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70" r:id="rId3"/>
    <p:sldId id="372" r:id="rId4"/>
    <p:sldId id="373" r:id="rId5"/>
    <p:sldId id="374" r:id="rId6"/>
    <p:sldId id="375" r:id="rId7"/>
    <p:sldId id="393" r:id="rId8"/>
    <p:sldId id="376" r:id="rId9"/>
    <p:sldId id="498" r:id="rId10"/>
    <p:sldId id="377" r:id="rId11"/>
    <p:sldId id="380" r:id="rId12"/>
    <p:sldId id="504" r:id="rId13"/>
    <p:sldId id="385" r:id="rId14"/>
    <p:sldId id="390" r:id="rId15"/>
    <p:sldId id="391" r:id="rId16"/>
    <p:sldId id="394" r:id="rId17"/>
    <p:sldId id="396" r:id="rId18"/>
    <p:sldId id="397" r:id="rId19"/>
    <p:sldId id="401" r:id="rId20"/>
    <p:sldId id="405" r:id="rId21"/>
    <p:sldId id="424" r:id="rId22"/>
    <p:sldId id="423" r:id="rId23"/>
    <p:sldId id="509" r:id="rId24"/>
    <p:sldId id="433" r:id="rId25"/>
    <p:sldId id="412" r:id="rId26"/>
    <p:sldId id="429" r:id="rId27"/>
    <p:sldId id="428" r:id="rId28"/>
    <p:sldId id="440" r:id="rId29"/>
    <p:sldId id="435" r:id="rId30"/>
    <p:sldId id="437" r:id="rId31"/>
    <p:sldId id="447" r:id="rId32"/>
    <p:sldId id="448" r:id="rId33"/>
    <p:sldId id="449" r:id="rId34"/>
    <p:sldId id="337" r:id="rId35"/>
    <p:sldId id="348" r:id="rId36"/>
    <p:sldId id="451" r:id="rId37"/>
    <p:sldId id="465" r:id="rId38"/>
    <p:sldId id="267" r:id="rId39"/>
    <p:sldId id="457" r:id="rId40"/>
    <p:sldId id="458" r:id="rId41"/>
    <p:sldId id="270" r:id="rId42"/>
    <p:sldId id="274" r:id="rId43"/>
    <p:sldId id="467" r:id="rId44"/>
    <p:sldId id="351" r:id="rId45"/>
    <p:sldId id="352" r:id="rId46"/>
    <p:sldId id="482" r:id="rId47"/>
    <p:sldId id="511" r:id="rId48"/>
    <p:sldId id="484" r:id="rId49"/>
    <p:sldId id="468" r:id="rId50"/>
    <p:sldId id="316" r:id="rId51"/>
    <p:sldId id="308" r:id="rId52"/>
    <p:sldId id="505" r:id="rId53"/>
    <p:sldId id="506" r:id="rId54"/>
    <p:sldId id="507" r:id="rId55"/>
    <p:sldId id="51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A835D-10C7-4200-9BBF-4621F4E26020}" type="datetimeFigureOut">
              <a:rPr lang="en-US" smtClean="0"/>
              <a:t>30/09/2015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243F1-3047-42E0-9E1F-646C55A0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7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90AD64-A2E3-404A-B614-E0195C8E0E6F}" type="slidenum">
              <a:rPr lang="en-GB" altLang="en-US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1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86246E-5733-4887-B2F9-8403B3669192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90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74293C-F5AA-454F-82CE-5E569F22B3DA}" type="slidenum">
              <a:rPr lang="en-GB" altLang="en-US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088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740032-2F46-45B9-AF60-B668A54F3E29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650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C6F58B-CFBE-4C9E-B061-874B733B228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7952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9D09A-F3EA-4EE1-9133-9EA526DB8A81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2453-2BCC-49B4-9631-13683AA39B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112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9D09A-F3EA-4EE1-9133-9EA526DB8A81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2453-2BCC-49B4-9631-13683AA39B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94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9D09A-F3EA-4EE1-9133-9EA526DB8A81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2453-2BCC-49B4-9631-13683AA39B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09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9D09A-F3EA-4EE1-9133-9EA526DB8A81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2453-2BCC-49B4-9631-13683AA39B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43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9D09A-F3EA-4EE1-9133-9EA526DB8A81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2453-2BCC-49B4-9631-13683AA39B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63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9D09A-F3EA-4EE1-9133-9EA526DB8A81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2453-2BCC-49B4-9631-13683AA39B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1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9D09A-F3EA-4EE1-9133-9EA526DB8A81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2453-2BCC-49B4-9631-13683AA39B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28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9D09A-F3EA-4EE1-9133-9EA526DB8A81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2453-2BCC-49B4-9631-13683AA39B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8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9D09A-F3EA-4EE1-9133-9EA526DB8A81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2453-2BCC-49B4-9631-13683AA39B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9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9D09A-F3EA-4EE1-9133-9EA526DB8A81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2453-2BCC-49B4-9631-13683AA39B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80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9D09A-F3EA-4EE1-9133-9EA526DB8A81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2453-2BCC-49B4-9631-13683AA39B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105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9D09A-F3EA-4EE1-9133-9EA526DB8A81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A2453-2BCC-49B4-9631-13683AA39B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21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co.uk/url?sa=i&amp;source=images&amp;cd=&amp;cad=rja&amp;docid=wcg9jPWFt4O_QM&amp;tbnid=5_BkeemSL0xEVM:&amp;ved=0CAgQjRwwAA&amp;url=http://www.tumblr.com/tagged/discobolus&amp;ei=MnJ5UfOVHY-X0QWQmIDQBQ&amp;psig=AFQjCNHJEsfGFrsAhVRSIEK5aMH0JQqY3A&amp;ust=136699998650758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jpeg"/><Relationship Id="rId10" Type="http://schemas.openxmlformats.org/officeDocument/2006/relationships/image" Target="../media/image66.jpeg"/><Relationship Id="rId4" Type="http://schemas.openxmlformats.org/officeDocument/2006/relationships/image" Target="../media/image61.jpe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5.xml"/><Relationship Id="rId7" Type="http://schemas.openxmlformats.org/officeDocument/2006/relationships/image" Target="../media/image9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7.jpe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Types</a:t>
            </a:r>
            <a:r>
              <a:rPr lang="en-GB" dirty="0" smtClean="0"/>
              <a:t> </a:t>
            </a:r>
            <a:r>
              <a:rPr lang="en-GB" dirty="0">
                <a:solidFill>
                  <a:schemeClr val="bg1"/>
                </a:solidFill>
              </a:rPr>
              <a:t>and versions in Roman art: some contexts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99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" r="6683" b="1167"/>
          <a:stretch/>
        </p:blipFill>
        <p:spPr>
          <a:xfrm>
            <a:off x="1115616" y="-1"/>
            <a:ext cx="6787889" cy="68885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9455" y="6581001"/>
            <a:ext cx="1214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HERCULANEUM </a:t>
            </a:r>
          </a:p>
        </p:txBody>
      </p:sp>
    </p:spTree>
    <p:extLst>
      <p:ext uri="{BB962C8B-B14F-4D97-AF65-F5344CB8AC3E}">
        <p14:creationId xmlns:p14="http://schemas.microsoft.com/office/powerpoint/2010/main" val="325848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19551" r="19201" b="11150"/>
          <a:stretch/>
        </p:blipFill>
        <p:spPr>
          <a:xfrm>
            <a:off x="4355976" y="-19152"/>
            <a:ext cx="4788024" cy="6869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r="19202" b="1834"/>
          <a:stretch/>
        </p:blipFill>
        <p:spPr>
          <a:xfrm>
            <a:off x="683567" y="0"/>
            <a:ext cx="3330475" cy="68506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03848" y="3140968"/>
            <a:ext cx="936104" cy="11521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43808" y="6554088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ANTIUM (P-Massimo)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28384" y="6555180"/>
            <a:ext cx="1177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ROME (Munich)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8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5900" r="17678"/>
          <a:stretch/>
        </p:blipFill>
        <p:spPr>
          <a:xfrm>
            <a:off x="992579" y="0"/>
            <a:ext cx="3059832" cy="6855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41264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RHAMNOUS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15750" r="25801" b="1300"/>
          <a:stretch/>
        </p:blipFill>
        <p:spPr>
          <a:xfrm>
            <a:off x="5039279" y="9014"/>
            <a:ext cx="3298785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38064" y="6441263"/>
            <a:ext cx="773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PALATINE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73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8000" r="20259" b="2105"/>
          <a:stretch/>
        </p:blipFill>
        <p:spPr>
          <a:xfrm>
            <a:off x="-18266" y="-20558"/>
            <a:ext cx="3535085" cy="6878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3789040"/>
            <a:ext cx="4104117" cy="3078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4" t="39703" r="34175" b="35358"/>
          <a:stretch/>
        </p:blipFill>
        <p:spPr>
          <a:xfrm>
            <a:off x="3635896" y="-1"/>
            <a:ext cx="4104116" cy="3729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0012" y="6453336"/>
            <a:ext cx="946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P-MASSIMO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1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media.tumblr.com/tumblr_lthtu0EHfL1qks7v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-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564"/>
            <a:ext cx="406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2P-12616.jpg"/>
          <p:cNvPicPr>
            <a:picLocks noChangeAspect="1"/>
          </p:cNvPicPr>
          <p:nvPr/>
        </p:nvPicPr>
        <p:blipFill>
          <a:blip r:embed="rId4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t="5901" r="12132" b="1701"/>
          <a:stretch>
            <a:fillRect/>
          </a:stretch>
        </p:blipFill>
        <p:spPr bwMode="auto">
          <a:xfrm>
            <a:off x="5508104" y="28697"/>
            <a:ext cx="3563938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45625" y="6464369"/>
            <a:ext cx="726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VATICAN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5856" y="6464369"/>
            <a:ext cx="946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P-MASSIMO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8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1"/>
          <a:stretch/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89" b="1439"/>
          <a:stretch/>
        </p:blipFill>
        <p:spPr>
          <a:xfrm>
            <a:off x="4644008" y="0"/>
            <a:ext cx="4536504" cy="5705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04448" y="5705032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B M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6525344"/>
            <a:ext cx="886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P-ALTEMPS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el_cas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60648"/>
            <a:ext cx="7566859" cy="6316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5889" y="6439125"/>
            <a:ext cx="166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DRESDEN (Cast, Oxford)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ontis.jpg"/>
          <p:cNvPicPr>
            <a:picLocks noChangeAspect="1"/>
          </p:cNvPicPr>
          <p:nvPr/>
        </p:nvPicPr>
        <p:blipFill>
          <a:blip r:embed="rId2" cstate="print"/>
          <a:srcRect b="29538"/>
          <a:stretch>
            <a:fillRect/>
          </a:stretch>
        </p:blipFill>
        <p:spPr>
          <a:xfrm>
            <a:off x="323528" y="0"/>
            <a:ext cx="4572000" cy="3140968"/>
          </a:xfrm>
          <a:prstGeom prst="rect">
            <a:avLst/>
          </a:prstGeom>
        </p:spPr>
      </p:pic>
      <p:pic>
        <p:nvPicPr>
          <p:cNvPr id="3" name="Picture 2" descr="Oplonti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2952" y="315836"/>
            <a:ext cx="2425228" cy="3368372"/>
          </a:xfrm>
          <a:prstGeom prst="rect">
            <a:avLst/>
          </a:prstGeom>
        </p:spPr>
      </p:pic>
      <p:pic>
        <p:nvPicPr>
          <p:cNvPr id="4" name="Picture 2" descr="Marble figure of a satyr falling back on to a rock, part of a group of a satyr with a hermaphrodite. The satyr wore a metal wreath, and the plinth bears traces of a scale of measurements. The arms and feet are restored."/>
          <p:cNvPicPr>
            <a:picLocks noChangeAspect="1" noChangeArrowheads="1"/>
          </p:cNvPicPr>
          <p:nvPr/>
        </p:nvPicPr>
        <p:blipFill rotWithShape="1">
          <a:blip r:embed="rId4" cstate="print"/>
          <a:srcRect l="1" r="1973" b="2830"/>
          <a:stretch/>
        </p:blipFill>
        <p:spPr bwMode="auto">
          <a:xfrm>
            <a:off x="4940002" y="4119059"/>
            <a:ext cx="3691439" cy="2766325"/>
          </a:xfrm>
          <a:prstGeom prst="rect">
            <a:avLst/>
          </a:prstGeom>
          <a:noFill/>
        </p:spPr>
      </p:pic>
      <p:pic>
        <p:nvPicPr>
          <p:cNvPr id="6" name="Picture 5" descr="Dresden.jpg"/>
          <p:cNvPicPr>
            <a:picLocks noChangeAspect="1"/>
          </p:cNvPicPr>
          <p:nvPr/>
        </p:nvPicPr>
        <p:blipFill>
          <a:blip r:embed="rId5" cstate="print"/>
          <a:srcRect b="8696"/>
          <a:stretch>
            <a:fillRect/>
          </a:stretch>
        </p:blipFill>
        <p:spPr>
          <a:xfrm>
            <a:off x="35496" y="3257600"/>
            <a:ext cx="4838399" cy="36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3928" y="6581001"/>
            <a:ext cx="776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DRESDEN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3290" y="6581000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B M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9441" y="2861529"/>
            <a:ext cx="814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OPLONTIS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/>
          <a:stretch/>
        </p:blipFill>
        <p:spPr>
          <a:xfrm>
            <a:off x="4940002" y="0"/>
            <a:ext cx="3691439" cy="40417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33250" y="3776162"/>
            <a:ext cx="814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95000"/>
                  </a:schemeClr>
                </a:solidFill>
              </a:rPr>
              <a:t>OPLONTIS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3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 Pompeii Villa Oplontis plan.jpg"/>
          <p:cNvPicPr>
            <a:picLocks noChangeAspect="1"/>
          </p:cNvPicPr>
          <p:nvPr/>
        </p:nvPicPr>
        <p:blipFill rotWithShape="1">
          <a:blip r:embed="rId2" cstate="print"/>
          <a:srcRect t="22826"/>
          <a:stretch/>
        </p:blipFill>
        <p:spPr>
          <a:xfrm>
            <a:off x="-36512" y="-27384"/>
            <a:ext cx="9361014" cy="4869160"/>
          </a:xfrm>
          <a:prstGeom prst="rect">
            <a:avLst/>
          </a:prstGeom>
        </p:spPr>
      </p:pic>
      <p:pic>
        <p:nvPicPr>
          <p:cNvPr id="3" name="Picture 2" descr="Oplontis.jpg"/>
          <p:cNvPicPr>
            <a:picLocks noChangeAspect="1"/>
          </p:cNvPicPr>
          <p:nvPr/>
        </p:nvPicPr>
        <p:blipFill rotWithShape="1">
          <a:blip r:embed="rId3" cstate="print"/>
          <a:srcRect l="34650" b="39230"/>
          <a:stretch/>
        </p:blipFill>
        <p:spPr>
          <a:xfrm>
            <a:off x="6948264" y="4841776"/>
            <a:ext cx="2195736" cy="199077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596336" y="3501008"/>
            <a:ext cx="288032" cy="13407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56765" y="116632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chemeClr val="bg1">
                    <a:lumMod val="65000"/>
                  </a:schemeClr>
                </a:solidFill>
              </a:rPr>
              <a:t>O P L O N T I S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02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7" descr="P1050760.JPG"/>
          <p:cNvPicPr>
            <a:picLocks noChangeAspect="1"/>
          </p:cNvPicPr>
          <p:nvPr/>
        </p:nvPicPr>
        <p:blipFill rotWithShape="1"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4" b="14300"/>
          <a:stretch/>
        </p:blipFill>
        <p:spPr bwMode="auto">
          <a:xfrm>
            <a:off x="0" y="2780928"/>
            <a:ext cx="9144000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8" descr="P1050715.JPG"/>
          <p:cNvPicPr>
            <a:picLocks noChangeAspect="1"/>
          </p:cNvPicPr>
          <p:nvPr/>
        </p:nvPicPr>
        <p:blipFill rotWithShape="1"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8" t="20599" r="30057" b="48220"/>
          <a:stretch/>
        </p:blipFill>
        <p:spPr bwMode="auto">
          <a:xfrm>
            <a:off x="7369" y="-17500"/>
            <a:ext cx="4300012" cy="27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P1050757.JPG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5250" r="4801" b="-400"/>
          <a:stretch/>
        </p:blipFill>
        <p:spPr bwMode="auto">
          <a:xfrm>
            <a:off x="4404848" y="-27385"/>
            <a:ext cx="2039360" cy="28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1050770.JPG"/>
          <p:cNvPicPr>
            <a:picLocks noChangeAspect="1"/>
          </p:cNvPicPr>
          <p:nvPr/>
        </p:nvPicPr>
        <p:blipFill>
          <a:blip r:embed="rId5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25000" r="19550"/>
          <a:stretch>
            <a:fillRect/>
          </a:stretch>
        </p:blipFill>
        <p:spPr bwMode="auto">
          <a:xfrm>
            <a:off x="6588433" y="-50224"/>
            <a:ext cx="1632238" cy="268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93" y="-322"/>
            <a:ext cx="2535346" cy="27220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9" y="2799010"/>
            <a:ext cx="1279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chemeClr val="bg1">
                    <a:lumMod val="65000"/>
                  </a:schemeClr>
                </a:solidFill>
              </a:rPr>
              <a:t>S P E R L O N G A 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t="2750" r="14571" b="1701"/>
          <a:stretch/>
        </p:blipFill>
        <p:spPr>
          <a:xfrm>
            <a:off x="0" y="-11450"/>
            <a:ext cx="3312368" cy="6925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 t="37161" r="7974" b="39502"/>
          <a:stretch/>
        </p:blipFill>
        <p:spPr>
          <a:xfrm>
            <a:off x="3373600" y="-11450"/>
            <a:ext cx="5734904" cy="2896966"/>
          </a:xfrm>
          <a:prstGeom prst="rect">
            <a:avLst/>
          </a:prstGeom>
        </p:spPr>
      </p:pic>
      <p:pic>
        <p:nvPicPr>
          <p:cNvPr id="6" name="Picture 1" descr="Erotik_fig 59_Satyr and maenad mosaic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" b="3468"/>
          <a:stretch/>
        </p:blipFill>
        <p:spPr bwMode="auto">
          <a:xfrm>
            <a:off x="3394931" y="2957953"/>
            <a:ext cx="3318537" cy="391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73600" y="0"/>
            <a:ext cx="42963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T Y P E S   A N D   V E R S I O N S   I N   R O M A N   A R T :  </a:t>
            </a:r>
          </a:p>
          <a:p>
            <a:r>
              <a:rPr lang="en-GB" sz="1400" dirty="0" smtClean="0">
                <a:solidFill>
                  <a:schemeClr val="bg1"/>
                </a:solidFill>
              </a:rPr>
              <a:t>S O M E   C O N T E X T S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2751" r="9221" b="-210"/>
          <a:stretch/>
        </p:blipFill>
        <p:spPr>
          <a:xfrm>
            <a:off x="6788582" y="2952402"/>
            <a:ext cx="2355418" cy="39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 b="2898"/>
          <a:stretch/>
        </p:blipFill>
        <p:spPr>
          <a:xfrm>
            <a:off x="1246453" y="3672408"/>
            <a:ext cx="2776518" cy="3212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53" y="-10275"/>
            <a:ext cx="2776518" cy="3502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3536"/>
          <a:stretch/>
        </p:blipFill>
        <p:spPr>
          <a:xfrm>
            <a:off x="4070591" y="-10276"/>
            <a:ext cx="2776727" cy="3502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5436" r="12674" b="23269"/>
          <a:stretch/>
        </p:blipFill>
        <p:spPr>
          <a:xfrm>
            <a:off x="4070592" y="3672408"/>
            <a:ext cx="2768580" cy="33420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47318" y="3305134"/>
            <a:ext cx="1156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</a:rPr>
              <a:t>S P E R L O N G A</a:t>
            </a:r>
            <a:endParaRPr lang="en-US" sz="11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6793" y="6453336"/>
            <a:ext cx="12089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</a:rPr>
              <a:t>T I V O L I   ( B M )</a:t>
            </a:r>
            <a:endParaRPr lang="en-US" sz="11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5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3"/>
          <a:stretch/>
        </p:blipFill>
        <p:spPr>
          <a:xfrm>
            <a:off x="107504" y="0"/>
            <a:ext cx="8890178" cy="64850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48264" y="6546334"/>
            <a:ext cx="12089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chemeClr val="bg1">
                    <a:lumMod val="65000"/>
                  </a:schemeClr>
                </a:solidFill>
              </a:rPr>
              <a:t>T I V O L I   ( B M </a:t>
            </a: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6546334"/>
            <a:ext cx="1156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</a:rPr>
              <a:t>S P E R L O N G A</a:t>
            </a:r>
            <a:endParaRPr lang="en-US" sz="11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8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"/>
          <a:stretch/>
        </p:blipFill>
        <p:spPr>
          <a:xfrm>
            <a:off x="-6866" y="0"/>
            <a:ext cx="9115370" cy="6494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664" y="6546334"/>
            <a:ext cx="1156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</a:rPr>
              <a:t>S P E R L O N G A</a:t>
            </a:r>
            <a:endParaRPr lang="en-US" sz="11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48264" y="6546334"/>
            <a:ext cx="12089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chemeClr val="bg1">
                    <a:lumMod val="65000"/>
                  </a:schemeClr>
                </a:solidFill>
              </a:rPr>
              <a:t>T I V O L I   ( B M </a:t>
            </a: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2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LESSING_ART_1039490327f.jpg"/>
          <p:cNvPicPr>
            <a:picLocks noChangeAspect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0" b="17451"/>
          <a:stretch>
            <a:fillRect/>
          </a:stretch>
        </p:blipFill>
        <p:spPr bwMode="auto">
          <a:xfrm>
            <a:off x="395537" y="-1"/>
            <a:ext cx="8565902" cy="687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87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t="11400" b="6612"/>
          <a:stretch/>
        </p:blipFill>
        <p:spPr>
          <a:xfrm>
            <a:off x="2081456" y="3740640"/>
            <a:ext cx="2865778" cy="32167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"/>
          <a:stretch/>
        </p:blipFill>
        <p:spPr>
          <a:xfrm>
            <a:off x="5076056" y="-1"/>
            <a:ext cx="4060095" cy="6885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0" t="55662" b="2803"/>
          <a:stretch/>
        </p:blipFill>
        <p:spPr>
          <a:xfrm>
            <a:off x="2081456" y="-1"/>
            <a:ext cx="2865778" cy="36824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28442" y="6618356"/>
            <a:ext cx="7825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FLORENCE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1456" y="3466607"/>
            <a:ext cx="7906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85000"/>
                  </a:schemeClr>
                </a:solidFill>
              </a:rPr>
              <a:t>FLORENCE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6334" y="6595561"/>
            <a:ext cx="6992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VATICAN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47" y="0"/>
            <a:ext cx="2783081" cy="32962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1" r="23000" b="30722"/>
          <a:stretch/>
        </p:blipFill>
        <p:spPr>
          <a:xfrm>
            <a:off x="-160256" y="-1"/>
            <a:ext cx="2283983" cy="33222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5"/>
          <a:stretch/>
        </p:blipFill>
        <p:spPr>
          <a:xfrm>
            <a:off x="1835697" y="440"/>
            <a:ext cx="2448272" cy="38919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7350" r="53598" b="54018"/>
          <a:stretch/>
        </p:blipFill>
        <p:spPr>
          <a:xfrm>
            <a:off x="-166873" y="3265790"/>
            <a:ext cx="2303492" cy="32595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r="12201"/>
          <a:stretch/>
        </p:blipFill>
        <p:spPr>
          <a:xfrm>
            <a:off x="4253734" y="3237210"/>
            <a:ext cx="2442661" cy="34321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57" y="0"/>
            <a:ext cx="2345568" cy="3285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354"/>
          <a:stretch/>
        </p:blipFill>
        <p:spPr>
          <a:xfrm>
            <a:off x="-135449" y="3243165"/>
            <a:ext cx="2107736" cy="3426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" t="9897" r="6027" b="5320"/>
          <a:stretch/>
        </p:blipFill>
        <p:spPr>
          <a:xfrm>
            <a:off x="1847833" y="3265790"/>
            <a:ext cx="2436135" cy="34242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8"/>
          <a:stretch/>
        </p:blipFill>
        <p:spPr>
          <a:xfrm>
            <a:off x="6588225" y="3265790"/>
            <a:ext cx="2842198" cy="34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b="2885"/>
          <a:stretch/>
        </p:blipFill>
        <p:spPr>
          <a:xfrm>
            <a:off x="-2212" y="-2282"/>
            <a:ext cx="4575001" cy="6850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89" y="0"/>
            <a:ext cx="4571211" cy="61203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53361"/>
            <a:ext cx="7040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85000"/>
                  </a:schemeClr>
                </a:solidFill>
              </a:rPr>
              <a:t>EPHESOS</a:t>
            </a:r>
            <a:endParaRPr lang="en-GB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1039" y="6120383"/>
            <a:ext cx="982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SCHL-ERBACH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51050" r="48543" b="8001"/>
          <a:stretch/>
        </p:blipFill>
        <p:spPr>
          <a:xfrm>
            <a:off x="251520" y="0"/>
            <a:ext cx="4410197" cy="5733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t="6951" r="52975" b="52100"/>
          <a:stretch/>
        </p:blipFill>
        <p:spPr>
          <a:xfrm>
            <a:off x="0" y="-19413"/>
            <a:ext cx="4136691" cy="57618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69" y="0"/>
            <a:ext cx="5009641" cy="5733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71646"/>
            <a:ext cx="8595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65000"/>
                  </a:schemeClr>
                </a:solidFill>
              </a:rPr>
              <a:t>JERUSALEM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0585" y="5471646"/>
            <a:ext cx="803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85000"/>
                  </a:schemeClr>
                </a:solidFill>
              </a:rPr>
              <a:t>AVENCHES</a:t>
            </a:r>
            <a:endParaRPr lang="en-GB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6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4"/>
            <a:ext cx="4788024" cy="6992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1824"/>
            <a:ext cx="4355976" cy="6511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1313" y="6543024"/>
            <a:ext cx="7040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EPHESOS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6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/>
          <a:stretch/>
        </p:blipFill>
        <p:spPr>
          <a:xfrm>
            <a:off x="4427984" y="-20"/>
            <a:ext cx="4896544" cy="6357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13827" r="14609"/>
          <a:stretch/>
        </p:blipFill>
        <p:spPr>
          <a:xfrm>
            <a:off x="0" y="-20"/>
            <a:ext cx="4572000" cy="69128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53361"/>
            <a:ext cx="744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85000"/>
                  </a:schemeClr>
                </a:solidFill>
              </a:rPr>
              <a:t>PALATINE</a:t>
            </a:r>
            <a:endParaRPr lang="en-GB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9065" y="6504510"/>
            <a:ext cx="1040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85000"/>
                  </a:schemeClr>
                </a:solidFill>
              </a:rPr>
              <a:t>SUFFOLK (B M)</a:t>
            </a:r>
            <a:endParaRPr lang="en-GB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4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27 Athena Lemnia three back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t="14079" b="12877"/>
          <a:stretch/>
        </p:blipFill>
        <p:spPr bwMode="auto">
          <a:xfrm>
            <a:off x="1547813" y="0"/>
            <a:ext cx="759618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aption: 18453"/>
          <p:cNvSpPr txBox="1">
            <a:spLocks noChangeAspect="1" noChangeArrowheads="1"/>
          </p:cNvSpPr>
          <p:nvPr/>
        </p:nvSpPr>
        <p:spPr bwMode="auto">
          <a:xfrm>
            <a:off x="4013758" y="6453336"/>
            <a:ext cx="266429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</a:rPr>
              <a:t>THREE ATHENAS OF ‘LEMNIA’ TYPE</a:t>
            </a:r>
            <a:endParaRPr lang="en-US" altLang="en-US" sz="105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91756" y="260648"/>
            <a:ext cx="1284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</a:rPr>
              <a:t>MORE </a:t>
            </a:r>
            <a:r>
              <a:rPr lang="en-US" altLang="en-US" sz="1200" b="1" dirty="0" smtClean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</a:rPr>
              <a:t>ALIKE,</a:t>
            </a:r>
            <a:endParaRPr lang="en-US" altLang="en-US" sz="1200" b="1" dirty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</a:rPr>
              <a:t>or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</a:rPr>
              <a:t>MORE </a:t>
            </a:r>
            <a:endParaRPr lang="en-US" altLang="en-US" sz="1200" b="1" dirty="0" smtClean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 smtClean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</a:rPr>
              <a:t>DIFFERENT</a:t>
            </a:r>
            <a:r>
              <a:rPr lang="en-US" altLang="en-US" sz="1200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</a:rPr>
              <a:t>?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18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0" t="9697" r="9056" b="2222"/>
          <a:stretch/>
        </p:blipFill>
        <p:spPr>
          <a:xfrm>
            <a:off x="-6826" y="-26152"/>
            <a:ext cx="4320480" cy="6849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3861" r="49250" b="69304"/>
          <a:stretch/>
        </p:blipFill>
        <p:spPr>
          <a:xfrm>
            <a:off x="4340585" y="576"/>
            <a:ext cx="4707493" cy="3860472"/>
          </a:xfrm>
          <a:prstGeom prst="rect">
            <a:avLst/>
          </a:prstGeom>
        </p:spPr>
      </p:pic>
      <p:pic>
        <p:nvPicPr>
          <p:cNvPr id="4" name="Picture 3" descr="Gros_RArch_fig 292_Ephesus agora.JPG"/>
          <p:cNvPicPr>
            <a:picLocks noChangeAspect="1"/>
          </p:cNvPicPr>
          <p:nvPr/>
        </p:nvPicPr>
        <p:blipFill rotWithShape="1">
          <a:blip r:embed="rId5" cstate="print"/>
          <a:srcRect t="3421" b="9970"/>
          <a:stretch/>
        </p:blipFill>
        <p:spPr>
          <a:xfrm>
            <a:off x="4349378" y="3933055"/>
            <a:ext cx="4676874" cy="2890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2048" y="3626071"/>
            <a:ext cx="982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SCHL-ERBACH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9615" y="6545305"/>
            <a:ext cx="7040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EPHESOS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0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Pappalardo_Mosaics_fig 105_ Pompeii H of Fau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0" b="4845"/>
          <a:stretch>
            <a:fillRect/>
          </a:stretch>
        </p:blipFill>
        <p:spPr bwMode="auto">
          <a:xfrm>
            <a:off x="0" y="0"/>
            <a:ext cx="47879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 descr="Erotik_fig 59_Satyr and maenad mosa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0"/>
            <a:ext cx="4316412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763688" y="5634826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62403" y="5313363"/>
            <a:ext cx="681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POMPEII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4775" y="6525344"/>
            <a:ext cx="6431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H-FAUN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6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Erotik_fig 59_Satyr and maenad mosa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0"/>
            <a:ext cx="4316412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 descr="Daszewski_Corpus of Mosaics from Egypt_pl 34_symplegma from Thmu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t="6058" b="5096"/>
          <a:stretch>
            <a:fillRect/>
          </a:stretch>
        </p:blipFill>
        <p:spPr bwMode="auto">
          <a:xfrm>
            <a:off x="2555875" y="4724400"/>
            <a:ext cx="219551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Daszewski_Corpus of Mosaics from Egypt_pl 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3801" r="6133" b="53149"/>
          <a:stretch>
            <a:fillRect/>
          </a:stretch>
        </p:blipFill>
        <p:spPr bwMode="auto">
          <a:xfrm>
            <a:off x="0" y="0"/>
            <a:ext cx="4767263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62403" y="5313363"/>
            <a:ext cx="681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POMPEII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6635" y="4724400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THMUIS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8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Dioskourides mo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4" y="1150740"/>
            <a:ext cx="4299932" cy="418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12" y="1916833"/>
            <a:ext cx="4819200" cy="3422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347557"/>
            <a:ext cx="681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POMPEII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2403" y="531336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STABIAE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Herculaneum palaistra Andromeda and Pers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"/>
          <a:stretch>
            <a:fillRect/>
          </a:stretch>
        </p:blipFill>
        <p:spPr bwMode="auto">
          <a:xfrm>
            <a:off x="34925" y="500063"/>
            <a:ext cx="4398963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143250" y="6429375"/>
            <a:ext cx="60007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Tahoma" charset="0"/>
                <a:cs typeface="Tahoma" charset="0"/>
              </a:rPr>
              <a:t>Pliny, NH 35.135: </a:t>
            </a:r>
            <a:r>
              <a:rPr lang="en-US" altLang="en-US" sz="1200" i="1">
                <a:latin typeface="Tahoma" charset="0"/>
                <a:cs typeface="Tahoma" charset="0"/>
              </a:rPr>
              <a:t>Nikias of Athens…also painted a Calypso, an Io, and an Andromeda</a:t>
            </a:r>
            <a:r>
              <a:rPr lang="en-US" altLang="en-US" sz="1200">
                <a:latin typeface="Tahoma" charset="0"/>
                <a:cs typeface="Tahoma" charset="0"/>
              </a:rPr>
              <a:t>.</a:t>
            </a:r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285750" y="1428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>
              <a:latin typeface="Tahoma" charset="0"/>
              <a:cs typeface="Tahoma" charset="0"/>
            </a:endParaRPr>
          </a:p>
        </p:txBody>
      </p:sp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142875" y="58738"/>
            <a:ext cx="6640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>
                <a:latin typeface="Tahoma" charset="0"/>
                <a:cs typeface="Tahoma" charset="0"/>
              </a:rPr>
              <a:t>Not copies: Repeated figure schemes.   Andromeda, not Nikias.</a:t>
            </a:r>
          </a:p>
        </p:txBody>
      </p:sp>
      <p:pic>
        <p:nvPicPr>
          <p:cNvPr id="15368" name="Picture 8" descr="Pompeii Dioscuri PerseusAndromed 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4813"/>
            <a:ext cx="45720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170" y="5889952"/>
            <a:ext cx="1736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PALESTRA, HERCULANEUM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34519" y="5945188"/>
            <a:ext cx="1436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H-DIOSCURI, POMPEII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7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"/>
          <a:stretch/>
        </p:blipFill>
        <p:spPr>
          <a:xfrm>
            <a:off x="-23052" y="0"/>
            <a:ext cx="5337916" cy="6237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25" y="0"/>
            <a:ext cx="37830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71787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H-CITARISTA, POMPEII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52222" y="6533397"/>
            <a:ext cx="12378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H-VETTII, POMPEII</a:t>
            </a:r>
            <a:endParaRPr lang="en-GB" sz="1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9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4932040" y="0"/>
            <a:ext cx="4211960" cy="6624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0" y="0"/>
            <a:ext cx="4434654" cy="6453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85" y="6453336"/>
            <a:ext cx="19143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65000"/>
                  </a:schemeClr>
                </a:solidFill>
              </a:rPr>
              <a:t>H-PRIEST AMANDUS, POMPEII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28384" y="6493573"/>
            <a:ext cx="1091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65000"/>
                  </a:schemeClr>
                </a:solidFill>
              </a:rPr>
              <a:t>BOSCOTRECASE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6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-18061" y="0"/>
            <a:ext cx="4374037" cy="6590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4932040" y="0"/>
            <a:ext cx="4211960" cy="6624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28384" y="6493573"/>
            <a:ext cx="1091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65000"/>
                  </a:schemeClr>
                </a:solidFill>
              </a:rPr>
              <a:t>BOSCOTRECASE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6124241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W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124240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E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92"/>
            <a:ext cx="3989090" cy="7259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47900" b="5901"/>
          <a:stretch/>
        </p:blipFill>
        <p:spPr>
          <a:xfrm>
            <a:off x="4067943" y="1497302"/>
            <a:ext cx="5084927" cy="41870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7943" y="5733256"/>
            <a:ext cx="1091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65000"/>
                  </a:schemeClr>
                </a:solidFill>
              </a:rPr>
              <a:t>BOSCOTRECASE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6558123"/>
            <a:ext cx="1037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APHRODISIAS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5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ig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/>
          <a:stretch>
            <a:fillRect/>
          </a:stretch>
        </p:blipFill>
        <p:spPr bwMode="auto">
          <a:xfrm>
            <a:off x="5364088" y="-7904"/>
            <a:ext cx="3417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07504" y="5164952"/>
            <a:ext cx="6591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</a:rPr>
              <a:t>VENICE</a:t>
            </a:r>
            <a:endParaRPr lang="en-US" altLang="en-US" sz="11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6" t="-14663" r="1881" b="16787"/>
          <a:stretch/>
        </p:blipFill>
        <p:spPr>
          <a:xfrm>
            <a:off x="107504" y="-900886"/>
            <a:ext cx="4627856" cy="6065838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65600" y="6309320"/>
            <a:ext cx="19239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  <a:buNone/>
            </a:pPr>
            <a:r>
              <a:rPr lang="en-GB" alt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</a:rPr>
              <a:t>VENICE &amp; NAPLES: </a:t>
            </a:r>
          </a:p>
          <a:p>
            <a:pPr algn="r">
              <a:spcBef>
                <a:spcPts val="0"/>
              </a:spcBef>
              <a:buNone/>
            </a:pPr>
            <a:r>
              <a:rPr lang="en-GB" alt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</a:rPr>
              <a:t>Reconstruction, </a:t>
            </a:r>
            <a:r>
              <a:rPr lang="en-GB" altLang="en-US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</a:rPr>
              <a:t>K. </a:t>
            </a:r>
            <a:r>
              <a:rPr lang="en-GB" altLang="en-US" sz="11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</a:rPr>
              <a:t>Fittschen</a:t>
            </a:r>
            <a:endParaRPr lang="en-US" altLang="en-US" sz="11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7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6558123"/>
            <a:ext cx="1037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APHRODISIAS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_00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65" y="0"/>
            <a:ext cx="40055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Penthesilea_arretine_ashm.jpg"/>
          <p:cNvPicPr>
            <a:picLocks noChangeAspect="1"/>
          </p:cNvPicPr>
          <p:nvPr/>
        </p:nvPicPr>
        <p:blipFill>
          <a:blip r:embed="rId3" cstate="print"/>
          <a:srcRect t="13296" b="24328"/>
          <a:stretch>
            <a:fillRect/>
          </a:stretch>
        </p:blipFill>
        <p:spPr>
          <a:xfrm>
            <a:off x="4130165" y="0"/>
            <a:ext cx="2962115" cy="2924944"/>
          </a:xfrm>
          <a:prstGeom prst="rect">
            <a:avLst/>
          </a:prstGeom>
        </p:spPr>
      </p:pic>
      <p:pic>
        <p:nvPicPr>
          <p:cNvPr id="4" name="Picture 3" descr="Penthesilea_guttus_amsterdam200BC.jpg"/>
          <p:cNvPicPr>
            <a:picLocks noChangeAspect="1"/>
          </p:cNvPicPr>
          <p:nvPr/>
        </p:nvPicPr>
        <p:blipFill>
          <a:blip r:embed="rId4" cstate="print"/>
          <a:srcRect t="1728" r="1457" b="10999"/>
          <a:stretch>
            <a:fillRect/>
          </a:stretch>
        </p:blipFill>
        <p:spPr>
          <a:xfrm>
            <a:off x="7164288" y="2996952"/>
            <a:ext cx="2051720" cy="2014933"/>
          </a:xfrm>
          <a:prstGeom prst="rect">
            <a:avLst/>
          </a:prstGeom>
        </p:spPr>
      </p:pic>
      <p:pic>
        <p:nvPicPr>
          <p:cNvPr id="5" name="Picture 4" descr="Penthesilea_LIMC53g.jpg"/>
          <p:cNvPicPr>
            <a:picLocks noChangeAspect="1"/>
          </p:cNvPicPr>
          <p:nvPr/>
        </p:nvPicPr>
        <p:blipFill>
          <a:blip r:embed="rId5" cstate="print"/>
          <a:srcRect t="8495" r="2439" b="6556"/>
          <a:stretch>
            <a:fillRect/>
          </a:stretch>
        </p:blipFill>
        <p:spPr>
          <a:xfrm>
            <a:off x="4139952" y="2996951"/>
            <a:ext cx="2952328" cy="3646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9669" y="5012090"/>
            <a:ext cx="1304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Black-glaze </a:t>
            </a:r>
            <a:r>
              <a:rPr lang="en-GB" sz="1200" dirty="0" err="1" smtClean="0">
                <a:solidFill>
                  <a:schemeClr val="bg1">
                    <a:lumMod val="75000"/>
                  </a:schemeClr>
                </a:solidFill>
              </a:rPr>
              <a:t>guttus</a:t>
            </a:r>
            <a:endParaRPr lang="en-GB" sz="12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Amsterdam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5926" y="2647945"/>
            <a:ext cx="1978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solidFill>
                  <a:schemeClr val="bg1">
                    <a:lumMod val="75000"/>
                  </a:schemeClr>
                </a:solidFill>
              </a:rPr>
              <a:t>Arretine</a:t>
            </a:r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1200" dirty="0" err="1" smtClean="0">
                <a:solidFill>
                  <a:schemeClr val="bg1">
                    <a:lumMod val="75000"/>
                  </a:schemeClr>
                </a:solidFill>
              </a:rPr>
              <a:t>sigillata</a:t>
            </a:r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, Ashmolean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4618" y="6366430"/>
            <a:ext cx="1941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Lamp: LIMC </a:t>
            </a:r>
            <a:r>
              <a:rPr lang="en-GB" sz="1200" dirty="0" err="1" smtClean="0">
                <a:solidFill>
                  <a:schemeClr val="bg1">
                    <a:lumMod val="75000"/>
                  </a:schemeClr>
                </a:solidFill>
              </a:rPr>
              <a:t>Penthesilea</a:t>
            </a:r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 53g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6558123"/>
            <a:ext cx="1037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APHRODISIAS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8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elefeld Orestes pl 3.jpg"/>
          <p:cNvPicPr>
            <a:picLocks noChangeAspect="1"/>
          </p:cNvPicPr>
          <p:nvPr/>
        </p:nvPicPr>
        <p:blipFill rotWithShape="1">
          <a:blip r:embed="rId2" cstate="print"/>
          <a:srcRect l="43640" t="333" r="5614" b="56982"/>
          <a:stretch/>
        </p:blipFill>
        <p:spPr>
          <a:xfrm>
            <a:off x="4840404" y="476672"/>
            <a:ext cx="4239364" cy="4752528"/>
          </a:xfrm>
          <a:prstGeom prst="rect">
            <a:avLst/>
          </a:prstGeom>
        </p:spPr>
      </p:pic>
      <p:pic>
        <p:nvPicPr>
          <p:cNvPr id="7" name="Picture 6" descr="D 34_Orestes.jpg"/>
          <p:cNvPicPr>
            <a:picLocks noChangeAspect="1"/>
          </p:cNvPicPr>
          <p:nvPr/>
        </p:nvPicPr>
        <p:blipFill>
          <a:blip r:embed="rId3" cstate="print"/>
          <a:srcRect l="11208" t="10101" r="8783" b="9051"/>
          <a:stretch>
            <a:fillRect/>
          </a:stretch>
        </p:blipFill>
        <p:spPr>
          <a:xfrm>
            <a:off x="5730" y="44624"/>
            <a:ext cx="4710286" cy="5495334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87624" y="6525344"/>
            <a:ext cx="239039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50" dirty="0" smtClean="0"/>
              <a:t>Roman sarcophagus, </a:t>
            </a:r>
            <a:r>
              <a:rPr lang="en-GB" sz="1050" dirty="0"/>
              <a:t>c. AD </a:t>
            </a:r>
            <a:r>
              <a:rPr lang="en-GB" sz="1050" dirty="0" smtClean="0"/>
              <a:t>140 (Vatican)</a:t>
            </a:r>
            <a:endParaRPr lang="en-GB"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8747" y="5539958"/>
            <a:ext cx="1037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APHRODISIAS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53351" y="5401458"/>
            <a:ext cx="726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VATICAN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1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elefeld 1.jpg"/>
          <p:cNvPicPr>
            <a:picLocks noChangeAspect="1"/>
          </p:cNvPicPr>
          <p:nvPr/>
        </p:nvPicPr>
        <p:blipFill rotWithShape="1">
          <a:blip r:embed="rId2" cstate="print"/>
          <a:srcRect l="4935" t="10747" r="4935" b="34285"/>
          <a:stretch/>
        </p:blipFill>
        <p:spPr>
          <a:xfrm>
            <a:off x="-16024" y="-3182"/>
            <a:ext cx="9226682" cy="3864230"/>
          </a:xfrm>
          <a:prstGeom prst="rect">
            <a:avLst/>
          </a:prstGeom>
        </p:spPr>
      </p:pic>
      <p:pic>
        <p:nvPicPr>
          <p:cNvPr id="3" name="Picture 2" descr="D 34_Orestes.jpg"/>
          <p:cNvPicPr>
            <a:picLocks noChangeAspect="1"/>
          </p:cNvPicPr>
          <p:nvPr/>
        </p:nvPicPr>
        <p:blipFill>
          <a:blip r:embed="rId3" cstate="print"/>
          <a:srcRect l="11208" t="10101" r="8783" b="9051"/>
          <a:stretch>
            <a:fillRect/>
          </a:stretch>
        </p:blipFill>
        <p:spPr>
          <a:xfrm>
            <a:off x="6751499" y="4094132"/>
            <a:ext cx="2392501" cy="27912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4094132"/>
            <a:ext cx="726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VATICAN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483768" y="3897386"/>
            <a:ext cx="0" cy="276999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427984" y="3861048"/>
            <a:ext cx="0" cy="26895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60860" y="3861048"/>
            <a:ext cx="0" cy="26895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36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IMG_0760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4" t="31641" r="2344" b="25000"/>
          <a:stretch>
            <a:fillRect/>
          </a:stretch>
        </p:blipFill>
        <p:spPr bwMode="auto">
          <a:xfrm>
            <a:off x="-20638" y="214313"/>
            <a:ext cx="9185276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" descr="Death of Creusa Sarcophagus 3 scenes mid 2nd 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4125"/>
            <a:ext cx="913447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0" y="3059896"/>
            <a:ext cx="9909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100" dirty="0" smtClean="0">
                <a:solidFill>
                  <a:schemeClr val="bg1">
                    <a:lumMod val="65000"/>
                  </a:schemeClr>
                </a:solidFill>
              </a:rPr>
              <a:t>P-MASSIMO</a:t>
            </a:r>
            <a:endParaRPr lang="en-GB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0" y="6286500"/>
            <a:ext cx="6960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100" dirty="0" smtClean="0">
                <a:solidFill>
                  <a:schemeClr val="bg1">
                    <a:lumMod val="65000"/>
                  </a:schemeClr>
                </a:solidFill>
              </a:rPr>
              <a:t>BERLIN</a:t>
            </a:r>
            <a:endParaRPr lang="en-GB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948264" y="3059896"/>
            <a:ext cx="0" cy="28871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12160" y="3058232"/>
            <a:ext cx="0" cy="28871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71800" y="3058232"/>
            <a:ext cx="0" cy="28871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35896" y="6356781"/>
            <a:ext cx="0" cy="28871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56176" y="6309808"/>
            <a:ext cx="0" cy="28871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92280" y="6309808"/>
            <a:ext cx="0" cy="28871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kuenzl fig 1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5" b="2987"/>
          <a:stretch/>
        </p:blipFill>
        <p:spPr bwMode="auto">
          <a:xfrm>
            <a:off x="5333176" y="-61093"/>
            <a:ext cx="3816424" cy="357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kuenzl fig 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3867" r="3185" b="3310"/>
          <a:stretch>
            <a:fillRect/>
          </a:stretch>
        </p:blipFill>
        <p:spPr bwMode="auto">
          <a:xfrm>
            <a:off x="1524638" y="-61093"/>
            <a:ext cx="3803888" cy="357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 descr="kuenzl fig 1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 t="3537" r="2466" b="10719"/>
          <a:stretch/>
        </p:blipFill>
        <p:spPr bwMode="auto">
          <a:xfrm>
            <a:off x="3994714" y="3634186"/>
            <a:ext cx="5149286" cy="2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7695327" y="116632"/>
            <a:ext cx="144867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 dirty="0"/>
              <a:t>Jason , Creusa, Medea’s children w gifts. </a:t>
            </a:r>
          </a:p>
          <a:p>
            <a:pPr eaLnBrk="1" hangingPunct="1"/>
            <a:r>
              <a:rPr lang="en-GB" altLang="en-US" sz="1400" dirty="0"/>
              <a:t>Silver cup (Bonn).</a:t>
            </a:r>
          </a:p>
        </p:txBody>
      </p:sp>
      <p:pic>
        <p:nvPicPr>
          <p:cNvPr id="6" name="Picture 1" descr="Death of Creusa Sarcophagus 3 scenes mid 2nd A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12"/>
          <a:stretch/>
        </p:blipFill>
        <p:spPr bwMode="auto">
          <a:xfrm>
            <a:off x="0" y="3634186"/>
            <a:ext cx="3934837" cy="2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07504" y="6453336"/>
            <a:ext cx="6960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100" dirty="0" smtClean="0">
                <a:solidFill>
                  <a:schemeClr val="bg1">
                    <a:lumMod val="65000"/>
                  </a:schemeClr>
                </a:solidFill>
              </a:rPr>
              <a:t>BERLIN</a:t>
            </a:r>
            <a:endParaRPr lang="en-GB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8520061" y="6453336"/>
            <a:ext cx="59343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100" dirty="0" smtClean="0">
                <a:solidFill>
                  <a:schemeClr val="bg1">
                    <a:lumMod val="65000"/>
                  </a:schemeClr>
                </a:solidFill>
              </a:rPr>
              <a:t>BONN</a:t>
            </a:r>
            <a:endParaRPr lang="en-GB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909423" y="3244746"/>
            <a:ext cx="59343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100" dirty="0" smtClean="0">
                <a:solidFill>
                  <a:schemeClr val="bg1">
                    <a:lumMod val="75000"/>
                  </a:schemeClr>
                </a:solidFill>
              </a:rPr>
              <a:t>BONN</a:t>
            </a:r>
            <a:endParaRPr lang="en-GB" alt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9"/>
          <a:stretch/>
        </p:blipFill>
        <p:spPr>
          <a:xfrm>
            <a:off x="0" y="1284511"/>
            <a:ext cx="9144000" cy="4088705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79512" y="5877272"/>
            <a:ext cx="6415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100" dirty="0" smtClean="0">
                <a:solidFill>
                  <a:schemeClr val="bg1">
                    <a:lumMod val="65000"/>
                  </a:schemeClr>
                </a:solidFill>
              </a:rPr>
              <a:t>BASEL</a:t>
            </a:r>
            <a:endParaRPr lang="en-GB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059832" y="5473052"/>
            <a:ext cx="0" cy="28871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580112" y="5473052"/>
            <a:ext cx="0" cy="28871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092280" y="5481096"/>
            <a:ext cx="0" cy="28871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2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r="1129" b="650"/>
          <a:stretch/>
        </p:blipFill>
        <p:spPr>
          <a:xfrm>
            <a:off x="1691680" y="1"/>
            <a:ext cx="6453576" cy="6857998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050158" y="6453336"/>
            <a:ext cx="6415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100" dirty="0" smtClean="0">
                <a:solidFill>
                  <a:schemeClr val="bg1">
                    <a:lumMod val="65000"/>
                  </a:schemeClr>
                </a:solidFill>
              </a:rPr>
              <a:t>BASEL</a:t>
            </a:r>
            <a:endParaRPr lang="en-GB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154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P1050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4"/>
          <a:stretch>
            <a:fillRect/>
          </a:stretch>
        </p:blipFill>
        <p:spPr bwMode="auto">
          <a:xfrm>
            <a:off x="4516482" y="0"/>
            <a:ext cx="4376694" cy="616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2" descr="P10706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t="7819" r="9450" b="4037"/>
          <a:stretch>
            <a:fillRect/>
          </a:stretch>
        </p:blipFill>
        <p:spPr bwMode="auto">
          <a:xfrm>
            <a:off x="0" y="-6084"/>
            <a:ext cx="4506694" cy="617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850" y="6165303"/>
            <a:ext cx="6960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100" dirty="0" smtClean="0">
                <a:solidFill>
                  <a:schemeClr val="bg1">
                    <a:lumMod val="65000"/>
                  </a:schemeClr>
                </a:solidFill>
              </a:rPr>
              <a:t>BERLIN</a:t>
            </a:r>
            <a:endParaRPr lang="en-GB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812360" y="6165304"/>
            <a:ext cx="114967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100" dirty="0" smtClean="0">
                <a:solidFill>
                  <a:schemeClr val="bg1">
                    <a:lumMod val="65000"/>
                  </a:schemeClr>
                </a:solidFill>
              </a:rPr>
              <a:t>MINNEAPOLIS</a:t>
            </a:r>
            <a:endParaRPr lang="en-GB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6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/>
          <a:stretch/>
        </p:blipFill>
        <p:spPr>
          <a:xfrm>
            <a:off x="179512" y="-27384"/>
            <a:ext cx="8663850" cy="6552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6525344"/>
            <a:ext cx="214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BOULEUTERION,  APHRODISIAS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411760" y="6309320"/>
            <a:ext cx="0" cy="2153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43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04 Athens Theatre of Dionysus pla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5219701" cy="349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aption: 70675"/>
          <p:cNvSpPr txBox="1">
            <a:spLocks noChangeAspect="1" noChangeArrowheads="1"/>
          </p:cNvSpPr>
          <p:nvPr/>
        </p:nvSpPr>
        <p:spPr bwMode="auto">
          <a:xfrm>
            <a:off x="2627784" y="0"/>
            <a:ext cx="2698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</a:rPr>
              <a:t>Theatre of Dionysus, Athens</a:t>
            </a:r>
          </a:p>
        </p:txBody>
      </p:sp>
      <p:pic>
        <p:nvPicPr>
          <p:cNvPr id="13320" name="Picture 6" descr="05 Menander statue with bas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" r="12370"/>
          <a:stretch/>
        </p:blipFill>
        <p:spPr bwMode="auto">
          <a:xfrm>
            <a:off x="5573403" y="0"/>
            <a:ext cx="35499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Line 8"/>
          <p:cNvSpPr>
            <a:spLocks noChangeShapeType="1"/>
          </p:cNvSpPr>
          <p:nvPr/>
        </p:nvSpPr>
        <p:spPr bwMode="auto">
          <a:xfrm flipV="1">
            <a:off x="2555875" y="1773238"/>
            <a:ext cx="0" cy="8651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3318" name="Picture 9" descr="fig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 t="17345" b="36301"/>
          <a:stretch>
            <a:fillRect/>
          </a:stretch>
        </p:blipFill>
        <p:spPr bwMode="auto">
          <a:xfrm>
            <a:off x="0" y="5876925"/>
            <a:ext cx="518477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5" descr="fig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t="32091" r="4482" b="19786"/>
          <a:stretch>
            <a:fillRect/>
          </a:stretch>
        </p:blipFill>
        <p:spPr bwMode="auto">
          <a:xfrm>
            <a:off x="-36513" y="3500438"/>
            <a:ext cx="5219701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815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Guido Petruccioli (2008-2011)\Old Museum\TIFFs\3. Melpomene room\Oikoumenios-NAGOR\JPEG\GP_2011_0195-0713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83" y="-86349"/>
            <a:ext cx="3502717" cy="694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34925" y="115888"/>
            <a:ext cx="233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400" b="1"/>
              <a:t>C H L A M Y S  &amp;  T O G A</a:t>
            </a:r>
          </a:p>
        </p:txBody>
      </p:sp>
      <p:pic>
        <p:nvPicPr>
          <p:cNvPr id="11" name="Picture 8" descr="M508fullfront94-130-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" b="1701"/>
          <a:stretch>
            <a:fillRect/>
          </a:stretch>
        </p:blipFill>
        <p:spPr bwMode="auto">
          <a:xfrm>
            <a:off x="1475656" y="115888"/>
            <a:ext cx="2678607" cy="670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6777" y="6540289"/>
            <a:ext cx="1333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HADRIANIC BATHS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2191" y="6540290"/>
            <a:ext cx="1221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BOULEUTERION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25" y="27937"/>
            <a:ext cx="1418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chemeClr val="bg1">
                    <a:lumMod val="75000"/>
                  </a:schemeClr>
                </a:solidFill>
              </a:rPr>
              <a:t>A P H R O D I S I A S</a:t>
            </a:r>
            <a:endParaRPr lang="en-GB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0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r="4946"/>
          <a:stretch/>
        </p:blipFill>
        <p:spPr>
          <a:xfrm>
            <a:off x="0" y="72008"/>
            <a:ext cx="4660458" cy="6453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4427984" cy="4846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24" y="6320353"/>
            <a:ext cx="1037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APHRODISIAS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9202" y="5168225"/>
            <a:ext cx="743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BEGRAM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0279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9" b="30639"/>
          <a:stretch/>
        </p:blipFill>
        <p:spPr>
          <a:xfrm>
            <a:off x="3491880" y="0"/>
            <a:ext cx="3534139" cy="3384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8" t="4129" r="13919" b="26488"/>
          <a:stretch/>
        </p:blipFill>
        <p:spPr>
          <a:xfrm>
            <a:off x="0" y="-6846"/>
            <a:ext cx="3456384" cy="6048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35" r="2199" b="31807"/>
          <a:stretch/>
        </p:blipFill>
        <p:spPr>
          <a:xfrm>
            <a:off x="3491880" y="3464173"/>
            <a:ext cx="3384376" cy="2557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7"/>
          <a:stretch/>
        </p:blipFill>
        <p:spPr>
          <a:xfrm>
            <a:off x="6921673" y="3448149"/>
            <a:ext cx="2114823" cy="2573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5901" r="16925" b="3800"/>
          <a:stretch/>
        </p:blipFill>
        <p:spPr>
          <a:xfrm>
            <a:off x="7092280" y="24006"/>
            <a:ext cx="1562963" cy="33603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5" y="6041826"/>
            <a:ext cx="681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POMPEII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98180" y="6354880"/>
            <a:ext cx="638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VELLEIA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1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5900" r="17678"/>
          <a:stretch/>
        </p:blipFill>
        <p:spPr>
          <a:xfrm>
            <a:off x="899592" y="1235"/>
            <a:ext cx="3059832" cy="6855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/>
        </p:blipFill>
        <p:spPr>
          <a:xfrm>
            <a:off x="4427984" y="1235"/>
            <a:ext cx="4540109" cy="6856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1117" y="6579765"/>
            <a:ext cx="1915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RHAMNOUS (Athens, NAM)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9076" y="6560767"/>
            <a:ext cx="1559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DELOS (Athens, NAM)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02" y="0"/>
            <a:ext cx="5462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05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6" descr="09 Menander fac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4" r="1264" b="1289"/>
          <a:stretch/>
        </p:blipFill>
        <p:spPr bwMode="auto">
          <a:xfrm>
            <a:off x="885955" y="3468998"/>
            <a:ext cx="2664296" cy="341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5" r="1124" b="18203"/>
          <a:stretch/>
        </p:blipFill>
        <p:spPr>
          <a:xfrm>
            <a:off x="899194" y="-28371"/>
            <a:ext cx="2664296" cy="3490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94" y="-36471"/>
            <a:ext cx="2242035" cy="3740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/>
          <a:stretch/>
        </p:blipFill>
        <p:spPr>
          <a:xfrm>
            <a:off x="3576729" y="-58501"/>
            <a:ext cx="2449267" cy="3778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757" y="3462162"/>
            <a:ext cx="2228272" cy="35556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"/>
          <a:stretch/>
        </p:blipFill>
        <p:spPr>
          <a:xfrm>
            <a:off x="3550251" y="3462162"/>
            <a:ext cx="2462506" cy="3395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5955" y="3215941"/>
            <a:ext cx="566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75000"/>
                  </a:schemeClr>
                </a:solidFill>
              </a:rPr>
              <a:t>VENICE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7285" y="3228745"/>
            <a:ext cx="9300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75000"/>
                  </a:schemeClr>
                </a:solidFill>
              </a:rPr>
              <a:t>COPENHAGEN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757" y="3228745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PAESTUM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5955" y="6600295"/>
            <a:ext cx="121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DUMBARTON OAKS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0251" y="6600294"/>
            <a:ext cx="5485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CORFU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2757" y="6591769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RHODES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8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1802" r="21612" b="37520"/>
          <a:stretch/>
        </p:blipFill>
        <p:spPr>
          <a:xfrm>
            <a:off x="-108520" y="620688"/>
            <a:ext cx="3232039" cy="472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3" t="10984" r="18913" b="7631"/>
          <a:stretch/>
        </p:blipFill>
        <p:spPr>
          <a:xfrm>
            <a:off x="6228184" y="613822"/>
            <a:ext cx="2837856" cy="4728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8000" r="7475" b="6951"/>
          <a:stretch/>
        </p:blipFill>
        <p:spPr>
          <a:xfrm>
            <a:off x="2987824" y="613821"/>
            <a:ext cx="3269136" cy="4728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342392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KONYA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5368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CAPITOLINE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184" y="5354672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EPHESOS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2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12671"/>
          <a:stretch/>
        </p:blipFill>
        <p:spPr>
          <a:xfrm>
            <a:off x="1877557" y="0"/>
            <a:ext cx="6006811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6525344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EPHESOS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92696"/>
            <a:ext cx="3366288" cy="2550218"/>
          </a:xfrm>
          <a:prstGeom prst="rect">
            <a:avLst/>
          </a:prstGeom>
        </p:spPr>
      </p:pic>
      <p:pic>
        <p:nvPicPr>
          <p:cNvPr id="3" name="Picture 15" descr="P11006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8" t="1701" r="10707"/>
          <a:stretch/>
        </p:blipFill>
        <p:spPr bwMode="auto">
          <a:xfrm>
            <a:off x="0" y="0"/>
            <a:ext cx="3096344" cy="692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0" b="-794"/>
          <a:stretch/>
        </p:blipFill>
        <p:spPr>
          <a:xfrm>
            <a:off x="3203847" y="3498698"/>
            <a:ext cx="5372033" cy="3386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15"/>
          <a:stretch/>
        </p:blipFill>
        <p:spPr>
          <a:xfrm>
            <a:off x="3203848" y="-72008"/>
            <a:ext cx="5372033" cy="3501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622363"/>
            <a:ext cx="12218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POMPEII (Naples) </a:t>
            </a:r>
            <a:endParaRPr lang="en-GB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9527" y="6551766"/>
            <a:ext cx="20377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85000"/>
                  </a:schemeClr>
                </a:solidFill>
              </a:rPr>
              <a:t>‘SAMNITE PALAESTRA’, POMPEII</a:t>
            </a:r>
            <a:endParaRPr lang="en-GB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TOR" val="CTM"/>
  <p:tag name="TITLETEXT" val="26 Tivoli Hadrian's Villa plan"/>
  <p:tag name="SHOWSLIDETITL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TOR" val="CTM"/>
  <p:tag name="FILENAME" val="27 Athena Lemnia three backs.jpg"/>
  <p:tag name="ORIGINALFULLPATH" val="C:\Documents and Settings\sedm2514\My Documents\My Pictures\Greek Sculpture II\01 -\27 Athena Lemnia three backs.jpg"/>
  <p:tag name="CAPTION" val="27 Athena Lemnia three backs"/>
  <p:tag name="SHOWCAPTIO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TOR" val="CTM"/>
  <p:tag name="TITLETEXT" val="04 Athens Theatre of Dionysus plan"/>
  <p:tag name="SHOWSLIDETITL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TOR" val="CTM"/>
  <p:tag name="FILENAME" val="04 Athens Theatre of Dionysus plan.jpg"/>
  <p:tag name="ORIGINALFULLPATH" val="C:\Documents and Settings\sedm2514\My Documents\My Pictures\Greek Sculpture II\10 -\JPEG\04 Athens Theatre of Dionysus plan.jpg"/>
  <p:tag name="CAPTION" val="04 Athens Theatre of Dionysus plan"/>
  <p:tag name="SHOWCAPTIO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TOR" val="CTM"/>
  <p:tag name="FILENAME" val="05 Menander statue with base.jpg"/>
  <p:tag name="ORIGINALFULLPATH" val="C:\Documents and Settings\sedm2514\My Documents\My Pictures\Greek Sculpture II\10 -\JPEG\05 Menander statue with base.jpg"/>
  <p:tag name="CAPTION" val="05 Menander statue with base"/>
  <p:tag name="SHOWCAPTIO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TOR" val="CTM"/>
  <p:tag name="TITLETEXT" val="08 Zenon face"/>
  <p:tag name="SHOWSLIDETITL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TOR" val="CTM"/>
  <p:tag name="FILENAME" val="09 Menander face.jpg"/>
  <p:tag name="ORIGINALFULLPATH" val="C:\Documents and Settings\sedm2514\My Documents\My Pictures\Greek Sculpture II\10 -\JPEG\09 Menander face.jpg"/>
  <p:tag name="CAPTION" val="09 Menander face"/>
  <p:tag name="SHOWCAPTIO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4312</TotalTime>
  <Words>366</Words>
  <Application>Microsoft Office PowerPoint</Application>
  <PresentationFormat>On-screen Show (4:3)</PresentationFormat>
  <Paragraphs>116</Paragraphs>
  <Slides>55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Tahoma</vt:lpstr>
      <vt:lpstr>Office Theme</vt:lpstr>
      <vt:lpstr> Types and versions in Roman art: some contexts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Copies material</dc:title>
  <dc:creator>Bert Smith</dc:creator>
  <cp:lastModifiedBy>linc0181</cp:lastModifiedBy>
  <cp:revision>132</cp:revision>
  <dcterms:created xsi:type="dcterms:W3CDTF">2015-06-04T08:19:08Z</dcterms:created>
  <dcterms:modified xsi:type="dcterms:W3CDTF">2015-09-30T23:25:31Z</dcterms:modified>
</cp:coreProperties>
</file>