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93" r:id="rId2"/>
    <p:sldId id="280" r:id="rId3"/>
    <p:sldId id="304" r:id="rId4"/>
    <p:sldId id="276" r:id="rId5"/>
    <p:sldId id="277" r:id="rId6"/>
    <p:sldId id="278" r:id="rId7"/>
    <p:sldId id="271" r:id="rId8"/>
    <p:sldId id="269" r:id="rId9"/>
    <p:sldId id="266" r:id="rId10"/>
    <p:sldId id="270" r:id="rId11"/>
    <p:sldId id="275" r:id="rId12"/>
    <p:sldId id="257" r:id="rId13"/>
    <p:sldId id="282" r:id="rId14"/>
    <p:sldId id="258" r:id="rId15"/>
    <p:sldId id="259" r:id="rId16"/>
    <p:sldId id="301" r:id="rId17"/>
    <p:sldId id="315" r:id="rId18"/>
    <p:sldId id="321" r:id="rId19"/>
    <p:sldId id="318" r:id="rId20"/>
    <p:sldId id="295" r:id="rId21"/>
    <p:sldId id="305" r:id="rId22"/>
    <p:sldId id="309" r:id="rId23"/>
    <p:sldId id="262" r:id="rId24"/>
    <p:sldId id="308" r:id="rId25"/>
    <p:sldId id="283" r:id="rId26"/>
    <p:sldId id="312" r:id="rId27"/>
    <p:sldId id="322" r:id="rId28"/>
    <p:sldId id="297" r:id="rId29"/>
    <p:sldId id="307" r:id="rId30"/>
    <p:sldId id="285" r:id="rId31"/>
    <p:sldId id="303" r:id="rId32"/>
    <p:sldId id="284" r:id="rId33"/>
    <p:sldId id="313" r:id="rId34"/>
    <p:sldId id="291" r:id="rId35"/>
    <p:sldId id="298" r:id="rId36"/>
    <p:sldId id="299" r:id="rId37"/>
    <p:sldId id="290" r:id="rId38"/>
    <p:sldId id="287" r:id="rId39"/>
    <p:sldId id="292" r:id="rId40"/>
    <p:sldId id="317" r:id="rId41"/>
    <p:sldId id="300" r:id="rId42"/>
    <p:sldId id="302" r:id="rId43"/>
    <p:sldId id="310" r:id="rId44"/>
    <p:sldId id="314" r:id="rId45"/>
    <p:sldId id="311" r:id="rId46"/>
    <p:sldId id="320" r:id="rId47"/>
    <p:sldId id="319" r:id="rId48"/>
    <p:sldId id="264" r:id="rId49"/>
    <p:sldId id="288" r:id="rId50"/>
    <p:sldId id="289" r:id="rId51"/>
    <p:sldId id="29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Lenaghan" initials="JL" lastIdx="1" clrIdx="0">
    <p:extLst>
      <p:ext uri="{19B8F6BF-5375-455C-9EA6-DF929625EA0E}">
        <p15:presenceInfo xmlns:p15="http://schemas.microsoft.com/office/powerpoint/2012/main" userId="Julia Lenagh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83333" autoAdjust="0"/>
  </p:normalViewPr>
  <p:slideViewPr>
    <p:cSldViewPr snapToGrid="0">
      <p:cViewPr varScale="1">
        <p:scale>
          <a:sx n="52" d="100"/>
          <a:sy n="52" d="100"/>
        </p:scale>
        <p:origin x="499"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D25FB-45C6-4389-9413-E1EDE19EAE57}" type="datetimeFigureOut">
              <a:rPr lang="en-GB" smtClean="0"/>
              <a:t>02/10/2015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5976C-5876-4334-AA92-42E75E3719E3}" type="slidenum">
              <a:rPr lang="en-GB" smtClean="0"/>
              <a:t>‹#›</a:t>
            </a:fld>
            <a:endParaRPr lang="en-GB"/>
          </a:p>
        </p:txBody>
      </p:sp>
    </p:spTree>
    <p:extLst>
      <p:ext uri="{BB962C8B-B14F-4D97-AF65-F5344CB8AC3E}">
        <p14:creationId xmlns:p14="http://schemas.microsoft.com/office/powerpoint/2010/main" val="2585944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Perfect case study.</a:t>
            </a:r>
            <a:r>
              <a:rPr lang="en-GB" baseline="0" dirty="0" smtClean="0"/>
              <a:t> It embodies much of </a:t>
            </a:r>
            <a:r>
              <a:rPr lang="en-GB" baseline="0" dirty="0" err="1" smtClean="0"/>
              <a:t>discussusion</a:t>
            </a:r>
            <a:r>
              <a:rPr lang="en-GB" baseline="0" dirty="0" smtClean="0"/>
              <a:t>—from evaluation of a statue without context, technicalities of copying, to buyer’s desires.  The statue went on sale at Christies in June of 2014 at which point cultural </a:t>
            </a:r>
            <a:r>
              <a:rPr lang="en-GB" baseline="0" dirty="0" err="1" smtClean="0"/>
              <a:t>institues</a:t>
            </a:r>
            <a:r>
              <a:rPr lang="en-GB" baseline="0" dirty="0" smtClean="0"/>
              <a:t> from museums to the government to the auction house wanted to know what really was its value and how do we quantify it.  This paper represents my experience with this question.  As a taster of its different values, the three quotations</a:t>
            </a:r>
            <a:endParaRPr lang="en-GB" dirty="0"/>
          </a:p>
        </p:txBody>
      </p:sp>
      <p:sp>
        <p:nvSpPr>
          <p:cNvPr id="4" name="Slide Number Placeholder 3"/>
          <p:cNvSpPr>
            <a:spLocks noGrp="1"/>
          </p:cNvSpPr>
          <p:nvPr>
            <p:ph type="sldNum" sz="quarter" idx="10"/>
          </p:nvPr>
        </p:nvSpPr>
        <p:spPr/>
        <p:txBody>
          <a:bodyPr/>
          <a:lstStyle/>
          <a:p>
            <a:fld id="{8625976C-5876-4334-AA92-42E75E3719E3}" type="slidenum">
              <a:rPr lang="en-GB" smtClean="0"/>
              <a:t>1</a:t>
            </a:fld>
            <a:endParaRPr lang="en-GB"/>
          </a:p>
        </p:txBody>
      </p:sp>
    </p:spTree>
    <p:extLst>
      <p:ext uri="{BB962C8B-B14F-4D97-AF65-F5344CB8AC3E}">
        <p14:creationId xmlns:p14="http://schemas.microsoft.com/office/powerpoint/2010/main" val="715367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maximal female beauty; into what the Romans considered to be the most august image of Aphrodite; and into what the 18</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European world saw as the female epitome of culture and impeccable nobility</a:t>
            </a:r>
            <a:endParaRPr lang="en-GB" dirty="0"/>
          </a:p>
        </p:txBody>
      </p:sp>
      <p:sp>
        <p:nvSpPr>
          <p:cNvPr id="4" name="Slide Number Placeholder 3"/>
          <p:cNvSpPr>
            <a:spLocks noGrp="1"/>
          </p:cNvSpPr>
          <p:nvPr>
            <p:ph type="sldNum" sz="quarter" idx="10"/>
          </p:nvPr>
        </p:nvSpPr>
        <p:spPr/>
        <p:txBody>
          <a:bodyPr/>
          <a:lstStyle/>
          <a:p>
            <a:fld id="{8625976C-5876-4334-AA92-42E75E3719E3}" type="slidenum">
              <a:rPr lang="en-GB" smtClean="0"/>
              <a:t>43</a:t>
            </a:fld>
            <a:endParaRPr lang="en-GB"/>
          </a:p>
        </p:txBody>
      </p:sp>
    </p:spTree>
    <p:extLst>
      <p:ext uri="{BB962C8B-B14F-4D97-AF65-F5344CB8AC3E}">
        <p14:creationId xmlns:p14="http://schemas.microsoft.com/office/powerpoint/2010/main" val="2878531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Four</a:t>
            </a:r>
            <a:r>
              <a:rPr lang="en-GB" baseline="0" dirty="0" smtClean="0"/>
              <a:t> parts.  1-2 overlap.  4. to memory of E. Harrison who taught me to look.</a:t>
            </a:r>
            <a:endParaRPr lang="en-GB" dirty="0"/>
          </a:p>
        </p:txBody>
      </p:sp>
      <p:sp>
        <p:nvSpPr>
          <p:cNvPr id="4" name="Slide Number Placeholder 3"/>
          <p:cNvSpPr>
            <a:spLocks noGrp="1"/>
          </p:cNvSpPr>
          <p:nvPr>
            <p:ph type="sldNum" sz="quarter" idx="10"/>
          </p:nvPr>
        </p:nvSpPr>
        <p:spPr/>
        <p:txBody>
          <a:bodyPr/>
          <a:lstStyle/>
          <a:p>
            <a:fld id="{8625976C-5876-4334-AA92-42E75E3719E3}" type="slidenum">
              <a:rPr lang="en-GB" smtClean="0"/>
              <a:t>2</a:t>
            </a:fld>
            <a:endParaRPr lang="en-GB"/>
          </a:p>
        </p:txBody>
      </p:sp>
    </p:spTree>
    <p:extLst>
      <p:ext uri="{BB962C8B-B14F-4D97-AF65-F5344CB8AC3E}">
        <p14:creationId xmlns:p14="http://schemas.microsoft.com/office/powerpoint/2010/main" val="725353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Hera</a:t>
            </a:r>
            <a:r>
              <a:rPr lang="en-GB" baseline="0" dirty="0" smtClean="0"/>
              <a:t> Borghese, Candia </a:t>
            </a:r>
            <a:r>
              <a:rPr lang="en-GB" baseline="0" dirty="0" err="1" smtClean="0"/>
              <a:t>Pelophoros</a:t>
            </a:r>
            <a:r>
              <a:rPr lang="en-GB" baseline="0" dirty="0" smtClean="0"/>
              <a:t>, mirror reverse of Candia, Persephone (</a:t>
            </a:r>
            <a:r>
              <a:rPr lang="en-GB" baseline="0" dirty="0" err="1" smtClean="0"/>
              <a:t>Barraco</a:t>
            </a:r>
            <a:r>
              <a:rPr lang="en-GB" baseline="0" dirty="0" smtClean="0"/>
              <a:t>-Budapest head and body with copy in Vatican), </a:t>
            </a:r>
            <a:r>
              <a:rPr lang="en-GB" baseline="0" dirty="0" err="1" smtClean="0"/>
              <a:t>Lemnia</a:t>
            </a:r>
            <a:endParaRPr lang="en-GB" dirty="0"/>
          </a:p>
        </p:txBody>
      </p:sp>
      <p:sp>
        <p:nvSpPr>
          <p:cNvPr id="4" name="Slide Number Placeholder 3"/>
          <p:cNvSpPr>
            <a:spLocks noGrp="1"/>
          </p:cNvSpPr>
          <p:nvPr>
            <p:ph type="sldNum" sz="quarter" idx="10"/>
          </p:nvPr>
        </p:nvSpPr>
        <p:spPr/>
        <p:txBody>
          <a:bodyPr/>
          <a:lstStyle/>
          <a:p>
            <a:fld id="{8625976C-5876-4334-AA92-42E75E3719E3}" type="slidenum">
              <a:rPr lang="en-GB" smtClean="0"/>
              <a:t>20</a:t>
            </a:fld>
            <a:endParaRPr lang="en-GB"/>
          </a:p>
        </p:txBody>
      </p:sp>
    </p:spTree>
    <p:extLst>
      <p:ext uri="{BB962C8B-B14F-4D97-AF65-F5344CB8AC3E}">
        <p14:creationId xmlns:p14="http://schemas.microsoft.com/office/powerpoint/2010/main" val="2555950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century AD copy in Italy,</a:t>
            </a:r>
            <a:r>
              <a:rPr lang="en-GB" baseline="0" dirty="0" smtClean="0"/>
              <a:t> seemingly by sculptors from Athens.</a:t>
            </a:r>
            <a:endParaRPr lang="en-GB" dirty="0"/>
          </a:p>
        </p:txBody>
      </p:sp>
      <p:sp>
        <p:nvSpPr>
          <p:cNvPr id="4" name="Slide Number Placeholder 3"/>
          <p:cNvSpPr>
            <a:spLocks noGrp="1"/>
          </p:cNvSpPr>
          <p:nvPr>
            <p:ph type="sldNum" sz="quarter" idx="10"/>
          </p:nvPr>
        </p:nvSpPr>
        <p:spPr/>
        <p:txBody>
          <a:bodyPr/>
          <a:lstStyle/>
          <a:p>
            <a:fld id="{8625976C-5876-4334-AA92-42E75E3719E3}" type="slidenum">
              <a:rPr lang="en-GB" smtClean="0"/>
              <a:t>21</a:t>
            </a:fld>
            <a:endParaRPr lang="en-GB"/>
          </a:p>
        </p:txBody>
      </p:sp>
    </p:spTree>
    <p:extLst>
      <p:ext uri="{BB962C8B-B14F-4D97-AF65-F5344CB8AC3E}">
        <p14:creationId xmlns:p14="http://schemas.microsoft.com/office/powerpoint/2010/main" val="3342196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625976C-5876-4334-AA92-42E75E3719E3}" type="slidenum">
              <a:rPr lang="en-GB" smtClean="0"/>
              <a:t>22</a:t>
            </a:fld>
            <a:endParaRPr lang="en-GB"/>
          </a:p>
        </p:txBody>
      </p:sp>
    </p:spTree>
    <p:extLst>
      <p:ext uri="{BB962C8B-B14F-4D97-AF65-F5344CB8AC3E}">
        <p14:creationId xmlns:p14="http://schemas.microsoft.com/office/powerpoint/2010/main" val="1260794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625976C-5876-4334-AA92-42E75E3719E3}" type="slidenum">
              <a:rPr lang="en-GB" smtClean="0"/>
              <a:t>24</a:t>
            </a:fld>
            <a:endParaRPr lang="en-GB"/>
          </a:p>
        </p:txBody>
      </p:sp>
    </p:spTree>
    <p:extLst>
      <p:ext uri="{BB962C8B-B14F-4D97-AF65-F5344CB8AC3E}">
        <p14:creationId xmlns:p14="http://schemas.microsoft.com/office/powerpoint/2010/main" val="25531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Practical use of </a:t>
            </a:r>
            <a:r>
              <a:rPr lang="en-GB" dirty="0" err="1" smtClean="0"/>
              <a:t>kopienkritique</a:t>
            </a:r>
            <a:r>
              <a:rPr lang="en-GB" baseline="0" dirty="0" smtClean="0"/>
              <a:t> from Ephesus scraper to our lady.</a:t>
            </a:r>
            <a:endParaRPr lang="en-GB" dirty="0"/>
          </a:p>
        </p:txBody>
      </p:sp>
      <p:sp>
        <p:nvSpPr>
          <p:cNvPr id="4" name="Slide Number Placeholder 3"/>
          <p:cNvSpPr>
            <a:spLocks noGrp="1"/>
          </p:cNvSpPr>
          <p:nvPr>
            <p:ph type="sldNum" sz="quarter" idx="10"/>
          </p:nvPr>
        </p:nvSpPr>
        <p:spPr/>
        <p:txBody>
          <a:bodyPr/>
          <a:lstStyle/>
          <a:p>
            <a:fld id="{8625976C-5876-4334-AA92-42E75E3719E3}" type="slidenum">
              <a:rPr lang="en-GB" smtClean="0"/>
              <a:t>28</a:t>
            </a:fld>
            <a:endParaRPr lang="en-GB"/>
          </a:p>
        </p:txBody>
      </p:sp>
    </p:spTree>
    <p:extLst>
      <p:ext uri="{BB962C8B-B14F-4D97-AF65-F5344CB8AC3E}">
        <p14:creationId xmlns:p14="http://schemas.microsoft.com/office/powerpoint/2010/main" val="2106631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Aspasia</a:t>
            </a:r>
            <a:r>
              <a:rPr lang="en-GB" baseline="0" dirty="0" smtClean="0"/>
              <a:t> </a:t>
            </a:r>
            <a:r>
              <a:rPr lang="en-GB" baseline="0" dirty="0" err="1" smtClean="0"/>
              <a:t>Sosandra</a:t>
            </a:r>
            <a:r>
              <a:rPr lang="en-GB" baseline="0" dirty="0" smtClean="0"/>
              <a:t> 30; </a:t>
            </a:r>
            <a:r>
              <a:rPr lang="en-GB" baseline="0" dirty="0" err="1" smtClean="0"/>
              <a:t>thounsands</a:t>
            </a:r>
            <a:r>
              <a:rPr lang="en-GB" baseline="0" dirty="0" smtClean="0"/>
              <a:t> of </a:t>
            </a:r>
            <a:r>
              <a:rPr lang="en-GB" baseline="0" dirty="0" err="1" smtClean="0"/>
              <a:t>Frejus</a:t>
            </a:r>
            <a:r>
              <a:rPr lang="en-GB" baseline="0" dirty="0" smtClean="0"/>
              <a:t>, </a:t>
            </a:r>
            <a:r>
              <a:rPr lang="en-GB" baseline="0" dirty="0" err="1" smtClean="0"/>
              <a:t>Akamenes</a:t>
            </a:r>
            <a:r>
              <a:rPr lang="en-GB" baseline="0" dirty="0" smtClean="0"/>
              <a:t> in the Garden to Neo classical imperial creation. Point 1.  Known multiple copies. Point 2. None have our hairstyle.</a:t>
            </a:r>
            <a:endParaRPr lang="en-GB" dirty="0"/>
          </a:p>
        </p:txBody>
      </p:sp>
      <p:sp>
        <p:nvSpPr>
          <p:cNvPr id="4" name="Slide Number Placeholder 3"/>
          <p:cNvSpPr>
            <a:spLocks noGrp="1"/>
          </p:cNvSpPr>
          <p:nvPr>
            <p:ph type="sldNum" sz="quarter" idx="10"/>
          </p:nvPr>
        </p:nvSpPr>
        <p:spPr/>
        <p:txBody>
          <a:bodyPr/>
          <a:lstStyle/>
          <a:p>
            <a:fld id="{8625976C-5876-4334-AA92-42E75E3719E3}" type="slidenum">
              <a:rPr lang="en-GB" smtClean="0"/>
              <a:t>31</a:t>
            </a:fld>
            <a:endParaRPr lang="en-GB"/>
          </a:p>
        </p:txBody>
      </p:sp>
    </p:spTree>
    <p:extLst>
      <p:ext uri="{BB962C8B-B14F-4D97-AF65-F5344CB8AC3E}">
        <p14:creationId xmlns:p14="http://schemas.microsoft.com/office/powerpoint/2010/main" val="35373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625976C-5876-4334-AA92-42E75E3719E3}" type="slidenum">
              <a:rPr lang="en-GB" smtClean="0"/>
              <a:t>34</a:t>
            </a:fld>
            <a:endParaRPr lang="en-GB"/>
          </a:p>
        </p:txBody>
      </p:sp>
    </p:spTree>
    <p:extLst>
      <p:ext uri="{BB962C8B-B14F-4D97-AF65-F5344CB8AC3E}">
        <p14:creationId xmlns:p14="http://schemas.microsoft.com/office/powerpoint/2010/main" val="1599133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12606A-D760-4F4A-B240-F4B4E3E18103}" type="datetimeFigureOut">
              <a:rPr lang="en-GB" smtClean="0"/>
              <a:t>02/10/2015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DCD9B4-6C78-4FF3-AF5D-C6E4AF3D3F6F}" type="slidenum">
              <a:rPr lang="en-GB" smtClean="0"/>
              <a:t>‹#›</a:t>
            </a:fld>
            <a:endParaRPr lang="en-GB"/>
          </a:p>
        </p:txBody>
      </p:sp>
    </p:spTree>
    <p:extLst>
      <p:ext uri="{BB962C8B-B14F-4D97-AF65-F5344CB8AC3E}">
        <p14:creationId xmlns:p14="http://schemas.microsoft.com/office/powerpoint/2010/main" val="1379594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12606A-D760-4F4A-B240-F4B4E3E18103}" type="datetimeFigureOut">
              <a:rPr lang="en-GB" smtClean="0"/>
              <a:t>02/10/2015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DCD9B4-6C78-4FF3-AF5D-C6E4AF3D3F6F}" type="slidenum">
              <a:rPr lang="en-GB" smtClean="0"/>
              <a:t>‹#›</a:t>
            </a:fld>
            <a:endParaRPr lang="en-GB"/>
          </a:p>
        </p:txBody>
      </p:sp>
    </p:spTree>
    <p:extLst>
      <p:ext uri="{BB962C8B-B14F-4D97-AF65-F5344CB8AC3E}">
        <p14:creationId xmlns:p14="http://schemas.microsoft.com/office/powerpoint/2010/main" val="1599768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12606A-D760-4F4A-B240-F4B4E3E18103}" type="datetimeFigureOut">
              <a:rPr lang="en-GB" smtClean="0"/>
              <a:t>02/10/2015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DCD9B4-6C78-4FF3-AF5D-C6E4AF3D3F6F}" type="slidenum">
              <a:rPr lang="en-GB" smtClean="0"/>
              <a:t>‹#›</a:t>
            </a:fld>
            <a:endParaRPr lang="en-GB"/>
          </a:p>
        </p:txBody>
      </p:sp>
    </p:spTree>
    <p:extLst>
      <p:ext uri="{BB962C8B-B14F-4D97-AF65-F5344CB8AC3E}">
        <p14:creationId xmlns:p14="http://schemas.microsoft.com/office/powerpoint/2010/main" val="1948719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12606A-D760-4F4A-B240-F4B4E3E18103}" type="datetimeFigureOut">
              <a:rPr lang="en-GB" smtClean="0"/>
              <a:t>02/10/2015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DCD9B4-6C78-4FF3-AF5D-C6E4AF3D3F6F}" type="slidenum">
              <a:rPr lang="en-GB" smtClean="0"/>
              <a:t>‹#›</a:t>
            </a:fld>
            <a:endParaRPr lang="en-GB"/>
          </a:p>
        </p:txBody>
      </p:sp>
    </p:spTree>
    <p:extLst>
      <p:ext uri="{BB962C8B-B14F-4D97-AF65-F5344CB8AC3E}">
        <p14:creationId xmlns:p14="http://schemas.microsoft.com/office/powerpoint/2010/main" val="172240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12606A-D760-4F4A-B240-F4B4E3E18103}" type="datetimeFigureOut">
              <a:rPr lang="en-GB" smtClean="0"/>
              <a:t>02/10/2015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DCD9B4-6C78-4FF3-AF5D-C6E4AF3D3F6F}" type="slidenum">
              <a:rPr lang="en-GB" smtClean="0"/>
              <a:t>‹#›</a:t>
            </a:fld>
            <a:endParaRPr lang="en-GB"/>
          </a:p>
        </p:txBody>
      </p:sp>
    </p:spTree>
    <p:extLst>
      <p:ext uri="{BB962C8B-B14F-4D97-AF65-F5344CB8AC3E}">
        <p14:creationId xmlns:p14="http://schemas.microsoft.com/office/powerpoint/2010/main" val="292488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712606A-D760-4F4A-B240-F4B4E3E18103}" type="datetimeFigureOut">
              <a:rPr lang="en-GB" smtClean="0"/>
              <a:t>02/10/2015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DCD9B4-6C78-4FF3-AF5D-C6E4AF3D3F6F}" type="slidenum">
              <a:rPr lang="en-GB" smtClean="0"/>
              <a:t>‹#›</a:t>
            </a:fld>
            <a:endParaRPr lang="en-GB"/>
          </a:p>
        </p:txBody>
      </p:sp>
    </p:spTree>
    <p:extLst>
      <p:ext uri="{BB962C8B-B14F-4D97-AF65-F5344CB8AC3E}">
        <p14:creationId xmlns:p14="http://schemas.microsoft.com/office/powerpoint/2010/main" val="68294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712606A-D760-4F4A-B240-F4B4E3E18103}" type="datetimeFigureOut">
              <a:rPr lang="en-GB" smtClean="0"/>
              <a:t>02/10/2015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DCD9B4-6C78-4FF3-AF5D-C6E4AF3D3F6F}" type="slidenum">
              <a:rPr lang="en-GB" smtClean="0"/>
              <a:t>‹#›</a:t>
            </a:fld>
            <a:endParaRPr lang="en-GB"/>
          </a:p>
        </p:txBody>
      </p:sp>
    </p:spTree>
    <p:extLst>
      <p:ext uri="{BB962C8B-B14F-4D97-AF65-F5344CB8AC3E}">
        <p14:creationId xmlns:p14="http://schemas.microsoft.com/office/powerpoint/2010/main" val="2437943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12606A-D760-4F4A-B240-F4B4E3E18103}" type="datetimeFigureOut">
              <a:rPr lang="en-GB" smtClean="0"/>
              <a:t>02/10/2015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DCD9B4-6C78-4FF3-AF5D-C6E4AF3D3F6F}" type="slidenum">
              <a:rPr lang="en-GB" smtClean="0"/>
              <a:t>‹#›</a:t>
            </a:fld>
            <a:endParaRPr lang="en-GB"/>
          </a:p>
        </p:txBody>
      </p:sp>
    </p:spTree>
    <p:extLst>
      <p:ext uri="{BB962C8B-B14F-4D97-AF65-F5344CB8AC3E}">
        <p14:creationId xmlns:p14="http://schemas.microsoft.com/office/powerpoint/2010/main" val="1442252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2606A-D760-4F4A-B240-F4B4E3E18103}" type="datetimeFigureOut">
              <a:rPr lang="en-GB" smtClean="0"/>
              <a:t>02/10/2015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DCD9B4-6C78-4FF3-AF5D-C6E4AF3D3F6F}" type="slidenum">
              <a:rPr lang="en-GB" smtClean="0"/>
              <a:t>‹#›</a:t>
            </a:fld>
            <a:endParaRPr lang="en-GB"/>
          </a:p>
        </p:txBody>
      </p:sp>
    </p:spTree>
    <p:extLst>
      <p:ext uri="{BB962C8B-B14F-4D97-AF65-F5344CB8AC3E}">
        <p14:creationId xmlns:p14="http://schemas.microsoft.com/office/powerpoint/2010/main" val="108671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12606A-D760-4F4A-B240-F4B4E3E18103}" type="datetimeFigureOut">
              <a:rPr lang="en-GB" smtClean="0"/>
              <a:t>02/10/2015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DCD9B4-6C78-4FF3-AF5D-C6E4AF3D3F6F}" type="slidenum">
              <a:rPr lang="en-GB" smtClean="0"/>
              <a:t>‹#›</a:t>
            </a:fld>
            <a:endParaRPr lang="en-GB"/>
          </a:p>
        </p:txBody>
      </p:sp>
    </p:spTree>
    <p:extLst>
      <p:ext uri="{BB962C8B-B14F-4D97-AF65-F5344CB8AC3E}">
        <p14:creationId xmlns:p14="http://schemas.microsoft.com/office/powerpoint/2010/main" val="1661234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12606A-D760-4F4A-B240-F4B4E3E18103}" type="datetimeFigureOut">
              <a:rPr lang="en-GB" smtClean="0"/>
              <a:t>02/10/2015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DCD9B4-6C78-4FF3-AF5D-C6E4AF3D3F6F}" type="slidenum">
              <a:rPr lang="en-GB" smtClean="0"/>
              <a:t>‹#›</a:t>
            </a:fld>
            <a:endParaRPr lang="en-GB"/>
          </a:p>
        </p:txBody>
      </p:sp>
    </p:spTree>
    <p:extLst>
      <p:ext uri="{BB962C8B-B14F-4D97-AF65-F5344CB8AC3E}">
        <p14:creationId xmlns:p14="http://schemas.microsoft.com/office/powerpoint/2010/main" val="3980586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2606A-D760-4F4A-B240-F4B4E3E18103}" type="datetimeFigureOut">
              <a:rPr lang="en-GB" smtClean="0"/>
              <a:t>02/10/2015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CD9B4-6C78-4FF3-AF5D-C6E4AF3D3F6F}" type="slidenum">
              <a:rPr lang="en-GB" smtClean="0"/>
              <a:t>‹#›</a:t>
            </a:fld>
            <a:endParaRPr lang="en-GB"/>
          </a:p>
        </p:txBody>
      </p:sp>
    </p:spTree>
    <p:extLst>
      <p:ext uri="{BB962C8B-B14F-4D97-AF65-F5344CB8AC3E}">
        <p14:creationId xmlns:p14="http://schemas.microsoft.com/office/powerpoint/2010/main" val="4239309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microsoft.com/office/2007/relationships/hdphoto" Target="../media/hdphoto1.wdp"/><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jpeg"/><Relationship Id="rId5" Type="http://schemas.microsoft.com/office/2007/relationships/hdphoto" Target="../media/hdphoto2.wdp"/><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54.tiff"/><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54.tiff"/><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4.tiff"/><Relationship Id="rId4" Type="http://schemas.openxmlformats.org/officeDocument/2006/relationships/image" Target="../media/image73.tiff"/></Relationships>
</file>

<file path=ppt/slides/_rels/slide3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tiff"/><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tiff"/><Relationship Id="rId4" Type="http://schemas.openxmlformats.org/officeDocument/2006/relationships/image" Target="../media/image77.tiff"/><Relationship Id="rId9" Type="http://schemas.openxmlformats.org/officeDocument/2006/relationships/image" Target="../media/image82.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85.w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6.w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8.tiff"/><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89.w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4.jpeg"/><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8" y="-32953"/>
            <a:ext cx="12267566" cy="8033123"/>
          </a:xfrm>
          <a:prstGeom prst="rect">
            <a:avLst/>
          </a:prstGeom>
        </p:spPr>
      </p:pic>
      <p:pic>
        <p:nvPicPr>
          <p:cNvPr id="3" name="Picture 2" descr="http://www.sothebys.com/content/dam/stb/lots/L14/L14303/204L14303_6TF3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1069" y="529101"/>
            <a:ext cx="3048205" cy="5795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72819" y="66733"/>
            <a:ext cx="11875338" cy="307777"/>
          </a:xfrm>
          <a:prstGeom prst="rect">
            <a:avLst/>
          </a:prstGeom>
          <a:noFill/>
        </p:spPr>
        <p:txBody>
          <a:bodyPr wrap="square" rtlCol="0">
            <a:spAutoFit/>
          </a:bodyPr>
          <a:lstStyle/>
          <a:p>
            <a:r>
              <a:rPr lang="en-GB" sz="1400" dirty="0" smtClean="0">
                <a:latin typeface="Charlemagne Std" panose="04020705060702020204" pitchFamily="82" charset="0"/>
              </a:rPr>
              <a:t>The fluctuating value of the Roman marble copy:  the case of the </a:t>
            </a:r>
            <a:r>
              <a:rPr lang="en-GB" sz="1400" dirty="0" err="1" smtClean="0">
                <a:latin typeface="Charlemagne Std" panose="04020705060702020204" pitchFamily="82" charset="0"/>
              </a:rPr>
              <a:t>Syon</a:t>
            </a:r>
            <a:r>
              <a:rPr lang="en-GB" sz="1400" dirty="0" smtClean="0">
                <a:latin typeface="Charlemagne Std" panose="04020705060702020204" pitchFamily="82" charset="0"/>
              </a:rPr>
              <a:t> Aphrodite</a:t>
            </a:r>
            <a:endParaRPr lang="en-GB" sz="1400" dirty="0">
              <a:latin typeface="Charlemagne Std" panose="04020705060702020204" pitchFamily="82" charset="0"/>
            </a:endParaRPr>
          </a:p>
        </p:txBody>
      </p:sp>
      <p:pic>
        <p:nvPicPr>
          <p:cNvPr id="5" name="Picture 2" descr="http://www.sothebys.com/content/dam/stb/lots/L14/L14303/217L14303_6TF3Z_joine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934"/>
          <a:stretch/>
        </p:blipFill>
        <p:spPr bwMode="auto">
          <a:xfrm>
            <a:off x="0" y="529101"/>
            <a:ext cx="2139568" cy="55808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6393" t="15473" b="13969"/>
          <a:stretch/>
        </p:blipFill>
        <p:spPr>
          <a:xfrm rot="5400000">
            <a:off x="2508478" y="2488611"/>
            <a:ext cx="5821034" cy="3299382"/>
          </a:xfrm>
          <a:prstGeom prst="rect">
            <a:avLst/>
          </a:prstGeom>
        </p:spPr>
      </p:pic>
      <p:sp>
        <p:nvSpPr>
          <p:cNvPr id="7" name="TextBox 6"/>
          <p:cNvSpPr txBox="1"/>
          <p:nvPr/>
        </p:nvSpPr>
        <p:spPr>
          <a:xfrm>
            <a:off x="6778737" y="5713856"/>
            <a:ext cx="2732281" cy="1015663"/>
          </a:xfrm>
          <a:prstGeom prst="rect">
            <a:avLst/>
          </a:prstGeom>
          <a:solidFill>
            <a:schemeClr val="bg1">
              <a:lumMod val="95000"/>
            </a:schemeClr>
          </a:solidFill>
        </p:spPr>
        <p:txBody>
          <a:bodyPr wrap="square" rtlCol="0">
            <a:spAutoFit/>
          </a:bodyPr>
          <a:lstStyle/>
          <a:p>
            <a:r>
              <a:rPr lang="en-GB" sz="1200" dirty="0" smtClean="0">
                <a:latin typeface="Courier New" panose="02070309020205020404" pitchFamily="49" charset="0"/>
                <a:cs typeface="Courier New" panose="02070309020205020404" pitchFamily="49" charset="0"/>
              </a:rPr>
              <a:t>“</a:t>
            </a:r>
            <a:r>
              <a:rPr lang="en-GB" sz="1200" i="1" dirty="0" smtClean="0">
                <a:latin typeface="Courier New" panose="02070309020205020404" pitchFamily="49" charset="0"/>
                <a:cs typeface="Courier New" panose="02070309020205020404" pitchFamily="49" charset="0"/>
              </a:rPr>
              <a:t>typical </a:t>
            </a:r>
            <a:r>
              <a:rPr lang="en-GB" sz="1200" i="1" dirty="0">
                <a:latin typeface="Courier New" panose="02070309020205020404" pitchFamily="49" charset="0"/>
                <a:cs typeface="Courier New" panose="02070309020205020404" pitchFamily="49" charset="0"/>
              </a:rPr>
              <a:t>… of over-life size Roman marble female draped </a:t>
            </a:r>
            <a:r>
              <a:rPr lang="en-GB" sz="1200" i="1" dirty="0" smtClean="0">
                <a:latin typeface="Courier New" panose="02070309020205020404" pitchFamily="49" charset="0"/>
                <a:cs typeface="Courier New" panose="02070309020205020404" pitchFamily="49" charset="0"/>
              </a:rPr>
              <a:t>statues…of inferior quality</a:t>
            </a:r>
            <a:r>
              <a:rPr lang="en-GB" sz="1200" dirty="0" smtClean="0">
                <a:latin typeface="Courier New" panose="02070309020205020404" pitchFamily="49" charset="0"/>
                <a:cs typeface="Courier New" panose="02070309020205020404" pitchFamily="49" charset="0"/>
              </a:rPr>
              <a:t>”</a:t>
            </a:r>
          </a:p>
          <a:p>
            <a:r>
              <a:rPr lang="en-GB" sz="1200" dirty="0" smtClean="0"/>
              <a:t> </a:t>
            </a:r>
            <a:r>
              <a:rPr lang="en-GB" sz="1200" b="1" dirty="0" smtClean="0">
                <a:cs typeface="Times New Roman" panose="02020603050405020304" pitchFamily="18" charset="0"/>
              </a:rPr>
              <a:t>Christie’s, 2014 </a:t>
            </a:r>
            <a:endParaRPr lang="en-GB" sz="1200" b="1" dirty="0">
              <a:cs typeface="Times New Roman" panose="02020603050405020304" pitchFamily="18" charset="0"/>
            </a:endParaRPr>
          </a:p>
        </p:txBody>
      </p:sp>
      <p:sp>
        <p:nvSpPr>
          <p:cNvPr id="8" name="TextBox 7"/>
          <p:cNvSpPr txBox="1"/>
          <p:nvPr/>
        </p:nvSpPr>
        <p:spPr>
          <a:xfrm>
            <a:off x="1906029" y="1406761"/>
            <a:ext cx="2164794" cy="1808699"/>
          </a:xfrm>
          <a:prstGeom prst="rect">
            <a:avLst/>
          </a:prstGeom>
          <a:solidFill>
            <a:schemeClr val="bg1">
              <a:lumMod val="95000"/>
            </a:schemeClr>
          </a:solidFill>
        </p:spPr>
        <p:txBody>
          <a:bodyPr wrap="square" rtlCol="0">
            <a:spAutoFit/>
          </a:bodyPr>
          <a:lstStyle/>
          <a:p>
            <a:r>
              <a:rPr lang="en-GB" sz="1200" i="1" dirty="0">
                <a:latin typeface="Courier New" panose="02070309020205020404" pitchFamily="49" charset="0"/>
                <a:cs typeface="Courier New" panose="02070309020205020404" pitchFamily="49" charset="0"/>
              </a:rPr>
              <a:t>“The Empress Livia, in the character of a Juno in flowing robes, of Grecian workmanship remarkably fine, from the Pope's collection in the </a:t>
            </a:r>
            <a:r>
              <a:rPr lang="en-GB" sz="1200" i="1" dirty="0" smtClean="0">
                <a:latin typeface="Courier New" panose="02070309020205020404" pitchFamily="49" charset="0"/>
                <a:cs typeface="Courier New" panose="02070309020205020404" pitchFamily="49" charset="0"/>
              </a:rPr>
              <a:t>Vatican” </a:t>
            </a:r>
            <a:r>
              <a:rPr lang="en-GB" sz="1200" b="1" dirty="0" smtClean="0">
                <a:cs typeface="Times New Roman" panose="02020603050405020304" pitchFamily="18" charset="0"/>
              </a:rPr>
              <a:t>Christie’s 1 March 1773</a:t>
            </a:r>
            <a:endParaRPr lang="en-GB" sz="1200" b="1" dirty="0">
              <a:cs typeface="Times New Roman" panose="02020603050405020304" pitchFamily="18" charset="0"/>
            </a:endParaRPr>
          </a:p>
        </p:txBody>
      </p:sp>
      <p:sp>
        <p:nvSpPr>
          <p:cNvPr id="9" name="TextBox 8"/>
          <p:cNvSpPr txBox="1"/>
          <p:nvPr/>
        </p:nvSpPr>
        <p:spPr>
          <a:xfrm>
            <a:off x="6444335" y="529101"/>
            <a:ext cx="2859758" cy="1015663"/>
          </a:xfrm>
          <a:prstGeom prst="rect">
            <a:avLst/>
          </a:prstGeom>
          <a:solidFill>
            <a:schemeClr val="bg1"/>
          </a:solidFill>
        </p:spPr>
        <p:txBody>
          <a:bodyPr wrap="square" rtlCol="0">
            <a:spAutoFit/>
          </a:bodyPr>
          <a:lstStyle/>
          <a:p>
            <a:r>
              <a:rPr lang="en-GB" sz="1200" i="1" dirty="0" smtClean="0">
                <a:latin typeface="Courier New" panose="02070309020205020404" pitchFamily="49" charset="0"/>
                <a:cs typeface="Courier New" panose="02070309020205020404" pitchFamily="49" charset="0"/>
              </a:rPr>
              <a:t>“</a:t>
            </a:r>
            <a:r>
              <a:rPr lang="en-GB" sz="1200" i="1" dirty="0" err="1">
                <a:latin typeface="Courier New" panose="02070309020205020404" pitchFamily="49" charset="0"/>
                <a:ea typeface="Calibri" panose="020F0502020204030204" pitchFamily="34" charset="0"/>
                <a:cs typeface="Courier New" panose="02070309020205020404" pitchFamily="49" charset="0"/>
              </a:rPr>
              <a:t>bellissima</a:t>
            </a:r>
            <a:r>
              <a:rPr lang="en-GB" sz="1200" i="1" dirty="0">
                <a:latin typeface="Courier New" panose="02070309020205020404" pitchFamily="49" charset="0"/>
                <a:ea typeface="Calibri" panose="020F0502020204030204" pitchFamily="34" charset="0"/>
                <a:cs typeface="Courier New" panose="02070309020205020404" pitchFamily="49" charset="0"/>
              </a:rPr>
              <a:t> </a:t>
            </a:r>
            <a:r>
              <a:rPr lang="en-GB" sz="1200" i="1" dirty="0" err="1">
                <a:latin typeface="Courier New" panose="02070309020205020404" pitchFamily="49" charset="0"/>
                <a:ea typeface="Calibri" panose="020F0502020204030204" pitchFamily="34" charset="0"/>
                <a:cs typeface="Courier New" panose="02070309020205020404" pitchFamily="49" charset="0"/>
              </a:rPr>
              <a:t>statua</a:t>
            </a:r>
            <a:r>
              <a:rPr lang="en-GB" sz="1200" i="1" dirty="0">
                <a:latin typeface="Courier New" panose="02070309020205020404" pitchFamily="49" charset="0"/>
                <a:ea typeface="Calibri" panose="020F0502020204030204" pitchFamily="34" charset="0"/>
                <a:cs typeface="Courier New" panose="02070309020205020404" pitchFamily="49" charset="0"/>
              </a:rPr>
              <a:t>, ma non ha </a:t>
            </a:r>
            <a:r>
              <a:rPr lang="en-GB" sz="1200" i="1" dirty="0" err="1">
                <a:latin typeface="Courier New" panose="02070309020205020404" pitchFamily="49" charset="0"/>
                <a:ea typeface="Calibri" panose="020F0502020204030204" pitchFamily="34" charset="0"/>
                <a:cs typeface="Courier New" panose="02070309020205020404" pitchFamily="49" charset="0"/>
              </a:rPr>
              <a:t>braccia</a:t>
            </a:r>
            <a:r>
              <a:rPr lang="en-GB" sz="1200" i="1" dirty="0">
                <a:latin typeface="Courier New" panose="02070309020205020404" pitchFamily="49" charset="0"/>
                <a:ea typeface="Calibri" panose="020F0502020204030204" pitchFamily="34" charset="0"/>
                <a:cs typeface="Courier New" panose="02070309020205020404" pitchFamily="49" charset="0"/>
              </a:rPr>
              <a:t>. Fu </a:t>
            </a:r>
            <a:r>
              <a:rPr lang="en-GB" sz="1200" i="1" dirty="0" err="1">
                <a:latin typeface="Courier New" panose="02070309020205020404" pitchFamily="49" charset="0"/>
                <a:ea typeface="Calibri" panose="020F0502020204030204" pitchFamily="34" charset="0"/>
                <a:cs typeface="Courier New" panose="02070309020205020404" pitchFamily="49" charset="0"/>
              </a:rPr>
              <a:t>questa</a:t>
            </a:r>
            <a:r>
              <a:rPr lang="en-GB" sz="1200" i="1" dirty="0">
                <a:latin typeface="Courier New" panose="02070309020205020404" pitchFamily="49" charset="0"/>
                <a:ea typeface="Calibri" panose="020F0502020204030204" pitchFamily="34" charset="0"/>
                <a:cs typeface="Courier New" panose="02070309020205020404" pitchFamily="49" charset="0"/>
              </a:rPr>
              <a:t> Agrippina </a:t>
            </a:r>
            <a:r>
              <a:rPr lang="en-GB" sz="1200" i="1" dirty="0" err="1">
                <a:latin typeface="Courier New" panose="02070309020205020404" pitchFamily="49" charset="0"/>
                <a:ea typeface="Calibri" panose="020F0502020204030204" pitchFamily="34" charset="0"/>
                <a:cs typeface="Courier New" panose="02070309020205020404" pitchFamily="49" charset="0"/>
              </a:rPr>
              <a:t>figliuola</a:t>
            </a:r>
            <a:r>
              <a:rPr lang="en-GB" sz="1200" i="1" dirty="0">
                <a:latin typeface="Courier New" panose="02070309020205020404" pitchFamily="49" charset="0"/>
                <a:ea typeface="Calibri" panose="020F0502020204030204" pitchFamily="34" charset="0"/>
                <a:cs typeface="Courier New" panose="02070309020205020404" pitchFamily="49" charset="0"/>
              </a:rPr>
              <a:t> di M. Agrippa, e di Iulia </a:t>
            </a:r>
            <a:r>
              <a:rPr lang="en-GB" sz="1200" i="1" dirty="0" err="1">
                <a:latin typeface="Courier New" panose="02070309020205020404" pitchFamily="49" charset="0"/>
                <a:ea typeface="Calibri" panose="020F0502020204030204" pitchFamily="34" charset="0"/>
                <a:cs typeface="Courier New" panose="02070309020205020404" pitchFamily="49" charset="0"/>
              </a:rPr>
              <a:t>figlia</a:t>
            </a:r>
            <a:r>
              <a:rPr lang="en-GB" sz="1200" i="1" dirty="0">
                <a:latin typeface="Courier New" panose="02070309020205020404" pitchFamily="49" charset="0"/>
                <a:ea typeface="Calibri" panose="020F0502020204030204" pitchFamily="34" charset="0"/>
                <a:cs typeface="Courier New" panose="02070309020205020404" pitchFamily="49" charset="0"/>
              </a:rPr>
              <a:t> </a:t>
            </a:r>
            <a:r>
              <a:rPr lang="en-GB" sz="1200" i="1" dirty="0" err="1" smtClean="0">
                <a:latin typeface="Courier New" panose="02070309020205020404" pitchFamily="49" charset="0"/>
                <a:ea typeface="Calibri" panose="020F0502020204030204" pitchFamily="34" charset="0"/>
                <a:cs typeface="Courier New" panose="02070309020205020404" pitchFamily="49" charset="0"/>
              </a:rPr>
              <a:t>d’Augusto</a:t>
            </a:r>
            <a:r>
              <a:rPr lang="en-GB" sz="1200" i="1" dirty="0" smtClean="0">
                <a:latin typeface="Courier New" panose="02070309020205020404" pitchFamily="49" charset="0"/>
                <a:cs typeface="Courier New" panose="02070309020205020404" pitchFamily="49" charset="0"/>
              </a:rPr>
              <a:t>“</a:t>
            </a:r>
            <a:r>
              <a:rPr lang="it-IT" sz="1200" i="1" dirty="0" smtClean="0">
                <a:latin typeface="Courier New" panose="02070309020205020404" pitchFamily="49" charset="0"/>
                <a:cs typeface="Courier New" panose="02070309020205020404" pitchFamily="49" charset="0"/>
              </a:rPr>
              <a:t> </a:t>
            </a:r>
            <a:r>
              <a:rPr lang="it-IT" sz="1200" b="1" dirty="0" smtClean="0">
                <a:cs typeface="Courier New" panose="02070309020205020404" pitchFamily="49" charset="0"/>
              </a:rPr>
              <a:t>Ul</a:t>
            </a:r>
            <a:r>
              <a:rPr lang="it-IT" sz="1200" b="1" dirty="0" smtClean="0">
                <a:cs typeface="Times New Roman" panose="02020603050405020304" pitchFamily="18" charset="0"/>
              </a:rPr>
              <a:t>isse Aldroandi 1562</a:t>
            </a:r>
            <a:endParaRPr lang="en-GB" sz="1200" b="1" dirty="0">
              <a:cs typeface="Times New Roman" panose="02020603050405020304" pitchFamily="18" charset="0"/>
            </a:endParaRPr>
          </a:p>
        </p:txBody>
      </p:sp>
      <p:sp>
        <p:nvSpPr>
          <p:cNvPr id="10" name="Rectangle 9"/>
          <p:cNvSpPr/>
          <p:nvPr/>
        </p:nvSpPr>
        <p:spPr>
          <a:xfrm>
            <a:off x="-11558" y="2884602"/>
            <a:ext cx="303789" cy="6221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131017" y="52051"/>
            <a:ext cx="11875338" cy="523220"/>
          </a:xfrm>
          <a:prstGeom prst="rect">
            <a:avLst/>
          </a:prstGeom>
          <a:noFill/>
        </p:spPr>
        <p:txBody>
          <a:bodyPr wrap="square" rtlCol="0">
            <a:spAutoFit/>
          </a:bodyPr>
          <a:lstStyle/>
          <a:p>
            <a:r>
              <a:rPr lang="en-GB" sz="1400" dirty="0">
                <a:latin typeface="Charlemagne Std" panose="04020705060702020204" pitchFamily="82" charset="0"/>
              </a:rPr>
              <a:t>Copy </a:t>
            </a:r>
            <a:r>
              <a:rPr lang="en-GB" sz="1400" dirty="0" err="1" smtClean="0">
                <a:latin typeface="Charlemagne Std" panose="04020705060702020204" pitchFamily="82" charset="0"/>
              </a:rPr>
              <a:t>redeeMEd</a:t>
            </a:r>
            <a:r>
              <a:rPr lang="en-GB" sz="1400" dirty="0">
                <a:latin typeface="Charlemagne Std" panose="04020705060702020204" pitchFamily="82" charset="0"/>
              </a:rPr>
              <a:t>:  the case of the </a:t>
            </a:r>
            <a:r>
              <a:rPr lang="en-GB" sz="1400" dirty="0" err="1">
                <a:latin typeface="Charlemagne Std" panose="04020705060702020204" pitchFamily="82" charset="0"/>
              </a:rPr>
              <a:t>Syon</a:t>
            </a:r>
            <a:r>
              <a:rPr lang="en-GB" sz="1400" dirty="0">
                <a:latin typeface="Charlemagne Std" panose="04020705060702020204" pitchFamily="82" charset="0"/>
              </a:rPr>
              <a:t> Aphrodite</a:t>
            </a:r>
          </a:p>
          <a:p>
            <a:r>
              <a:rPr lang="en-GB" sz="1400" dirty="0" smtClean="0">
                <a:latin typeface="Charlemagne Std" panose="04020705060702020204" pitchFamily="82" charset="0"/>
              </a:rPr>
              <a:t>“copy” </a:t>
            </a:r>
            <a:r>
              <a:rPr lang="en-GB" sz="1400" dirty="0">
                <a:latin typeface="Charlemagne Std" panose="04020705060702020204" pitchFamily="82" charset="0"/>
              </a:rPr>
              <a:t>more important </a:t>
            </a:r>
            <a:r>
              <a:rPr lang="en-GB" sz="1400" dirty="0" smtClean="0">
                <a:latin typeface="Charlemagne Std" panose="04020705060702020204" pitchFamily="82" charset="0"/>
              </a:rPr>
              <a:t>than an “original”: </a:t>
            </a:r>
            <a:r>
              <a:rPr lang="en-GB" sz="1400" dirty="0">
                <a:latin typeface="Charlemagne Std" panose="04020705060702020204" pitchFamily="82" charset="0"/>
              </a:rPr>
              <a:t>the case of the </a:t>
            </a:r>
            <a:r>
              <a:rPr lang="en-GB" sz="1400" dirty="0" err="1">
                <a:latin typeface="Charlemagne Std" panose="04020705060702020204" pitchFamily="82" charset="0"/>
              </a:rPr>
              <a:t>Syon</a:t>
            </a:r>
            <a:r>
              <a:rPr lang="en-GB" sz="1400" dirty="0">
                <a:latin typeface="Charlemagne Std" panose="04020705060702020204" pitchFamily="82" charset="0"/>
              </a:rPr>
              <a:t> Aphrodite</a:t>
            </a:r>
          </a:p>
        </p:txBody>
      </p:sp>
    </p:spTree>
    <p:extLst>
      <p:ext uri="{BB962C8B-B14F-4D97-AF65-F5344CB8AC3E}">
        <p14:creationId xmlns:p14="http://schemas.microsoft.com/office/powerpoint/2010/main" val="403322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1+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334"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060" y="0"/>
            <a:ext cx="3470148" cy="6858000"/>
          </a:xfrm>
          <a:prstGeom prst="rect">
            <a:avLst/>
          </a:prstGeom>
        </p:spPr>
      </p:pic>
    </p:spTree>
    <p:extLst>
      <p:ext uri="{BB962C8B-B14F-4D97-AF65-F5344CB8AC3E}">
        <p14:creationId xmlns:p14="http://schemas.microsoft.com/office/powerpoint/2010/main" val="3952313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895" t="2244" r="19984" b="6773"/>
          <a:stretch/>
        </p:blipFill>
        <p:spPr>
          <a:xfrm rot="5400000">
            <a:off x="5336676" y="314315"/>
            <a:ext cx="6858002" cy="6229371"/>
          </a:xfrm>
          <a:prstGeom prst="rect">
            <a:avLst/>
          </a:prstGeom>
        </p:spPr>
      </p:pic>
    </p:spTree>
    <p:extLst>
      <p:ext uri="{BB962C8B-B14F-4D97-AF65-F5344CB8AC3E}">
        <p14:creationId xmlns:p14="http://schemas.microsoft.com/office/powerpoint/2010/main" val="2581651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681" y="0"/>
            <a:ext cx="6006238" cy="6858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483"/>
          <a:stretch/>
        </p:blipFill>
        <p:spPr>
          <a:xfrm>
            <a:off x="6355919" y="212217"/>
            <a:ext cx="5823889" cy="8370411"/>
          </a:xfrm>
          <a:prstGeom prst="rect">
            <a:avLst/>
          </a:prstGeom>
        </p:spPr>
      </p:pic>
      <p:sp>
        <p:nvSpPr>
          <p:cNvPr id="2" name="Rectangle 1"/>
          <p:cNvSpPr/>
          <p:nvPr/>
        </p:nvSpPr>
        <p:spPr>
          <a:xfrm>
            <a:off x="6355919" y="0"/>
            <a:ext cx="5836081" cy="2762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0982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9505" y="0"/>
            <a:ext cx="6002495" cy="724951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64" y="0"/>
            <a:ext cx="5437137" cy="7249516"/>
          </a:xfrm>
          <a:prstGeom prst="rect">
            <a:avLst/>
          </a:prstGeom>
        </p:spPr>
      </p:pic>
    </p:spTree>
    <p:extLst>
      <p:ext uri="{BB962C8B-B14F-4D97-AF65-F5344CB8AC3E}">
        <p14:creationId xmlns:p14="http://schemas.microsoft.com/office/powerpoint/2010/main" val="3895956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40" y="0"/>
            <a:ext cx="7134532"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692" y="0"/>
            <a:ext cx="5279799" cy="6858000"/>
          </a:xfrm>
          <a:prstGeom prst="rect">
            <a:avLst/>
          </a:prstGeom>
        </p:spPr>
      </p:pic>
    </p:spTree>
    <p:extLst>
      <p:ext uri="{BB962C8B-B14F-4D97-AF65-F5344CB8AC3E}">
        <p14:creationId xmlns:p14="http://schemas.microsoft.com/office/powerpoint/2010/main" val="33728046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651" y="0"/>
            <a:ext cx="9116698" cy="6858000"/>
          </a:xfrm>
          <a:prstGeom prst="rect">
            <a:avLst/>
          </a:prstGeom>
        </p:spPr>
      </p:pic>
    </p:spTree>
    <p:extLst>
      <p:ext uri="{BB962C8B-B14F-4D97-AF65-F5344CB8AC3E}">
        <p14:creationId xmlns:p14="http://schemas.microsoft.com/office/powerpoint/2010/main" val="417068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522" y="0"/>
            <a:ext cx="2816727"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02" y="0"/>
            <a:ext cx="3937992"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938" y="561109"/>
            <a:ext cx="2964711" cy="6296891"/>
          </a:xfrm>
          <a:prstGeom prst="rect">
            <a:avLst/>
          </a:prstGeom>
        </p:spPr>
      </p:pic>
    </p:spTree>
    <p:extLst>
      <p:ext uri="{BB962C8B-B14F-4D97-AF65-F5344CB8AC3E}">
        <p14:creationId xmlns:p14="http://schemas.microsoft.com/office/powerpoint/2010/main" val="270205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4361" t="69512" r="13617" b="213"/>
          <a:stretch/>
        </p:blipFill>
        <p:spPr>
          <a:xfrm>
            <a:off x="0" y="909745"/>
            <a:ext cx="5848269" cy="497151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801" t="72170" r="8278"/>
          <a:stretch/>
        </p:blipFill>
        <p:spPr>
          <a:xfrm>
            <a:off x="5847643" y="877859"/>
            <a:ext cx="6344357" cy="5003397"/>
          </a:xfrm>
          <a:prstGeom prst="rect">
            <a:avLst/>
          </a:prstGeom>
        </p:spPr>
      </p:pic>
    </p:spTree>
    <p:extLst>
      <p:ext uri="{BB962C8B-B14F-4D97-AF65-F5344CB8AC3E}">
        <p14:creationId xmlns:p14="http://schemas.microsoft.com/office/powerpoint/2010/main" val="916766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522" y="0"/>
            <a:ext cx="2816727"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02" y="0"/>
            <a:ext cx="3937992"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938" y="561109"/>
            <a:ext cx="2964711" cy="6296891"/>
          </a:xfrm>
          <a:prstGeom prst="rect">
            <a:avLst/>
          </a:prstGeom>
        </p:spPr>
      </p:pic>
    </p:spTree>
    <p:extLst>
      <p:ext uri="{BB962C8B-B14F-4D97-AF65-F5344CB8AC3E}">
        <p14:creationId xmlns:p14="http://schemas.microsoft.com/office/powerpoint/2010/main" val="1537566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92" y="0"/>
            <a:ext cx="4572572"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290" y="0"/>
            <a:ext cx="6093596" cy="6981544"/>
          </a:xfrm>
          <a:prstGeom prst="rect">
            <a:avLst/>
          </a:prstGeom>
        </p:spPr>
      </p:pic>
    </p:spTree>
    <p:extLst>
      <p:ext uri="{BB962C8B-B14F-4D97-AF65-F5344CB8AC3E}">
        <p14:creationId xmlns:p14="http://schemas.microsoft.com/office/powerpoint/2010/main" val="61157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2496" y="276429"/>
            <a:ext cx="2795580" cy="591233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291" t="2715" r="42945" b="1353"/>
          <a:stretch/>
        </p:blipFill>
        <p:spPr>
          <a:xfrm>
            <a:off x="5998020" y="264110"/>
            <a:ext cx="2985756" cy="5936974"/>
          </a:xfrm>
          <a:prstGeom prst="rect">
            <a:avLst/>
          </a:prstGeom>
        </p:spPr>
      </p:pic>
      <p:sp>
        <p:nvSpPr>
          <p:cNvPr id="8" name="TextBox 7"/>
          <p:cNvSpPr txBox="1"/>
          <p:nvPr/>
        </p:nvSpPr>
        <p:spPr>
          <a:xfrm>
            <a:off x="198783" y="6555067"/>
            <a:ext cx="2402581" cy="369332"/>
          </a:xfrm>
          <a:prstGeom prst="rect">
            <a:avLst/>
          </a:prstGeom>
          <a:noFill/>
        </p:spPr>
        <p:txBody>
          <a:bodyPr wrap="none" rtlCol="0">
            <a:spAutoFit/>
          </a:bodyPr>
          <a:lstStyle/>
          <a:p>
            <a:r>
              <a:rPr lang="en-GB" dirty="0" smtClean="0"/>
              <a:t>I. History of </a:t>
            </a:r>
            <a:r>
              <a:rPr lang="en-GB" dirty="0" err="1" smtClean="0"/>
              <a:t>Syon</a:t>
            </a:r>
            <a:r>
              <a:rPr lang="en-GB" dirty="0" smtClean="0"/>
              <a:t> statue</a:t>
            </a:r>
            <a:endParaRPr lang="en-GB" dirty="0"/>
          </a:p>
        </p:txBody>
      </p:sp>
      <p:sp>
        <p:nvSpPr>
          <p:cNvPr id="9" name="TextBox 8"/>
          <p:cNvSpPr txBox="1"/>
          <p:nvPr/>
        </p:nvSpPr>
        <p:spPr>
          <a:xfrm>
            <a:off x="3139247" y="6536053"/>
            <a:ext cx="2925481" cy="369332"/>
          </a:xfrm>
          <a:prstGeom prst="rect">
            <a:avLst/>
          </a:prstGeom>
          <a:noFill/>
        </p:spPr>
        <p:txBody>
          <a:bodyPr wrap="none" rtlCol="0">
            <a:spAutoFit/>
          </a:bodyPr>
          <a:lstStyle/>
          <a:p>
            <a:r>
              <a:rPr lang="en-GB" dirty="0" smtClean="0"/>
              <a:t>II. Typology and Manufacture</a:t>
            </a:r>
            <a:endParaRPr lang="en-GB" dirty="0"/>
          </a:p>
        </p:txBody>
      </p:sp>
      <p:sp>
        <p:nvSpPr>
          <p:cNvPr id="10" name="TextBox 9"/>
          <p:cNvSpPr txBox="1"/>
          <p:nvPr/>
        </p:nvSpPr>
        <p:spPr>
          <a:xfrm>
            <a:off x="6683274" y="6536053"/>
            <a:ext cx="1532856" cy="369332"/>
          </a:xfrm>
          <a:prstGeom prst="rect">
            <a:avLst/>
          </a:prstGeom>
          <a:noFill/>
        </p:spPr>
        <p:txBody>
          <a:bodyPr wrap="none" rtlCol="0">
            <a:spAutoFit/>
          </a:bodyPr>
          <a:lstStyle/>
          <a:p>
            <a:r>
              <a:rPr lang="en-GB" dirty="0" smtClean="0"/>
              <a:t>III. Roman Use</a:t>
            </a:r>
            <a:endParaRPr lang="en-GB" dirty="0"/>
          </a:p>
        </p:txBody>
      </p:sp>
      <p:sp>
        <p:nvSpPr>
          <p:cNvPr id="11" name="TextBox 10"/>
          <p:cNvSpPr txBox="1"/>
          <p:nvPr/>
        </p:nvSpPr>
        <p:spPr>
          <a:xfrm>
            <a:off x="9151629" y="6536053"/>
            <a:ext cx="2393860" cy="369332"/>
          </a:xfrm>
          <a:prstGeom prst="rect">
            <a:avLst/>
          </a:prstGeom>
          <a:noFill/>
        </p:spPr>
        <p:txBody>
          <a:bodyPr wrap="none" rtlCol="0">
            <a:spAutoFit/>
          </a:bodyPr>
          <a:lstStyle/>
          <a:p>
            <a:r>
              <a:rPr lang="en-GB" dirty="0" smtClean="0"/>
              <a:t>IV. The Greek “Original”</a:t>
            </a:r>
            <a:endParaRPr lang="en-GB" dirty="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6111" t="23937" r="33229" b="24581"/>
          <a:stretch/>
        </p:blipFill>
        <p:spPr>
          <a:xfrm>
            <a:off x="9151629" y="166452"/>
            <a:ext cx="2722893" cy="609600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6501" t="1518" r="12596" b="1850"/>
          <a:stretch/>
        </p:blipFill>
        <p:spPr>
          <a:xfrm>
            <a:off x="99523" y="227820"/>
            <a:ext cx="2865120" cy="5973264"/>
          </a:xfrm>
          <a:prstGeom prst="rect">
            <a:avLst/>
          </a:prstGeom>
        </p:spPr>
      </p:pic>
    </p:spTree>
    <p:extLst>
      <p:ext uri="{BB962C8B-B14F-4D97-AF65-F5344CB8AC3E}">
        <p14:creationId xmlns:p14="http://schemas.microsoft.com/office/powerpoint/2010/main" val="671614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619" t="38402" r="21494"/>
          <a:stretch/>
        </p:blipFill>
        <p:spPr>
          <a:xfrm>
            <a:off x="-696191" y="0"/>
            <a:ext cx="9977213" cy="70034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2732" y="4676829"/>
            <a:ext cx="1829268" cy="213414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2732" y="0"/>
            <a:ext cx="1829268" cy="4676829"/>
          </a:xfrm>
          <a:prstGeom prst="rect">
            <a:avLst/>
          </a:prstGeom>
        </p:spPr>
      </p:pic>
      <p:sp>
        <p:nvSpPr>
          <p:cNvPr id="4" name="TextBox 3"/>
          <p:cNvSpPr txBox="1"/>
          <p:nvPr/>
        </p:nvSpPr>
        <p:spPr>
          <a:xfrm>
            <a:off x="-142947" y="5456331"/>
            <a:ext cx="9299864" cy="646331"/>
          </a:xfrm>
          <a:prstGeom prst="rect">
            <a:avLst/>
          </a:prstGeom>
          <a:solidFill>
            <a:schemeClr val="bg1">
              <a:lumMod val="65000"/>
            </a:schemeClr>
          </a:solidFill>
        </p:spPr>
        <p:txBody>
          <a:bodyPr wrap="square" rtlCol="0">
            <a:spAutoFit/>
          </a:bodyPr>
          <a:lstStyle/>
          <a:p>
            <a:r>
              <a:rPr lang="en-GB" dirty="0" err="1" smtClean="0"/>
              <a:t>Baiae</a:t>
            </a:r>
            <a:r>
              <a:rPr lang="en-GB" dirty="0" smtClean="0"/>
              <a:t> Casts</a:t>
            </a:r>
          </a:p>
          <a:p>
            <a:r>
              <a:rPr lang="en-GB" dirty="0" smtClean="0"/>
              <a:t>Amazons, </a:t>
            </a:r>
            <a:r>
              <a:rPr lang="en-GB" dirty="0" err="1" smtClean="0"/>
              <a:t>Aristogetion</a:t>
            </a:r>
            <a:r>
              <a:rPr lang="en-GB" dirty="0" smtClean="0"/>
              <a:t>, Corinth Persephone,  Athena </a:t>
            </a:r>
            <a:r>
              <a:rPr lang="en-GB" dirty="0" err="1" smtClean="0"/>
              <a:t>Velletri</a:t>
            </a:r>
            <a:r>
              <a:rPr lang="en-GB" dirty="0" smtClean="0"/>
              <a:t>, Hera Borghese, </a:t>
            </a:r>
            <a:r>
              <a:rPr lang="en-GB" dirty="0" err="1" smtClean="0"/>
              <a:t>Westmacott</a:t>
            </a:r>
            <a:r>
              <a:rPr lang="en-GB" dirty="0" smtClean="0"/>
              <a:t> Youth</a:t>
            </a:r>
            <a:endParaRPr lang="en-GB" dirty="0"/>
          </a:p>
        </p:txBody>
      </p:sp>
      <p:sp>
        <p:nvSpPr>
          <p:cNvPr id="8" name="TextBox 7"/>
          <p:cNvSpPr txBox="1"/>
          <p:nvPr/>
        </p:nvSpPr>
        <p:spPr>
          <a:xfrm>
            <a:off x="-142947" y="6102662"/>
            <a:ext cx="8998528" cy="646331"/>
          </a:xfrm>
          <a:prstGeom prst="rect">
            <a:avLst/>
          </a:prstGeom>
          <a:solidFill>
            <a:schemeClr val="bg1">
              <a:lumMod val="65000"/>
            </a:schemeClr>
          </a:solidFill>
        </p:spPr>
        <p:txBody>
          <a:bodyPr wrap="square" rtlCol="0">
            <a:spAutoFit/>
          </a:bodyPr>
          <a:lstStyle/>
          <a:p>
            <a:r>
              <a:rPr lang="en-GB" dirty="0" err="1" smtClean="0"/>
              <a:t>Rione</a:t>
            </a:r>
            <a:r>
              <a:rPr lang="en-GB" dirty="0" smtClean="0"/>
              <a:t> Terra</a:t>
            </a:r>
          </a:p>
          <a:p>
            <a:r>
              <a:rPr lang="en-GB" dirty="0" err="1" smtClean="0"/>
              <a:t>Syon</a:t>
            </a:r>
            <a:r>
              <a:rPr lang="en-GB" dirty="0" smtClean="0"/>
              <a:t>-Munich-Pozzuoli type, Athena </a:t>
            </a:r>
            <a:r>
              <a:rPr lang="en-GB" dirty="0" err="1" smtClean="0"/>
              <a:t>Lemnia</a:t>
            </a:r>
            <a:r>
              <a:rPr lang="en-GB" dirty="0" smtClean="0"/>
              <a:t>, Corinth Persephone,  </a:t>
            </a:r>
            <a:r>
              <a:rPr lang="en-GB" dirty="0" err="1" smtClean="0"/>
              <a:t>peplophoroi</a:t>
            </a:r>
            <a:r>
              <a:rPr lang="en-GB" dirty="0" smtClean="0"/>
              <a:t>, Hera Borghese,</a:t>
            </a:r>
            <a:endParaRPr lang="en-GB"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5574" y="1665775"/>
            <a:ext cx="1505283" cy="305070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388" y="15243"/>
            <a:ext cx="1829268" cy="464634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3582" y="15243"/>
            <a:ext cx="1829268" cy="1402439"/>
          </a:xfrm>
          <a:prstGeom prst="rect">
            <a:avLst/>
          </a:prstGeom>
        </p:spPr>
      </p:pic>
      <p:pic>
        <p:nvPicPr>
          <p:cNvPr id="5" name="Picture 4"/>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t="2270" r="4702" b="9389"/>
          <a:stretch/>
        </p:blipFill>
        <p:spPr>
          <a:xfrm>
            <a:off x="-142947" y="0"/>
            <a:ext cx="5645044" cy="5573090"/>
          </a:xfrm>
          <a:prstGeom prst="rect">
            <a:avLst/>
          </a:prstGeom>
        </p:spPr>
      </p:pic>
    </p:spTree>
    <p:extLst>
      <p:ext uri="{BB962C8B-B14F-4D97-AF65-F5344CB8AC3E}">
        <p14:creationId xmlns:p14="http://schemas.microsoft.com/office/powerpoint/2010/main" val="249217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34099" y="4042064"/>
            <a:ext cx="45719" cy="369332"/>
          </a:xfrm>
          <a:prstGeom prst="rect">
            <a:avLst/>
          </a:prstGeom>
          <a:noFill/>
        </p:spPr>
        <p:txBody>
          <a:bodyPr wrap="square" rtlCol="0">
            <a:spAutoFit/>
          </a:bodyPr>
          <a:lstStyle/>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802" y="0"/>
            <a:ext cx="10340578" cy="6858000"/>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155493" y="967885"/>
            <a:ext cx="1693526" cy="218735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722" y="3319400"/>
            <a:ext cx="1743068" cy="2025422"/>
          </a:xfrm>
          <a:prstGeom prst="rect">
            <a:avLst/>
          </a:prstGeom>
        </p:spPr>
      </p:pic>
    </p:spTree>
    <p:extLst>
      <p:ext uri="{BB962C8B-B14F-4D97-AF65-F5344CB8AC3E}">
        <p14:creationId xmlns:p14="http://schemas.microsoft.com/office/powerpoint/2010/main" val="2116646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091" r="42945"/>
          <a:stretch/>
        </p:blipFill>
        <p:spPr>
          <a:xfrm>
            <a:off x="3406781" y="0"/>
            <a:ext cx="3074775"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561" y="694769"/>
            <a:ext cx="2879541" cy="61632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8966" y="943950"/>
            <a:ext cx="2493034" cy="5664865"/>
          </a:xfrm>
          <a:prstGeom prst="rect">
            <a:avLst/>
          </a:prstGeom>
        </p:spPr>
      </p:pic>
      <p:sp>
        <p:nvSpPr>
          <p:cNvPr id="7" name="TextBox 6"/>
          <p:cNvSpPr txBox="1"/>
          <p:nvPr/>
        </p:nvSpPr>
        <p:spPr>
          <a:xfrm>
            <a:off x="3700834" y="0"/>
            <a:ext cx="607089" cy="307777"/>
          </a:xfrm>
          <a:prstGeom prst="rect">
            <a:avLst/>
          </a:prstGeom>
          <a:noFill/>
        </p:spPr>
        <p:txBody>
          <a:bodyPr wrap="none" rtlCol="0">
            <a:spAutoFit/>
          </a:bodyPr>
          <a:lstStyle/>
          <a:p>
            <a:r>
              <a:rPr lang="en-GB" sz="1400" dirty="0" err="1" smtClean="0">
                <a:solidFill>
                  <a:schemeClr val="bg1"/>
                </a:solidFill>
              </a:rPr>
              <a:t>Caere</a:t>
            </a:r>
            <a:endParaRPr lang="en-GB" sz="1400" dirty="0">
              <a:solidFill>
                <a:schemeClr val="bg1"/>
              </a:solidFill>
            </a:endParaRPr>
          </a:p>
        </p:txBody>
      </p:sp>
      <p:sp>
        <p:nvSpPr>
          <p:cNvPr id="9" name="TextBox 8"/>
          <p:cNvSpPr txBox="1"/>
          <p:nvPr/>
        </p:nvSpPr>
        <p:spPr>
          <a:xfrm>
            <a:off x="8416839" y="55518"/>
            <a:ext cx="909544" cy="307777"/>
          </a:xfrm>
          <a:prstGeom prst="rect">
            <a:avLst/>
          </a:prstGeom>
          <a:noFill/>
        </p:spPr>
        <p:txBody>
          <a:bodyPr wrap="none" rtlCol="0">
            <a:spAutoFit/>
          </a:bodyPr>
          <a:lstStyle/>
          <a:p>
            <a:r>
              <a:rPr lang="en-GB" sz="1400" dirty="0" err="1" smtClean="0"/>
              <a:t>Epidauros</a:t>
            </a:r>
            <a:endParaRPr lang="en-GB" sz="1400" dirty="0"/>
          </a:p>
        </p:txBody>
      </p:sp>
      <p:sp>
        <p:nvSpPr>
          <p:cNvPr id="10" name="TextBox 9"/>
          <p:cNvSpPr txBox="1"/>
          <p:nvPr/>
        </p:nvSpPr>
        <p:spPr>
          <a:xfrm>
            <a:off x="11344152" y="55518"/>
            <a:ext cx="691984" cy="307777"/>
          </a:xfrm>
          <a:prstGeom prst="rect">
            <a:avLst/>
          </a:prstGeom>
          <a:noFill/>
        </p:spPr>
        <p:txBody>
          <a:bodyPr wrap="none" rtlCol="0">
            <a:spAutoFit/>
          </a:bodyPr>
          <a:lstStyle/>
          <a:p>
            <a:r>
              <a:rPr lang="en-GB" sz="1400" dirty="0" err="1" smtClean="0"/>
              <a:t>Formia</a:t>
            </a:r>
            <a:endParaRPr lang="en-GB" sz="1400" dirty="0"/>
          </a:p>
        </p:txBody>
      </p:sp>
      <p:pic>
        <p:nvPicPr>
          <p:cNvPr id="11" name="Picture 10" descr="http://www.sothebys.com/content/dam/stb/lots/L14/L14303/217L14303_6TF3Z.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208" t="4427" r="28404" b="3670"/>
          <a:stretch/>
        </p:blipFill>
        <p:spPr bwMode="auto">
          <a:xfrm>
            <a:off x="-8853" y="55518"/>
            <a:ext cx="3019162" cy="68024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845118" y="6550223"/>
            <a:ext cx="1232582" cy="307777"/>
          </a:xfrm>
          <a:prstGeom prst="rect">
            <a:avLst/>
          </a:prstGeom>
          <a:noFill/>
        </p:spPr>
        <p:txBody>
          <a:bodyPr wrap="none" rtlCol="0">
            <a:spAutoFit/>
          </a:bodyPr>
          <a:lstStyle/>
          <a:p>
            <a:r>
              <a:rPr lang="en-GB" sz="1400" dirty="0" smtClean="0"/>
              <a:t>III. Roman Use</a:t>
            </a:r>
            <a:endParaRPr lang="en-GB" sz="1400" dirty="0"/>
          </a:p>
        </p:txBody>
      </p:sp>
    </p:spTree>
    <p:extLst>
      <p:ext uri="{BB962C8B-B14F-4D97-AF65-F5344CB8AC3E}">
        <p14:creationId xmlns:p14="http://schemas.microsoft.com/office/powerpoint/2010/main" val="7399258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42945"/>
          <a:stretch/>
        </p:blipFill>
        <p:spPr>
          <a:xfrm>
            <a:off x="0" y="0"/>
            <a:ext cx="3511193" cy="6858000"/>
          </a:xfrm>
          <a:prstGeom prst="rect">
            <a:avLst/>
          </a:prstGeom>
        </p:spPr>
      </p:pic>
      <p:sp>
        <p:nvSpPr>
          <p:cNvPr id="7" name="TextBox 6"/>
          <p:cNvSpPr txBox="1"/>
          <p:nvPr/>
        </p:nvSpPr>
        <p:spPr>
          <a:xfrm>
            <a:off x="0" y="0"/>
            <a:ext cx="607089" cy="307777"/>
          </a:xfrm>
          <a:prstGeom prst="rect">
            <a:avLst/>
          </a:prstGeom>
          <a:noFill/>
        </p:spPr>
        <p:txBody>
          <a:bodyPr wrap="none" rtlCol="0">
            <a:spAutoFit/>
          </a:bodyPr>
          <a:lstStyle/>
          <a:p>
            <a:r>
              <a:rPr lang="en-GB" sz="1400" dirty="0" err="1" smtClean="0">
                <a:solidFill>
                  <a:schemeClr val="bg1"/>
                </a:solidFill>
              </a:rPr>
              <a:t>Caere</a:t>
            </a:r>
            <a:endParaRPr lang="en-GB" sz="1400" dirty="0">
              <a:solidFill>
                <a:schemeClr val="bg1"/>
              </a:solidFill>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0190"/>
          <a:stretch/>
        </p:blipFill>
        <p:spPr>
          <a:xfrm>
            <a:off x="3979719" y="0"/>
            <a:ext cx="8212281" cy="6858000"/>
          </a:xfrm>
          <a:prstGeom prst="rect">
            <a:avLst/>
          </a:prstGeom>
        </p:spPr>
      </p:pic>
      <p:sp>
        <p:nvSpPr>
          <p:cNvPr id="2" name="Rectangle 1"/>
          <p:cNvSpPr/>
          <p:nvPr/>
        </p:nvSpPr>
        <p:spPr>
          <a:xfrm>
            <a:off x="4561610" y="6099344"/>
            <a:ext cx="7630390" cy="646331"/>
          </a:xfrm>
          <a:prstGeom prst="rect">
            <a:avLst/>
          </a:prstGeom>
        </p:spPr>
        <p:txBody>
          <a:bodyPr wrap="square">
            <a:spAutoFit/>
          </a:bodyPr>
          <a:lstStyle/>
          <a:p>
            <a:pPr hangingPunct="0">
              <a:spcAft>
                <a:spcPts val="0"/>
              </a:spcAft>
            </a:pPr>
            <a:r>
              <a:rPr lang="en-US"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CIL XI 3598</a:t>
            </a:r>
          </a:p>
          <a:p>
            <a:pPr hangingPunct="0">
              <a:spcAft>
                <a:spcPts val="0"/>
              </a:spcAft>
            </a:pPr>
            <a:r>
              <a:rPr lang="en-US"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DIVAE DRUSILLAE SORORI/ [</a:t>
            </a:r>
            <a:r>
              <a:rPr lang="en-US" dirty="0" err="1"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C.Caesaris</a:t>
            </a:r>
            <a:r>
              <a:rPr lang="en-US"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 AVGVSTI/ GERMANICI</a:t>
            </a:r>
            <a:endParaRPr lang="en-GB" dirty="0">
              <a:solidFill>
                <a:schemeClr val="bg1"/>
              </a:solidFill>
              <a:effectLst/>
              <a:latin typeface="Times"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15737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091" r="42945"/>
          <a:stretch/>
        </p:blipFill>
        <p:spPr>
          <a:xfrm>
            <a:off x="3406781" y="0"/>
            <a:ext cx="3074775"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561" y="694769"/>
            <a:ext cx="2879541" cy="61632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8966" y="1193133"/>
            <a:ext cx="2493034" cy="5664865"/>
          </a:xfrm>
          <a:prstGeom prst="rect">
            <a:avLst/>
          </a:prstGeom>
        </p:spPr>
      </p:pic>
      <p:sp>
        <p:nvSpPr>
          <p:cNvPr id="7" name="TextBox 6"/>
          <p:cNvSpPr txBox="1"/>
          <p:nvPr/>
        </p:nvSpPr>
        <p:spPr>
          <a:xfrm>
            <a:off x="3700834" y="0"/>
            <a:ext cx="607089" cy="307777"/>
          </a:xfrm>
          <a:prstGeom prst="rect">
            <a:avLst/>
          </a:prstGeom>
          <a:noFill/>
        </p:spPr>
        <p:txBody>
          <a:bodyPr wrap="none" rtlCol="0">
            <a:spAutoFit/>
          </a:bodyPr>
          <a:lstStyle/>
          <a:p>
            <a:r>
              <a:rPr lang="en-GB" sz="1400" dirty="0" err="1" smtClean="0">
                <a:solidFill>
                  <a:schemeClr val="bg1"/>
                </a:solidFill>
              </a:rPr>
              <a:t>Caere</a:t>
            </a:r>
            <a:endParaRPr lang="en-GB" sz="1400" dirty="0">
              <a:solidFill>
                <a:schemeClr val="bg1"/>
              </a:solidFill>
            </a:endParaRPr>
          </a:p>
        </p:txBody>
      </p:sp>
      <p:sp>
        <p:nvSpPr>
          <p:cNvPr id="9" name="TextBox 8"/>
          <p:cNvSpPr txBox="1"/>
          <p:nvPr/>
        </p:nvSpPr>
        <p:spPr>
          <a:xfrm>
            <a:off x="8416839" y="55518"/>
            <a:ext cx="909544" cy="307777"/>
          </a:xfrm>
          <a:prstGeom prst="rect">
            <a:avLst/>
          </a:prstGeom>
          <a:noFill/>
        </p:spPr>
        <p:txBody>
          <a:bodyPr wrap="none" rtlCol="0">
            <a:spAutoFit/>
          </a:bodyPr>
          <a:lstStyle/>
          <a:p>
            <a:r>
              <a:rPr lang="en-GB" sz="1400" dirty="0" err="1" smtClean="0"/>
              <a:t>Epidauros</a:t>
            </a:r>
            <a:endParaRPr lang="en-GB" sz="1400" dirty="0"/>
          </a:p>
        </p:txBody>
      </p:sp>
      <p:sp>
        <p:nvSpPr>
          <p:cNvPr id="10" name="TextBox 9"/>
          <p:cNvSpPr txBox="1"/>
          <p:nvPr/>
        </p:nvSpPr>
        <p:spPr>
          <a:xfrm>
            <a:off x="11344152" y="55518"/>
            <a:ext cx="691984" cy="307777"/>
          </a:xfrm>
          <a:prstGeom prst="rect">
            <a:avLst/>
          </a:prstGeom>
          <a:noFill/>
        </p:spPr>
        <p:txBody>
          <a:bodyPr wrap="none" rtlCol="0">
            <a:spAutoFit/>
          </a:bodyPr>
          <a:lstStyle/>
          <a:p>
            <a:r>
              <a:rPr lang="en-GB" sz="1400" dirty="0" err="1" smtClean="0"/>
              <a:t>Formia</a:t>
            </a:r>
            <a:endParaRPr lang="en-GB" sz="1400" dirty="0"/>
          </a:p>
        </p:txBody>
      </p:sp>
      <p:pic>
        <p:nvPicPr>
          <p:cNvPr id="11" name="Picture 10" descr="http://www.sothebys.com/content/dam/stb/lots/L14/L14303/217L14303_6TF3Z.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208" t="4427" r="28404" b="3670"/>
          <a:stretch/>
        </p:blipFill>
        <p:spPr bwMode="auto">
          <a:xfrm>
            <a:off x="-8853" y="55518"/>
            <a:ext cx="3019162" cy="680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334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005" y="-1"/>
            <a:ext cx="3291262" cy="6858000"/>
          </a:xfrm>
          <a:prstGeom prst="rect">
            <a:avLst/>
          </a:prstGeom>
        </p:spPr>
      </p:pic>
      <p:pic>
        <p:nvPicPr>
          <p:cNvPr id="4" name="Picture 3" descr="http://www.sothebys.com/content/dam/stb/lots/L14/L14303/217L14303_6TF3Z.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67" t="4427" r="5577" b="3670"/>
          <a:stretch/>
        </p:blipFill>
        <p:spPr bwMode="auto">
          <a:xfrm>
            <a:off x="0" y="-1"/>
            <a:ext cx="4969273" cy="69547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27247" y="6097154"/>
            <a:ext cx="587020" cy="307777"/>
          </a:xfrm>
          <a:prstGeom prst="rect">
            <a:avLst/>
          </a:prstGeom>
          <a:noFill/>
        </p:spPr>
        <p:txBody>
          <a:bodyPr wrap="none" rtlCol="0">
            <a:spAutoFit/>
          </a:bodyPr>
          <a:lstStyle/>
          <a:p>
            <a:r>
              <a:rPr lang="en-GB" sz="1400" dirty="0" err="1" smtClean="0"/>
              <a:t>Baiae</a:t>
            </a:r>
            <a:endParaRPr lang="en-GB" sz="1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7999" y="-1"/>
            <a:ext cx="3600450" cy="4800600"/>
          </a:xfrm>
          <a:prstGeom prst="rect">
            <a:avLst/>
          </a:prstGeom>
        </p:spPr>
      </p:pic>
    </p:spTree>
    <p:extLst>
      <p:ext uri="{BB962C8B-B14F-4D97-AF65-F5344CB8AC3E}">
        <p14:creationId xmlns:p14="http://schemas.microsoft.com/office/powerpoint/2010/main" val="4128448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sothebys.com/content/dam/stb/lots/L14/L14303/217L14303_6TF3Z.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67" t="4427" r="5577" b="3670"/>
          <a:stretch/>
        </p:blipFill>
        <p:spPr bwMode="auto">
          <a:xfrm>
            <a:off x="0" y="-1"/>
            <a:ext cx="4969273" cy="69547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167" t="15583" r="-452" b="-164"/>
          <a:stretch/>
        </p:blipFill>
        <p:spPr>
          <a:xfrm>
            <a:off x="7316829" y="985875"/>
            <a:ext cx="2609953" cy="5872125"/>
          </a:xfrm>
          <a:prstGeom prst="rect">
            <a:avLst/>
          </a:prstGeom>
        </p:spPr>
      </p:pic>
      <p:sp>
        <p:nvSpPr>
          <p:cNvPr id="6" name="TextBox 5"/>
          <p:cNvSpPr txBox="1"/>
          <p:nvPr/>
        </p:nvSpPr>
        <p:spPr>
          <a:xfrm>
            <a:off x="8428656" y="-1"/>
            <a:ext cx="1037785" cy="307777"/>
          </a:xfrm>
          <a:prstGeom prst="rect">
            <a:avLst/>
          </a:prstGeom>
          <a:noFill/>
        </p:spPr>
        <p:txBody>
          <a:bodyPr wrap="none" rtlCol="0">
            <a:spAutoFit/>
          </a:bodyPr>
          <a:lstStyle/>
          <a:p>
            <a:r>
              <a:rPr lang="en-GB" sz="1400" dirty="0" err="1" smtClean="0"/>
              <a:t>Aphrodisias</a:t>
            </a:r>
            <a:endParaRPr lang="en-GB" sz="1400" dirty="0"/>
          </a:p>
        </p:txBody>
      </p:sp>
    </p:spTree>
    <p:extLst>
      <p:ext uri="{BB962C8B-B14F-4D97-AF65-F5344CB8AC3E}">
        <p14:creationId xmlns:p14="http://schemas.microsoft.com/office/powerpoint/2010/main" val="15284813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167" t="15583" r="-452" b="-164"/>
          <a:stretch/>
        </p:blipFill>
        <p:spPr>
          <a:xfrm>
            <a:off x="3349994" y="26504"/>
            <a:ext cx="3036360" cy="683149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5752" y="78113"/>
            <a:ext cx="2918530" cy="661604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2117" y="-820194"/>
            <a:ext cx="3153598" cy="7678194"/>
          </a:xfrm>
          <a:prstGeom prst="rect">
            <a:avLst/>
          </a:prstGeom>
        </p:spPr>
      </p:pic>
      <p:pic>
        <p:nvPicPr>
          <p:cNvPr id="9" name="Picture 2" descr="http://www.sothebys.com/content/dam/stb/lots/L14/L14303/217L14303_6TF3Z.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969" t="18502" r="30168" b="3670"/>
          <a:stretch/>
        </p:blipFill>
        <p:spPr bwMode="auto">
          <a:xfrm>
            <a:off x="12366" y="159489"/>
            <a:ext cx="3192154" cy="677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763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21" y="3127248"/>
            <a:ext cx="4590288" cy="37307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121" y="-278824"/>
            <a:ext cx="4527869" cy="34060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5669" y="0"/>
            <a:ext cx="5615836" cy="6858000"/>
          </a:xfrm>
          <a:prstGeom prst="rect">
            <a:avLst/>
          </a:prstGeom>
        </p:spPr>
      </p:pic>
    </p:spTree>
    <p:extLst>
      <p:ext uri="{BB962C8B-B14F-4D97-AF65-F5344CB8AC3E}">
        <p14:creationId xmlns:p14="http://schemas.microsoft.com/office/powerpoint/2010/main" val="33949136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6888" y="1030672"/>
            <a:ext cx="2525112" cy="390628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766" y="1030672"/>
            <a:ext cx="2465416" cy="39745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6819" y="1527489"/>
            <a:ext cx="3974551" cy="298091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2085" y="1030669"/>
            <a:ext cx="3290872" cy="3974552"/>
          </a:xfrm>
          <a:prstGeom prst="rect">
            <a:avLst/>
          </a:prstGeom>
        </p:spPr>
      </p:pic>
    </p:spTree>
    <p:extLst>
      <p:ext uri="{BB962C8B-B14F-4D97-AF65-F5344CB8AC3E}">
        <p14:creationId xmlns:p14="http://schemas.microsoft.com/office/powerpoint/2010/main" val="3092802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139" y="176232"/>
            <a:ext cx="2376866" cy="3539430"/>
          </a:xfrm>
          <a:prstGeom prst="rect">
            <a:avLst/>
          </a:prstGeom>
        </p:spPr>
        <p:txBody>
          <a:bodyPr wrap="square">
            <a:spAutoFit/>
          </a:bodyPr>
          <a:lstStyle/>
          <a:p>
            <a:r>
              <a:rPr lang="en-GB" sz="1600" dirty="0" err="1">
                <a:latin typeface="Calibri" panose="020F0502020204030204" pitchFamily="34" charset="0"/>
                <a:ea typeface="Calibri" panose="020F0502020204030204" pitchFamily="34" charset="0"/>
                <a:cs typeface="Times New Roman" panose="02020603050405020304" pitchFamily="18" charset="0"/>
              </a:rPr>
              <a:t>Entrando</a:t>
            </a:r>
            <a:r>
              <a:rPr lang="en-GB" sz="1600" dirty="0">
                <a:latin typeface="Calibri" panose="020F0502020204030204" pitchFamily="34" charset="0"/>
                <a:ea typeface="Calibri" panose="020F0502020204030204" pitchFamily="34" charset="0"/>
                <a:cs typeface="Times New Roman" panose="02020603050405020304" pitchFamily="18" charset="0"/>
              </a:rPr>
              <a:t> in </a:t>
            </a:r>
            <a:r>
              <a:rPr lang="en-GB" sz="1600" dirty="0" err="1">
                <a:latin typeface="Calibri" panose="020F0502020204030204" pitchFamily="34" charset="0"/>
                <a:ea typeface="Calibri" panose="020F0502020204030204" pitchFamily="34" charset="0"/>
                <a:cs typeface="Times New Roman" panose="02020603050405020304" pitchFamily="18" charset="0"/>
              </a:rPr>
              <a:t>questo</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giardino</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smtClean="0">
                <a:latin typeface="Calibri" panose="020F0502020204030204" pitchFamily="34" charset="0"/>
                <a:ea typeface="Calibri" panose="020F0502020204030204" pitchFamily="34" charset="0"/>
                <a:cs typeface="Times New Roman" panose="02020603050405020304" pitchFamily="18" charset="0"/>
              </a:rPr>
              <a:t>[of the </a:t>
            </a:r>
            <a:r>
              <a:rPr lang="en-GB" sz="1600" dirty="0" err="1" smtClean="0">
                <a:latin typeface="Calibri" panose="020F0502020204030204" pitchFamily="34" charset="0"/>
                <a:ea typeface="Calibri" panose="020F0502020204030204" pitchFamily="34" charset="0"/>
                <a:cs typeface="Times New Roman" panose="02020603050405020304" pitchFamily="18" charset="0"/>
              </a:rPr>
              <a:t>Cesi</a:t>
            </a:r>
            <a:r>
              <a:rPr lang="en-GB" sz="1600" dirty="0" smtClean="0">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latin typeface="Calibri" panose="020F0502020204030204" pitchFamily="34" charset="0"/>
                <a:ea typeface="Calibri" panose="020F0502020204030204" pitchFamily="34" charset="0"/>
                <a:cs typeface="Times New Roman" panose="02020603050405020304" pitchFamily="18" charset="0"/>
              </a:rPr>
              <a:t>si</a:t>
            </a:r>
            <a:r>
              <a:rPr lang="en-GB" sz="1600" dirty="0" smtClean="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trova</a:t>
            </a:r>
            <a:r>
              <a:rPr lang="en-GB" sz="1600" dirty="0">
                <a:latin typeface="Calibri" panose="020F0502020204030204" pitchFamily="34" charset="0"/>
                <a:ea typeface="Calibri" panose="020F0502020204030204" pitchFamily="34" charset="0"/>
                <a:cs typeface="Times New Roman" panose="02020603050405020304" pitchFamily="18" charset="0"/>
              </a:rPr>
              <a:t> à man </a:t>
            </a:r>
            <a:r>
              <a:rPr lang="en-GB" sz="1600" dirty="0" err="1">
                <a:latin typeface="Calibri" panose="020F0502020204030204" pitchFamily="34" charset="0"/>
                <a:ea typeface="Calibri" panose="020F0502020204030204" pitchFamily="34" charset="0"/>
                <a:cs typeface="Times New Roman" panose="02020603050405020304" pitchFamily="18" charset="0"/>
              </a:rPr>
              <a:t>dritta</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presso</a:t>
            </a:r>
            <a:r>
              <a:rPr lang="en-GB" sz="1600" dirty="0">
                <a:latin typeface="Calibri" panose="020F0502020204030204" pitchFamily="34" charset="0"/>
                <a:ea typeface="Calibri" panose="020F0502020204030204" pitchFamily="34" charset="0"/>
                <a:cs typeface="Times New Roman" panose="02020603050405020304" pitchFamily="18" charset="0"/>
              </a:rPr>
              <a:t> al </a:t>
            </a:r>
            <a:r>
              <a:rPr lang="en-GB" sz="1600" dirty="0" err="1">
                <a:latin typeface="Calibri" panose="020F0502020204030204" pitchFamily="34" charset="0"/>
                <a:ea typeface="Calibri" panose="020F0502020204030204" pitchFamily="34" charset="0"/>
                <a:cs typeface="Times New Roman" panose="02020603050405020304" pitchFamily="18" charset="0"/>
              </a:rPr>
              <a:t>muro</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una</a:t>
            </a:r>
            <a:r>
              <a:rPr lang="en-GB" sz="1600" dirty="0">
                <a:latin typeface="Calibri" panose="020F0502020204030204" pitchFamily="34" charset="0"/>
                <a:ea typeface="Calibri" panose="020F0502020204030204" pitchFamily="34" charset="0"/>
                <a:cs typeface="Times New Roman" panose="02020603050405020304" pitchFamily="18" charset="0"/>
              </a:rPr>
              <a:t> Agrippina </a:t>
            </a:r>
            <a:r>
              <a:rPr lang="en-GB" sz="1600" dirty="0" err="1">
                <a:latin typeface="Calibri" panose="020F0502020204030204" pitchFamily="34" charset="0"/>
                <a:ea typeface="Calibri" panose="020F0502020204030204" pitchFamily="34" charset="0"/>
                <a:cs typeface="Times New Roman" panose="02020603050405020304" pitchFamily="18" charset="0"/>
              </a:rPr>
              <a:t>intiera</a:t>
            </a:r>
            <a:r>
              <a:rPr lang="en-GB" sz="1600" dirty="0">
                <a:latin typeface="Calibri" panose="020F0502020204030204" pitchFamily="34" charset="0"/>
                <a:ea typeface="Calibri" panose="020F0502020204030204" pitchFamily="34" charset="0"/>
                <a:cs typeface="Times New Roman" panose="02020603050405020304" pitchFamily="18" charset="0"/>
              </a:rPr>
              <a:t> in </a:t>
            </a:r>
            <a:r>
              <a:rPr lang="en-GB" sz="1600" dirty="0" err="1">
                <a:latin typeface="Calibri" panose="020F0502020204030204" pitchFamily="34" charset="0"/>
                <a:ea typeface="Calibri" panose="020F0502020204030204" pitchFamily="34" charset="0"/>
                <a:cs typeface="Times New Roman" panose="02020603050405020304" pitchFamily="18" charset="0"/>
              </a:rPr>
              <a:t>piè</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vestita</a:t>
            </a:r>
            <a:r>
              <a:rPr lang="en-GB" sz="1600" dirty="0">
                <a:latin typeface="Calibri" panose="020F0502020204030204" pitchFamily="34" charset="0"/>
                <a:ea typeface="Calibri" panose="020F0502020204030204" pitchFamily="34" charset="0"/>
                <a:cs typeface="Times New Roman" panose="02020603050405020304" pitchFamily="18" charset="0"/>
              </a:rPr>
              <a:t> à </a:t>
            </a:r>
            <a:r>
              <a:rPr lang="en-GB" sz="1600" dirty="0" err="1">
                <a:latin typeface="Calibri" panose="020F0502020204030204" pitchFamily="34" charset="0"/>
                <a:ea typeface="Calibri" panose="020F0502020204030204" pitchFamily="34" charset="0"/>
                <a:cs typeface="Times New Roman" panose="02020603050405020304" pitchFamily="18" charset="0"/>
              </a:rPr>
              <a:t>l’antica</a:t>
            </a:r>
            <a:r>
              <a:rPr lang="en-GB" sz="1600" dirty="0">
                <a:latin typeface="Calibri" panose="020F0502020204030204" pitchFamily="34" charset="0"/>
                <a:ea typeface="Calibri" panose="020F0502020204030204" pitchFamily="34" charset="0"/>
                <a:cs typeface="Times New Roman" panose="02020603050405020304" pitchFamily="18" charset="0"/>
              </a:rPr>
              <a:t> e </a:t>
            </a:r>
            <a:r>
              <a:rPr lang="en-GB" sz="1600" dirty="0" err="1">
                <a:latin typeface="Calibri" panose="020F0502020204030204" pitchFamily="34" charset="0"/>
                <a:ea typeface="Calibri" panose="020F0502020204030204" pitchFamily="34" charset="0"/>
                <a:cs typeface="Times New Roman" panose="02020603050405020304" pitchFamily="18" charset="0"/>
              </a:rPr>
              <a:t>posta</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sopra</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una</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antica</a:t>
            </a:r>
            <a:r>
              <a:rPr lang="en-GB" sz="1600" dirty="0">
                <a:latin typeface="Calibri" panose="020F0502020204030204" pitchFamily="34" charset="0"/>
                <a:ea typeface="Calibri" panose="020F0502020204030204" pitchFamily="34" charset="0"/>
                <a:cs typeface="Times New Roman" panose="02020603050405020304" pitchFamily="18" charset="0"/>
              </a:rPr>
              <a:t> base. E </a:t>
            </a:r>
            <a:r>
              <a:rPr lang="en-GB" sz="1600" dirty="0" err="1">
                <a:latin typeface="Calibri" panose="020F0502020204030204" pitchFamily="34" charset="0"/>
                <a:ea typeface="Calibri" panose="020F0502020204030204" pitchFamily="34" charset="0"/>
                <a:cs typeface="Times New Roman" panose="02020603050405020304" pitchFamily="18" charset="0"/>
              </a:rPr>
              <a:t>bellissima</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statua</a:t>
            </a:r>
            <a:r>
              <a:rPr lang="en-GB" sz="1600" dirty="0">
                <a:latin typeface="Calibri" panose="020F0502020204030204" pitchFamily="34" charset="0"/>
                <a:ea typeface="Calibri" panose="020F0502020204030204" pitchFamily="34" charset="0"/>
                <a:cs typeface="Times New Roman" panose="02020603050405020304" pitchFamily="18" charset="0"/>
              </a:rPr>
              <a:t>, ma non ha </a:t>
            </a:r>
            <a:r>
              <a:rPr lang="en-GB" sz="1600" dirty="0" err="1">
                <a:latin typeface="Calibri" panose="020F0502020204030204" pitchFamily="34" charset="0"/>
                <a:ea typeface="Calibri" panose="020F0502020204030204" pitchFamily="34" charset="0"/>
                <a:cs typeface="Times New Roman" panose="02020603050405020304" pitchFamily="18" charset="0"/>
              </a:rPr>
              <a:t>braccia</a:t>
            </a:r>
            <a:r>
              <a:rPr lang="en-GB" sz="1600" dirty="0">
                <a:latin typeface="Calibri" panose="020F0502020204030204" pitchFamily="34" charset="0"/>
                <a:ea typeface="Calibri" panose="020F0502020204030204" pitchFamily="34" charset="0"/>
                <a:cs typeface="Times New Roman" panose="02020603050405020304" pitchFamily="18" charset="0"/>
              </a:rPr>
              <a:t>. Fu </a:t>
            </a:r>
            <a:r>
              <a:rPr lang="en-GB" sz="1600" dirty="0" err="1">
                <a:latin typeface="Calibri" panose="020F0502020204030204" pitchFamily="34" charset="0"/>
                <a:ea typeface="Calibri" panose="020F0502020204030204" pitchFamily="34" charset="0"/>
                <a:cs typeface="Times New Roman" panose="02020603050405020304" pitchFamily="18" charset="0"/>
              </a:rPr>
              <a:t>questa</a:t>
            </a:r>
            <a:r>
              <a:rPr lang="en-GB" sz="1600" dirty="0">
                <a:latin typeface="Calibri" panose="020F0502020204030204" pitchFamily="34" charset="0"/>
                <a:ea typeface="Calibri" panose="020F0502020204030204" pitchFamily="34" charset="0"/>
                <a:cs typeface="Times New Roman" panose="02020603050405020304" pitchFamily="18" charset="0"/>
              </a:rPr>
              <a:t> Agrippina </a:t>
            </a:r>
            <a:r>
              <a:rPr lang="en-GB" sz="1600" dirty="0" err="1">
                <a:latin typeface="Calibri" panose="020F0502020204030204" pitchFamily="34" charset="0"/>
                <a:ea typeface="Calibri" panose="020F0502020204030204" pitchFamily="34" charset="0"/>
                <a:cs typeface="Times New Roman" panose="02020603050405020304" pitchFamily="18" charset="0"/>
              </a:rPr>
              <a:t>figliuola</a:t>
            </a:r>
            <a:r>
              <a:rPr lang="en-GB" sz="1600" dirty="0">
                <a:latin typeface="Calibri" panose="020F0502020204030204" pitchFamily="34" charset="0"/>
                <a:ea typeface="Calibri" panose="020F0502020204030204" pitchFamily="34" charset="0"/>
                <a:cs typeface="Times New Roman" panose="02020603050405020304" pitchFamily="18" charset="0"/>
              </a:rPr>
              <a:t> di M. Agrippa, e di Iulia </a:t>
            </a:r>
            <a:r>
              <a:rPr lang="en-GB" sz="1600" dirty="0" err="1">
                <a:latin typeface="Calibri" panose="020F0502020204030204" pitchFamily="34" charset="0"/>
                <a:ea typeface="Calibri" panose="020F0502020204030204" pitchFamily="34" charset="0"/>
                <a:cs typeface="Times New Roman" panose="02020603050405020304" pitchFamily="18" charset="0"/>
              </a:rPr>
              <a:t>figlia</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d’Augusto</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perche</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furono</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molte</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latin typeface="Calibri" panose="020F0502020204030204" pitchFamily="34" charset="0"/>
                <a:ea typeface="Calibri" panose="020F0502020204030204" pitchFamily="34" charset="0"/>
                <a:cs typeface="Times New Roman" panose="02020603050405020304" pitchFamily="18" charset="0"/>
              </a:rPr>
              <a:t>Agrippine</a:t>
            </a:r>
            <a:endParaRPr lang="en-GB" sz="1600" dirty="0" smtClean="0">
              <a:latin typeface="Calibri" panose="020F0502020204030204" pitchFamily="34" charset="0"/>
              <a:ea typeface="Calibri" panose="020F0502020204030204" pitchFamily="34" charset="0"/>
              <a:cs typeface="Times New Roman" panose="02020603050405020304" pitchFamily="18" charset="0"/>
            </a:endParaRPr>
          </a:p>
          <a:p>
            <a:r>
              <a:rPr lang="en-GB" sz="1600" i="1" dirty="0" err="1" smtClean="0">
                <a:latin typeface="Times New Roman" panose="02020603050405020304" pitchFamily="18" charset="0"/>
                <a:cs typeface="Times New Roman" panose="02020603050405020304" pitchFamily="18" charset="0"/>
              </a:rPr>
              <a:t>Ulisse</a:t>
            </a:r>
            <a:r>
              <a:rPr lang="en-GB" sz="1600" i="1" dirty="0" smtClean="0">
                <a:latin typeface="Times New Roman" panose="02020603050405020304" pitchFamily="18" charset="0"/>
                <a:cs typeface="Times New Roman" panose="02020603050405020304" pitchFamily="18" charset="0"/>
              </a:rPr>
              <a:t> </a:t>
            </a:r>
            <a:r>
              <a:rPr lang="en-GB" sz="1600" i="1" dirty="0" err="1" smtClean="0">
                <a:latin typeface="Times New Roman" panose="02020603050405020304" pitchFamily="18" charset="0"/>
                <a:cs typeface="Times New Roman" panose="02020603050405020304" pitchFamily="18" charset="0"/>
              </a:rPr>
              <a:t>Aldroandi</a:t>
            </a:r>
            <a:r>
              <a:rPr lang="en-GB" sz="1600" i="1" dirty="0" smtClean="0">
                <a:latin typeface="Times New Roman" panose="02020603050405020304" pitchFamily="18" charset="0"/>
                <a:cs typeface="Times New Roman" panose="02020603050405020304" pitchFamily="18" charset="0"/>
              </a:rPr>
              <a:t>, 1562</a:t>
            </a:r>
            <a:endParaRPr lang="en-GB" sz="16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501" t="1518" r="12596" b="1850"/>
          <a:stretch/>
        </p:blipFill>
        <p:spPr>
          <a:xfrm>
            <a:off x="2567005" y="176232"/>
            <a:ext cx="3032808" cy="6322863"/>
          </a:xfrm>
          <a:prstGeom prst="rect">
            <a:avLst/>
          </a:prstGeom>
        </p:spPr>
      </p:pic>
      <p:pic>
        <p:nvPicPr>
          <p:cNvPr id="9" name="Picture 8" descr="http://www.sothebys.com/content/dam/stb/lots/L14/L14303/217L14303_6TF3Z.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47" t="4427" r="16255" b="3670"/>
          <a:stretch/>
        </p:blipFill>
        <p:spPr bwMode="auto">
          <a:xfrm>
            <a:off x="8607552" y="197090"/>
            <a:ext cx="3584448" cy="63020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605" y="824068"/>
            <a:ext cx="2455863" cy="5699759"/>
          </a:xfrm>
          <a:prstGeom prst="rect">
            <a:avLst/>
          </a:prstGeom>
        </p:spPr>
      </p:pic>
      <p:sp>
        <p:nvSpPr>
          <p:cNvPr id="8" name="TextBox 7"/>
          <p:cNvSpPr txBox="1"/>
          <p:nvPr/>
        </p:nvSpPr>
        <p:spPr>
          <a:xfrm>
            <a:off x="10395574" y="6523827"/>
            <a:ext cx="1910972" cy="307777"/>
          </a:xfrm>
          <a:prstGeom prst="rect">
            <a:avLst/>
          </a:prstGeom>
          <a:noFill/>
        </p:spPr>
        <p:txBody>
          <a:bodyPr wrap="none" rtlCol="0">
            <a:spAutoFit/>
          </a:bodyPr>
          <a:lstStyle/>
          <a:p>
            <a:r>
              <a:rPr lang="en-GB" sz="1400" dirty="0" smtClean="0"/>
              <a:t>I. History of </a:t>
            </a:r>
            <a:r>
              <a:rPr lang="en-GB" sz="1400" dirty="0" err="1" smtClean="0"/>
              <a:t>Syon</a:t>
            </a:r>
            <a:r>
              <a:rPr lang="en-GB" sz="1400" dirty="0" smtClean="0"/>
              <a:t> statue</a:t>
            </a:r>
            <a:endParaRPr lang="en-GB" sz="1400" dirty="0"/>
          </a:p>
        </p:txBody>
      </p:sp>
      <p:sp>
        <p:nvSpPr>
          <p:cNvPr id="4" name="Rectangle 3"/>
          <p:cNvSpPr/>
          <p:nvPr/>
        </p:nvSpPr>
        <p:spPr>
          <a:xfrm>
            <a:off x="-335093" y="3852840"/>
            <a:ext cx="2282536" cy="2817887"/>
          </a:xfrm>
          <a:prstGeom prst="rect">
            <a:avLst/>
          </a:prstGeom>
        </p:spPr>
        <p:txBody>
          <a:bodyPr wrap="square">
            <a:spAutoFit/>
          </a:bodyPr>
          <a:lstStyle/>
          <a:p>
            <a:pPr marL="457200">
              <a:lnSpc>
                <a:spcPct val="107000"/>
              </a:lnSpc>
              <a:spcAft>
                <a:spcPts val="800"/>
              </a:spcAft>
            </a:pPr>
            <a:r>
              <a:rPr lang="en-GB" sz="1600" dirty="0" smtClean="0">
                <a:latin typeface="Calibri" panose="020F0502020204030204" pitchFamily="34" charset="0"/>
                <a:ea typeface="Calibri" panose="020F0502020204030204" pitchFamily="34" charset="0"/>
                <a:cs typeface="Times New Roman" panose="02020603050405020304" pitchFamily="18" charset="0"/>
              </a:rPr>
              <a:t>Agrippina Marci </a:t>
            </a:r>
            <a:r>
              <a:rPr lang="en-GB" sz="1600" dirty="0" err="1" smtClean="0">
                <a:latin typeface="Calibri" panose="020F0502020204030204" pitchFamily="34" charset="0"/>
                <a:ea typeface="Calibri" panose="020F0502020204030204" pitchFamily="34" charset="0"/>
                <a:cs typeface="Times New Roman" panose="02020603050405020304" pitchFamily="18" charset="0"/>
              </a:rPr>
              <a:t>Agrippae</a:t>
            </a:r>
            <a:r>
              <a:rPr lang="en-GB" sz="1600" dirty="0" smtClean="0">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latin typeface="Calibri" panose="020F0502020204030204" pitchFamily="34" charset="0"/>
                <a:ea typeface="Calibri" panose="020F0502020204030204" pitchFamily="34" charset="0"/>
                <a:cs typeface="Times New Roman" panose="02020603050405020304" pitchFamily="18" charset="0"/>
              </a:rPr>
              <a:t>filiae</a:t>
            </a:r>
            <a:r>
              <a:rPr lang="en-GB" sz="1600" dirty="0" smtClean="0">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latin typeface="Calibri" panose="020F0502020204030204" pitchFamily="34" charset="0"/>
                <a:ea typeface="Calibri" panose="020F0502020204030204" pitchFamily="34" charset="0"/>
                <a:cs typeface="Times New Roman" panose="02020603050405020304" pitchFamily="18" charset="0"/>
              </a:rPr>
              <a:t>ibidem</a:t>
            </a:r>
            <a:r>
              <a:rPr lang="en-GB" sz="1600" dirty="0" smtClean="0">
                <a:latin typeface="Calibri" panose="020F0502020204030204" pitchFamily="34" charset="0"/>
                <a:ea typeface="Calibri" panose="020F0502020204030204" pitchFamily="34" charset="0"/>
                <a:cs typeface="Times New Roman" panose="02020603050405020304" pitchFamily="18" charset="0"/>
              </a:rPr>
              <a:t> [=in </a:t>
            </a:r>
            <a:r>
              <a:rPr lang="en-GB" sz="1600" dirty="0">
                <a:latin typeface="Calibri" panose="020F0502020204030204" pitchFamily="34" charset="0"/>
                <a:ea typeface="Calibri" panose="020F0502020204030204" pitchFamily="34" charset="0"/>
                <a:cs typeface="Times New Roman" panose="02020603050405020304" pitchFamily="18" charset="0"/>
              </a:rPr>
              <a:t>the same place as the previous illustrations which are in the </a:t>
            </a:r>
            <a:r>
              <a:rPr lang="en-GB" sz="1600" dirty="0" err="1">
                <a:latin typeface="Calibri" panose="020F0502020204030204" pitchFamily="34" charset="0"/>
                <a:ea typeface="Calibri" panose="020F0502020204030204" pitchFamily="34" charset="0"/>
                <a:cs typeface="Times New Roman" panose="02020603050405020304" pitchFamily="18" charset="0"/>
              </a:rPr>
              <a:t>Cesi</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smtClean="0">
                <a:latin typeface="Calibri" panose="020F0502020204030204" pitchFamily="34" charset="0"/>
                <a:ea typeface="Calibri" panose="020F0502020204030204" pitchFamily="34" charset="0"/>
                <a:cs typeface="Times New Roman" panose="02020603050405020304" pitchFamily="18" charset="0"/>
              </a:rPr>
              <a:t>collection].  </a:t>
            </a:r>
          </a:p>
          <a:p>
            <a:pPr marL="457200">
              <a:lnSpc>
                <a:spcPct val="107000"/>
              </a:lnSpc>
              <a:spcAft>
                <a:spcPts val="800"/>
              </a:spcAft>
            </a:pPr>
            <a:r>
              <a:rPr lang="en-GB" sz="1600" i="1" dirty="0" smtClean="0">
                <a:latin typeface="Times New Roman" panose="02020603050405020304" pitchFamily="18" charset="0"/>
                <a:ea typeface="Calibri" panose="020F0502020204030204" pitchFamily="34" charset="0"/>
                <a:cs typeface="Times New Roman" panose="02020603050405020304" pitchFamily="18" charset="0"/>
              </a:rPr>
              <a:t>1585 engraving by </a:t>
            </a:r>
            <a:r>
              <a:rPr lang="en-GB" sz="1600" i="1" dirty="0" err="1" smtClean="0">
                <a:latin typeface="Times New Roman" panose="02020603050405020304" pitchFamily="18" charset="0"/>
                <a:ea typeface="Calibri" panose="020F0502020204030204" pitchFamily="34" charset="0"/>
                <a:cs typeface="Times New Roman" panose="02020603050405020304" pitchFamily="18" charset="0"/>
              </a:rPr>
              <a:t>Cavalleriis</a:t>
            </a:r>
            <a:endParaRPr lang="en-GB" sz="16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583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798"/>
          <a:stretch/>
        </p:blipFill>
        <p:spPr>
          <a:xfrm>
            <a:off x="98367" y="768235"/>
            <a:ext cx="7018668" cy="31623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3738" y="0"/>
            <a:ext cx="4750904" cy="6858000"/>
          </a:xfrm>
          <a:prstGeom prst="rect">
            <a:avLst/>
          </a:prstGeom>
        </p:spPr>
      </p:pic>
      <p:sp>
        <p:nvSpPr>
          <p:cNvPr id="6" name="TextBox 5"/>
          <p:cNvSpPr txBox="1"/>
          <p:nvPr/>
        </p:nvSpPr>
        <p:spPr>
          <a:xfrm>
            <a:off x="0" y="6550223"/>
            <a:ext cx="2426177" cy="307777"/>
          </a:xfrm>
          <a:prstGeom prst="rect">
            <a:avLst/>
          </a:prstGeom>
          <a:noFill/>
        </p:spPr>
        <p:txBody>
          <a:bodyPr wrap="none" rtlCol="0">
            <a:spAutoFit/>
          </a:bodyPr>
          <a:lstStyle/>
          <a:p>
            <a:r>
              <a:rPr lang="en-GB" sz="1400" dirty="0" smtClean="0"/>
              <a:t>IV.  Greek Originals of the 5</a:t>
            </a:r>
            <a:r>
              <a:rPr lang="en-GB" sz="1400" baseline="30000" dirty="0" smtClean="0"/>
              <a:t>th</a:t>
            </a:r>
            <a:r>
              <a:rPr lang="en-GB" sz="1400" dirty="0" smtClean="0"/>
              <a:t> c.</a:t>
            </a:r>
            <a:endParaRPr lang="en-GB" sz="1400" dirty="0"/>
          </a:p>
        </p:txBody>
      </p:sp>
    </p:spTree>
    <p:extLst>
      <p:ext uri="{BB962C8B-B14F-4D97-AF65-F5344CB8AC3E}">
        <p14:creationId xmlns:p14="http://schemas.microsoft.com/office/powerpoint/2010/main" val="26031131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9877" r="11308"/>
          <a:stretch/>
        </p:blipFill>
        <p:spPr>
          <a:xfrm>
            <a:off x="192552" y="0"/>
            <a:ext cx="3034146" cy="687831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4574" y="55503"/>
            <a:ext cx="2866220" cy="6802497"/>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341" r="-1341" b="4864"/>
          <a:stretch/>
        </p:blipFill>
        <p:spPr>
          <a:xfrm>
            <a:off x="3354009" y="-93762"/>
            <a:ext cx="3182899" cy="7025207"/>
          </a:xfrm>
          <a:prstGeom prst="rect">
            <a:avLst/>
          </a:prstGeom>
        </p:spPr>
      </p:pic>
    </p:spTree>
    <p:extLst>
      <p:ext uri="{BB962C8B-B14F-4D97-AF65-F5344CB8AC3E}">
        <p14:creationId xmlns:p14="http://schemas.microsoft.com/office/powerpoint/2010/main" val="769577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0140" y="0"/>
            <a:ext cx="3416189" cy="6858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249" r="20924" b="19389"/>
          <a:stretch/>
        </p:blipFill>
        <p:spPr>
          <a:xfrm>
            <a:off x="2335528" y="733425"/>
            <a:ext cx="3200401" cy="552831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7071" t="12833" r="17805" b="8556"/>
          <a:stretch/>
        </p:blipFill>
        <p:spPr>
          <a:xfrm>
            <a:off x="0" y="733425"/>
            <a:ext cx="2331720" cy="539115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0561" t="10610" r="10908" b="9167"/>
          <a:stretch/>
        </p:blipFill>
        <p:spPr>
          <a:xfrm>
            <a:off x="5555189" y="733424"/>
            <a:ext cx="3055410" cy="5467177"/>
          </a:xfrm>
          <a:prstGeom prst="rect">
            <a:avLst/>
          </a:prstGeom>
        </p:spPr>
      </p:pic>
      <p:sp>
        <p:nvSpPr>
          <p:cNvPr id="8" name="TextBox 7"/>
          <p:cNvSpPr txBox="1"/>
          <p:nvPr/>
        </p:nvSpPr>
        <p:spPr>
          <a:xfrm>
            <a:off x="0" y="-81796"/>
            <a:ext cx="3248005" cy="369332"/>
          </a:xfrm>
          <a:prstGeom prst="rect">
            <a:avLst/>
          </a:prstGeom>
          <a:noFill/>
        </p:spPr>
        <p:txBody>
          <a:bodyPr wrap="none" rtlCol="0">
            <a:spAutoFit/>
          </a:bodyPr>
          <a:lstStyle/>
          <a:p>
            <a:r>
              <a:rPr lang="en-GB" dirty="0" smtClean="0"/>
              <a:t>Nemesis of </a:t>
            </a:r>
            <a:r>
              <a:rPr lang="en-GB" dirty="0" err="1" smtClean="0"/>
              <a:t>Rhamnous</a:t>
            </a:r>
            <a:r>
              <a:rPr lang="en-GB" dirty="0" smtClean="0"/>
              <a:t>, c. 430 BC</a:t>
            </a:r>
            <a:endParaRPr lang="en-GB" dirty="0"/>
          </a:p>
        </p:txBody>
      </p:sp>
    </p:spTree>
    <p:extLst>
      <p:ext uri="{BB962C8B-B14F-4D97-AF65-F5344CB8AC3E}">
        <p14:creationId xmlns:p14="http://schemas.microsoft.com/office/powerpoint/2010/main" val="2944060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5926" y="23582"/>
            <a:ext cx="1487151" cy="362082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249" r="20924" b="19389"/>
          <a:stretch/>
        </p:blipFill>
        <p:spPr>
          <a:xfrm>
            <a:off x="4281528" y="3548519"/>
            <a:ext cx="1915895" cy="330948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071" t="12833" r="17805" b="8556"/>
          <a:stretch/>
        </p:blipFill>
        <p:spPr>
          <a:xfrm>
            <a:off x="1105541" y="3397058"/>
            <a:ext cx="1431380" cy="330948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0561" t="10610" r="10908" b="9167"/>
          <a:stretch/>
        </p:blipFill>
        <p:spPr>
          <a:xfrm>
            <a:off x="7813077" y="3644408"/>
            <a:ext cx="1760715" cy="315052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050" y="23582"/>
            <a:ext cx="1372349" cy="370747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68" y="-23582"/>
            <a:ext cx="1005762" cy="366799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0100" y="0"/>
            <a:ext cx="931455" cy="362642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1555" y="3341511"/>
            <a:ext cx="1622146" cy="3516489"/>
          </a:xfrm>
          <a:prstGeom prst="rect">
            <a:avLst/>
          </a:prstGeom>
        </p:spPr>
      </p:pic>
    </p:spTree>
    <p:extLst>
      <p:ext uri="{BB962C8B-B14F-4D97-AF65-F5344CB8AC3E}">
        <p14:creationId xmlns:p14="http://schemas.microsoft.com/office/powerpoint/2010/main" val="395265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347" y="315521"/>
            <a:ext cx="6096000" cy="6186309"/>
          </a:xfrm>
          <a:prstGeom prst="rect">
            <a:avLst/>
          </a:prstGeom>
        </p:spPr>
        <p:txBody>
          <a:bodyPr>
            <a:spAutoFit/>
          </a:bodyPr>
          <a:lstStyle/>
          <a:p>
            <a:r>
              <a:rPr lang="en-GB" dirty="0"/>
              <a:t>Indeed, it is said, that Phidias himself worked in marble, and that there is a Venus of his at Rome, a work of extraordinary beauty, in the buildings of </a:t>
            </a:r>
            <a:r>
              <a:rPr lang="en-GB" dirty="0" smtClean="0"/>
              <a:t>Octavia. </a:t>
            </a:r>
            <a:r>
              <a:rPr lang="en-GB" dirty="0"/>
              <a:t>A thing, however, that is universally admitted, is the fact that he was the instructor of </a:t>
            </a:r>
            <a:r>
              <a:rPr lang="en-GB" u="sng" dirty="0" err="1"/>
              <a:t>Alcamenes</a:t>
            </a:r>
            <a:r>
              <a:rPr lang="en-GB" u="sng" dirty="0" smtClean="0"/>
              <a:t>, </a:t>
            </a:r>
            <a:r>
              <a:rPr lang="en-GB" u="sng" dirty="0"/>
              <a:t>the Athenian</a:t>
            </a:r>
            <a:r>
              <a:rPr lang="en-GB" dirty="0"/>
              <a:t>, one of the most famous among the sculptors. By this last artist, there are numerous statues in the temples at Athens; as also, without the walls there, the celebrated </a:t>
            </a:r>
            <a:r>
              <a:rPr lang="en-GB" u="sng" dirty="0"/>
              <a:t>Venus, known as the </a:t>
            </a:r>
            <a:r>
              <a:rPr lang="en-GB" u="sng" dirty="0" smtClean="0"/>
              <a:t>Aphrodite in the Gardens </a:t>
            </a:r>
            <a:r>
              <a:rPr lang="en-GB" dirty="0" smtClean="0"/>
              <a:t>(Aphrodite </a:t>
            </a:r>
            <a:r>
              <a:rPr lang="en-GB" dirty="0" err="1" smtClean="0"/>
              <a:t>Ourania</a:t>
            </a:r>
            <a:r>
              <a:rPr lang="en-GB" dirty="0" smtClean="0"/>
              <a:t>), a </a:t>
            </a:r>
            <a:r>
              <a:rPr lang="en-GB" dirty="0"/>
              <a:t>work to which Phidias himself, it is said, put the finishing hand. Another disciple also of Phidias was </a:t>
            </a:r>
            <a:r>
              <a:rPr lang="en-GB" dirty="0" err="1" smtClean="0"/>
              <a:t>Agoracritus</a:t>
            </a:r>
            <a:r>
              <a:rPr lang="en-GB" dirty="0" smtClean="0"/>
              <a:t> </a:t>
            </a:r>
            <a:r>
              <a:rPr lang="en-GB" dirty="0"/>
              <a:t>of Paros, a great favourite with his master, on account of his extremely youthful age; and for which reason, it is said, Phidias gave his own name to many of that artist's works. The two pupils entering into a contest as to the superior execution of a </a:t>
            </a:r>
            <a:r>
              <a:rPr lang="en-GB" u="sng" dirty="0"/>
              <a:t>statue of Venus, </a:t>
            </a:r>
            <a:r>
              <a:rPr lang="en-GB" u="sng" dirty="0" err="1"/>
              <a:t>Alcamenes</a:t>
            </a:r>
            <a:r>
              <a:rPr lang="en-GB" dirty="0"/>
              <a:t> was successful; not that his work was superior, but because his fellow-citizens chose to give their suffrages in his favour in preference to a stranger. It was for this reason, it is said, that </a:t>
            </a:r>
            <a:r>
              <a:rPr lang="en-GB" u="sng" dirty="0" err="1"/>
              <a:t>Agoracritus</a:t>
            </a:r>
            <a:r>
              <a:rPr lang="en-GB" u="sng" dirty="0"/>
              <a:t> sold his statue, on the express condition that it should never be taken to Athens, and changed its name to that of </a:t>
            </a:r>
            <a:r>
              <a:rPr lang="en-GB" u="sng" dirty="0" smtClean="0"/>
              <a:t>Nemesis</a:t>
            </a:r>
            <a:r>
              <a:rPr lang="en-GB" dirty="0" smtClean="0"/>
              <a:t>. </a:t>
            </a:r>
            <a:r>
              <a:rPr lang="en-GB" dirty="0"/>
              <a:t>It was accordingly erected at </a:t>
            </a:r>
            <a:r>
              <a:rPr lang="en-GB" dirty="0" err="1" smtClean="0"/>
              <a:t>Rhamnus</a:t>
            </a:r>
            <a:r>
              <a:rPr lang="en-GB" dirty="0" smtClean="0"/>
              <a:t>,</a:t>
            </a:r>
            <a:r>
              <a:rPr lang="en-GB" baseline="30000" dirty="0"/>
              <a:t> </a:t>
            </a:r>
            <a:r>
              <a:rPr lang="en-GB" dirty="0" smtClean="0"/>
              <a:t>a </a:t>
            </a:r>
            <a:r>
              <a:rPr lang="en-GB" dirty="0"/>
              <a:t>borough of Attica, and M. Varro has considered it superior to every other statue. </a:t>
            </a:r>
          </a:p>
        </p:txBody>
      </p:sp>
      <p:sp>
        <p:nvSpPr>
          <p:cNvPr id="3" name="TextBox 2"/>
          <p:cNvSpPr txBox="1"/>
          <p:nvPr/>
        </p:nvSpPr>
        <p:spPr>
          <a:xfrm>
            <a:off x="6415384" y="6465007"/>
            <a:ext cx="1524776" cy="369332"/>
          </a:xfrm>
          <a:prstGeom prst="rect">
            <a:avLst/>
          </a:prstGeom>
          <a:noFill/>
        </p:spPr>
        <p:txBody>
          <a:bodyPr wrap="none" rtlCol="0">
            <a:spAutoFit/>
          </a:bodyPr>
          <a:lstStyle/>
          <a:p>
            <a:r>
              <a:rPr lang="en-GB" i="1" dirty="0" smtClean="0">
                <a:latin typeface="Times New Roman" panose="02020603050405020304" pitchFamily="18" charset="0"/>
                <a:cs typeface="Times New Roman" panose="02020603050405020304" pitchFamily="18" charset="0"/>
              </a:rPr>
              <a:t>Pliny NH 34.6</a:t>
            </a:r>
            <a:endParaRPr lang="en-GB"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37527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90" y="0"/>
            <a:ext cx="11719560" cy="787652"/>
          </a:xfrm>
          <a:prstGeom prst="rect">
            <a:avLst/>
          </a:prstGeom>
        </p:spPr>
        <p:txBody>
          <a:bodyPr wrap="square">
            <a:spAutoFit/>
          </a:bodyPr>
          <a:lstStyle/>
          <a:p>
            <a:pPr marL="457200">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Cicero &amp; </a:t>
            </a:r>
            <a:r>
              <a:rPr lang="en-GB" dirty="0" err="1">
                <a:latin typeface="Calibri" panose="020F0502020204030204" pitchFamily="34" charset="0"/>
                <a:ea typeface="Calibri" panose="020F0502020204030204" pitchFamily="34" charset="0"/>
                <a:cs typeface="Times New Roman" panose="02020603050405020304" pitchFamily="18" charset="0"/>
              </a:rPr>
              <a:t>Valerius</a:t>
            </a:r>
            <a:r>
              <a:rPr lang="en-GB" dirty="0">
                <a:latin typeface="Calibri" panose="020F0502020204030204" pitchFamily="34" charset="0"/>
                <a:ea typeface="Calibri" panose="020F0502020204030204" pitchFamily="34" charset="0"/>
                <a:cs typeface="Times New Roman" panose="02020603050405020304" pitchFamily="18" charset="0"/>
              </a:rPr>
              <a:t> Maximus speak of Vulcan in Athens by </a:t>
            </a:r>
            <a:r>
              <a:rPr lang="en-GB" dirty="0" err="1">
                <a:latin typeface="Calibri" panose="020F0502020204030204" pitchFamily="34" charset="0"/>
                <a:ea typeface="Calibri" panose="020F0502020204030204" pitchFamily="34" charset="0"/>
                <a:cs typeface="Times New Roman" panose="02020603050405020304" pitchFamily="18" charset="0"/>
              </a:rPr>
              <a:t>Alkamenes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dirty="0" smtClean="0">
                <a:latin typeface="Calibri" panose="020F0502020204030204" pitchFamily="34" charset="0"/>
                <a:ea typeface="Calibri" panose="020F0502020204030204" pitchFamily="34" charset="0"/>
                <a:cs typeface="Times New Roman" panose="02020603050405020304" pitchFamily="18" charset="0"/>
              </a:rPr>
              <a:t>Pausanias, I.14.6, notes Athena stands beside Hephaistos in the </a:t>
            </a:r>
            <a:r>
              <a:rPr lang="en-GB" dirty="0" err="1" smtClean="0">
                <a:latin typeface="Calibri" panose="020F0502020204030204" pitchFamily="34" charset="0"/>
                <a:ea typeface="Calibri" panose="020F0502020204030204" pitchFamily="34" charset="0"/>
                <a:cs typeface="Times New Roman" panose="02020603050405020304" pitchFamily="18" charset="0"/>
              </a:rPr>
              <a:t>Hephasteion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57" y="1324451"/>
            <a:ext cx="4160565" cy="553354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111" t="23937" r="33229" b="24581"/>
          <a:stretch/>
        </p:blipFill>
        <p:spPr>
          <a:xfrm>
            <a:off x="9469107" y="762000"/>
            <a:ext cx="2722893" cy="6096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1008" y="762000"/>
            <a:ext cx="3190213" cy="6125210"/>
          </a:xfrm>
          <a:prstGeom prst="rect">
            <a:avLst/>
          </a:prstGeom>
        </p:spPr>
      </p:pic>
    </p:spTree>
    <p:extLst>
      <p:ext uri="{BB962C8B-B14F-4D97-AF65-F5344CB8AC3E}">
        <p14:creationId xmlns:p14="http://schemas.microsoft.com/office/powerpoint/2010/main" val="8332025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6111" t="23937" r="33229" b="24581"/>
          <a:stretch/>
        </p:blipFill>
        <p:spPr>
          <a:xfrm>
            <a:off x="8458201" y="8563"/>
            <a:ext cx="3059430" cy="684943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541" y="0"/>
            <a:ext cx="3242727" cy="6858000"/>
          </a:xfrm>
          <a:prstGeom prst="rect">
            <a:avLst/>
          </a:prstGeom>
        </p:spPr>
      </p:pic>
    </p:spTree>
    <p:extLst>
      <p:ext uri="{BB962C8B-B14F-4D97-AF65-F5344CB8AC3E}">
        <p14:creationId xmlns:p14="http://schemas.microsoft.com/office/powerpoint/2010/main" val="35467419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3590" y="0"/>
            <a:ext cx="5894045" cy="76558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894" y="-972261"/>
            <a:ext cx="4119932" cy="7910271"/>
          </a:xfrm>
          <a:prstGeom prst="rect">
            <a:avLst/>
          </a:prstGeom>
        </p:spPr>
      </p:pic>
    </p:spTree>
    <p:extLst>
      <p:ext uri="{BB962C8B-B14F-4D97-AF65-F5344CB8AC3E}">
        <p14:creationId xmlns:p14="http://schemas.microsoft.com/office/powerpoint/2010/main" val="2567043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789" y="0"/>
            <a:ext cx="6097211" cy="8370411"/>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1918026503"/>
              </p:ext>
            </p:extLst>
          </p:nvPr>
        </p:nvGraphicFramePr>
        <p:xfrm>
          <a:off x="530251" y="453548"/>
          <a:ext cx="5102860" cy="5828790"/>
        </p:xfrm>
        <a:graphic>
          <a:graphicData uri="http://schemas.openxmlformats.org/presentationml/2006/ole">
            <mc:AlternateContent xmlns:mc="http://schemas.openxmlformats.org/markup-compatibility/2006">
              <mc:Choice xmlns:v="urn:schemas-microsoft-com:vml" Requires="v">
                <p:oleObj spid="_x0000_s1059" name="Image" r:id="rId4" imgW="6069600" imgH="6933240" progId="Photoshop.Image.13">
                  <p:embed/>
                </p:oleObj>
              </mc:Choice>
              <mc:Fallback>
                <p:oleObj name="Image" r:id="rId4" imgW="6069600" imgH="6933240" progId="Photoshop.Image.13">
                  <p:embed/>
                  <p:pic>
                    <p:nvPicPr>
                      <p:cNvPr id="0" name=""/>
                      <p:cNvPicPr/>
                      <p:nvPr/>
                    </p:nvPicPr>
                    <p:blipFill>
                      <a:blip r:embed="rId5"/>
                      <a:stretch>
                        <a:fillRect/>
                      </a:stretch>
                    </p:blipFill>
                    <p:spPr>
                      <a:xfrm>
                        <a:off x="530251" y="453548"/>
                        <a:ext cx="5102860" cy="5828790"/>
                      </a:xfrm>
                      <a:prstGeom prst="rect">
                        <a:avLst/>
                      </a:prstGeom>
                    </p:spPr>
                  </p:pic>
                </p:oleObj>
              </mc:Fallback>
            </mc:AlternateContent>
          </a:graphicData>
        </a:graphic>
      </p:graphicFrame>
    </p:spTree>
    <p:extLst>
      <p:ext uri="{BB962C8B-B14F-4D97-AF65-F5344CB8AC3E}">
        <p14:creationId xmlns:p14="http://schemas.microsoft.com/office/powerpoint/2010/main" val="37697425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9505" y="0"/>
            <a:ext cx="6002495" cy="7249516"/>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064240185"/>
              </p:ext>
            </p:extLst>
          </p:nvPr>
        </p:nvGraphicFramePr>
        <p:xfrm>
          <a:off x="1032618" y="231811"/>
          <a:ext cx="4305300" cy="6234113"/>
        </p:xfrm>
        <a:graphic>
          <a:graphicData uri="http://schemas.openxmlformats.org/presentationml/2006/ole">
            <mc:AlternateContent xmlns:mc="http://schemas.openxmlformats.org/markup-compatibility/2006">
              <mc:Choice xmlns:v="urn:schemas-microsoft-com:vml" Requires="v">
                <p:oleObj spid="_x0000_s3105" name="Image" r:id="rId4" imgW="4304520" imgH="6234840" progId="Photoshop.Image.13">
                  <p:embed/>
                </p:oleObj>
              </mc:Choice>
              <mc:Fallback>
                <p:oleObj name="Image" r:id="rId4" imgW="4304520" imgH="6234840" progId="Photoshop.Image.13">
                  <p:embed/>
                  <p:pic>
                    <p:nvPicPr>
                      <p:cNvPr id="0" name=""/>
                      <p:cNvPicPr/>
                      <p:nvPr/>
                    </p:nvPicPr>
                    <p:blipFill>
                      <a:blip r:embed="rId5"/>
                      <a:stretch>
                        <a:fillRect/>
                      </a:stretch>
                    </p:blipFill>
                    <p:spPr>
                      <a:xfrm>
                        <a:off x="1032618" y="231811"/>
                        <a:ext cx="4305300" cy="6234113"/>
                      </a:xfrm>
                      <a:prstGeom prst="rect">
                        <a:avLst/>
                      </a:prstGeom>
                    </p:spPr>
                  </p:pic>
                </p:oleObj>
              </mc:Fallback>
            </mc:AlternateContent>
          </a:graphicData>
        </a:graphic>
      </p:graphicFrame>
    </p:spTree>
    <p:extLst>
      <p:ext uri="{BB962C8B-B14F-4D97-AF65-F5344CB8AC3E}">
        <p14:creationId xmlns:p14="http://schemas.microsoft.com/office/powerpoint/2010/main" val="1103267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501" t="1518" r="12596" b="1850"/>
          <a:stretch/>
        </p:blipFill>
        <p:spPr>
          <a:xfrm>
            <a:off x="0" y="299037"/>
            <a:ext cx="2968902" cy="618963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7763" y="788908"/>
            <a:ext cx="2455863" cy="56997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5536" y="319472"/>
            <a:ext cx="3620787" cy="616919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3626" y="3638787"/>
            <a:ext cx="2964795" cy="284988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1607" y="0"/>
            <a:ext cx="2350393" cy="3075710"/>
          </a:xfrm>
          <a:prstGeom prst="rect">
            <a:avLst/>
          </a:prstGeom>
        </p:spPr>
      </p:pic>
    </p:spTree>
    <p:extLst>
      <p:ext uri="{BB962C8B-B14F-4D97-AF65-F5344CB8AC3E}">
        <p14:creationId xmlns:p14="http://schemas.microsoft.com/office/powerpoint/2010/main" val="91733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23"/>
            <a:ext cx="706793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7511" y="-836837"/>
            <a:ext cx="6973395" cy="9297860"/>
          </a:xfrm>
          <a:prstGeom prst="rect">
            <a:avLst/>
          </a:prstGeom>
        </p:spPr>
      </p:pic>
    </p:spTree>
    <p:extLst>
      <p:ext uri="{BB962C8B-B14F-4D97-AF65-F5344CB8AC3E}">
        <p14:creationId xmlns:p14="http://schemas.microsoft.com/office/powerpoint/2010/main" val="434240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7851" y="266566"/>
            <a:ext cx="7459980" cy="10241256"/>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209938907"/>
              </p:ext>
            </p:extLst>
          </p:nvPr>
        </p:nvGraphicFramePr>
        <p:xfrm>
          <a:off x="687062" y="405923"/>
          <a:ext cx="4711750" cy="6280627"/>
        </p:xfrm>
        <a:graphic>
          <a:graphicData uri="http://schemas.openxmlformats.org/presentationml/2006/ole">
            <mc:AlternateContent xmlns:mc="http://schemas.openxmlformats.org/markup-compatibility/2006">
              <mc:Choice xmlns:v="urn:schemas-microsoft-com:vml" Requires="v">
                <p:oleObj spid="_x0000_s2082" name="Image" r:id="rId4" imgW="4380840" imgH="5841000" progId="Photoshop.Image.13">
                  <p:embed/>
                </p:oleObj>
              </mc:Choice>
              <mc:Fallback>
                <p:oleObj name="Image" r:id="rId4" imgW="4380840" imgH="5841000" progId="Photoshop.Image.13">
                  <p:embed/>
                  <p:pic>
                    <p:nvPicPr>
                      <p:cNvPr id="0" name=""/>
                      <p:cNvPicPr/>
                      <p:nvPr/>
                    </p:nvPicPr>
                    <p:blipFill>
                      <a:blip r:embed="rId5"/>
                      <a:stretch>
                        <a:fillRect/>
                      </a:stretch>
                    </p:blipFill>
                    <p:spPr>
                      <a:xfrm>
                        <a:off x="687062" y="405923"/>
                        <a:ext cx="4711750" cy="6280627"/>
                      </a:xfrm>
                      <a:prstGeom prst="rect">
                        <a:avLst/>
                      </a:prstGeom>
                    </p:spPr>
                  </p:pic>
                </p:oleObj>
              </mc:Fallback>
            </mc:AlternateContent>
          </a:graphicData>
        </a:graphic>
      </p:graphicFrame>
    </p:spTree>
    <p:extLst>
      <p:ext uri="{BB962C8B-B14F-4D97-AF65-F5344CB8AC3E}">
        <p14:creationId xmlns:p14="http://schemas.microsoft.com/office/powerpoint/2010/main" val="15534265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sothebys.com/content/dam/stb/lots/L14/L14303/203L14303_6TF3Z.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9" b="3791"/>
          <a:stretch/>
        </p:blipFill>
        <p:spPr bwMode="auto">
          <a:xfrm>
            <a:off x="1930400" y="1"/>
            <a:ext cx="42789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768" t="2816" r="13138" b="2145"/>
          <a:stretch/>
        </p:blipFill>
        <p:spPr>
          <a:xfrm>
            <a:off x="6964097" y="1"/>
            <a:ext cx="2812081" cy="6864686"/>
          </a:xfrm>
          <a:prstGeom prst="rect">
            <a:avLst/>
          </a:prstGeom>
        </p:spPr>
      </p:pic>
    </p:spTree>
    <p:extLst>
      <p:ext uri="{BB962C8B-B14F-4D97-AF65-F5344CB8AC3E}">
        <p14:creationId xmlns:p14="http://schemas.microsoft.com/office/powerpoint/2010/main" val="36056985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sothebys.com/content/dam/stb/lots/L14/L14303/203L14303_6TF3Z.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9" b="3791"/>
          <a:stretch/>
        </p:blipFill>
        <p:spPr bwMode="auto">
          <a:xfrm>
            <a:off x="8843569" y="649255"/>
            <a:ext cx="3378465" cy="54147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91" r="42945"/>
          <a:stretch/>
        </p:blipFill>
        <p:spPr>
          <a:xfrm>
            <a:off x="9424" y="691885"/>
            <a:ext cx="2408573" cy="537209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393" t="15473" b="13969"/>
          <a:stretch/>
        </p:blipFill>
        <p:spPr>
          <a:xfrm rot="5400000">
            <a:off x="1175050" y="1728243"/>
            <a:ext cx="5821034" cy="329938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5560" y="691885"/>
            <a:ext cx="3021574" cy="5148240"/>
          </a:xfrm>
          <a:prstGeom prst="rect">
            <a:avLst/>
          </a:prstGeom>
        </p:spPr>
      </p:pic>
    </p:spTree>
    <p:extLst>
      <p:ext uri="{BB962C8B-B14F-4D97-AF65-F5344CB8AC3E}">
        <p14:creationId xmlns:p14="http://schemas.microsoft.com/office/powerpoint/2010/main" val="623295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511" y="135466"/>
            <a:ext cx="9770536" cy="6513690"/>
          </a:xfrm>
          <a:prstGeom prst="rect">
            <a:avLst/>
          </a:prstGeom>
        </p:spPr>
      </p:pic>
    </p:spTree>
    <p:extLst>
      <p:ext uri="{BB962C8B-B14F-4D97-AF65-F5344CB8AC3E}">
        <p14:creationId xmlns:p14="http://schemas.microsoft.com/office/powerpoint/2010/main" val="29026708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225" y="112889"/>
            <a:ext cx="9543688" cy="6620933"/>
          </a:xfrm>
          <a:prstGeom prst="rect">
            <a:avLst/>
          </a:prstGeom>
        </p:spPr>
      </p:pic>
    </p:spTree>
    <p:extLst>
      <p:ext uri="{BB962C8B-B14F-4D97-AF65-F5344CB8AC3E}">
        <p14:creationId xmlns:p14="http://schemas.microsoft.com/office/powerpoint/2010/main" val="26279636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3382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25" y="245411"/>
            <a:ext cx="4720843" cy="6612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590" y="0"/>
            <a:ext cx="5894045" cy="7655852"/>
          </a:xfrm>
          <a:prstGeom prst="rect">
            <a:avLst/>
          </a:prstGeom>
        </p:spPr>
      </p:pic>
    </p:spTree>
    <p:extLst>
      <p:ext uri="{BB962C8B-B14F-4D97-AF65-F5344CB8AC3E}">
        <p14:creationId xmlns:p14="http://schemas.microsoft.com/office/powerpoint/2010/main" val="37426344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146" r="24954" b="3397"/>
          <a:stretch/>
        </p:blipFill>
        <p:spPr>
          <a:xfrm>
            <a:off x="931652" y="155277"/>
            <a:ext cx="3286664" cy="662508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139"/>
          <a:stretch/>
        </p:blipFill>
        <p:spPr>
          <a:xfrm>
            <a:off x="4544292" y="146648"/>
            <a:ext cx="4086828" cy="6711351"/>
          </a:xfrm>
          <a:prstGeom prst="rect">
            <a:avLst/>
          </a:prstGeom>
        </p:spPr>
      </p:pic>
    </p:spTree>
    <p:extLst>
      <p:ext uri="{BB962C8B-B14F-4D97-AF65-F5344CB8AC3E}">
        <p14:creationId xmlns:p14="http://schemas.microsoft.com/office/powerpoint/2010/main" val="29283190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othebys.com/content/dam/stb/lots/L14/L14303/217L14303_6TF3Z.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67" t="4427" r="5577" b="3670"/>
          <a:stretch/>
        </p:blipFill>
        <p:spPr bwMode="auto">
          <a:xfrm>
            <a:off x="7917453" y="669251"/>
            <a:ext cx="4248669" cy="59462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42201" y="41450"/>
            <a:ext cx="7743082" cy="369332"/>
          </a:xfrm>
          <a:prstGeom prst="rect">
            <a:avLst/>
          </a:prstGeom>
          <a:noFill/>
        </p:spPr>
        <p:txBody>
          <a:bodyPr wrap="none" rtlCol="0">
            <a:spAutoFit/>
          </a:bodyPr>
          <a:lstStyle/>
          <a:p>
            <a:r>
              <a:rPr lang="en-GB" dirty="0" smtClean="0"/>
              <a:t>The fluctuating value of the Roman marble copy:  the case of the </a:t>
            </a:r>
            <a:r>
              <a:rPr lang="en-GB" dirty="0" err="1" smtClean="0"/>
              <a:t>Syon</a:t>
            </a:r>
            <a:r>
              <a:rPr lang="en-GB" dirty="0" smtClean="0"/>
              <a:t> Aphrodite</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6" y="665705"/>
            <a:ext cx="7946609" cy="5959956"/>
          </a:xfrm>
          <a:prstGeom prst="rect">
            <a:avLst/>
          </a:prstGeom>
        </p:spPr>
      </p:pic>
      <p:sp>
        <p:nvSpPr>
          <p:cNvPr id="5" name="Rectangle 4"/>
          <p:cNvSpPr/>
          <p:nvPr/>
        </p:nvSpPr>
        <p:spPr>
          <a:xfrm>
            <a:off x="7902219" y="6625661"/>
            <a:ext cx="3378679" cy="246221"/>
          </a:xfrm>
          <a:prstGeom prst="rect">
            <a:avLst/>
          </a:prstGeom>
        </p:spPr>
        <p:txBody>
          <a:bodyPr wrap="square">
            <a:spAutoFit/>
          </a:bodyPr>
          <a:lstStyle/>
          <a:p>
            <a:r>
              <a:rPr lang="it-IT" sz="1000" dirty="0" smtClean="0">
                <a:solidFill>
                  <a:srgbClr val="444444"/>
                </a:solidFill>
                <a:latin typeface="Verdana" panose="020B0604030504040204" pitchFamily="34" charset="0"/>
              </a:rPr>
              <a:t>The Syon House Aphrodite at Christie’s, 2014</a:t>
            </a:r>
            <a:endParaRPr lang="en-GB" sz="1000" dirty="0"/>
          </a:p>
        </p:txBody>
      </p:sp>
      <p:sp>
        <p:nvSpPr>
          <p:cNvPr id="9" name="Rectangle 8"/>
          <p:cNvSpPr/>
          <p:nvPr/>
        </p:nvSpPr>
        <p:spPr>
          <a:xfrm>
            <a:off x="0" y="6615504"/>
            <a:ext cx="3378679" cy="246221"/>
          </a:xfrm>
          <a:prstGeom prst="rect">
            <a:avLst/>
          </a:prstGeom>
        </p:spPr>
        <p:txBody>
          <a:bodyPr wrap="square">
            <a:spAutoFit/>
          </a:bodyPr>
          <a:lstStyle/>
          <a:p>
            <a:r>
              <a:rPr lang="it-IT" sz="1000" dirty="0" smtClean="0">
                <a:solidFill>
                  <a:srgbClr val="444444"/>
                </a:solidFill>
                <a:latin typeface="Verdana" panose="020B0604030504040204" pitchFamily="34" charset="0"/>
              </a:rPr>
              <a:t>The Pouring Satyr in the “Serial </a:t>
            </a:r>
            <a:r>
              <a:rPr lang="it-IT" sz="1000" dirty="0">
                <a:solidFill>
                  <a:srgbClr val="444444"/>
                </a:solidFill>
                <a:latin typeface="Verdana" panose="020B0604030504040204" pitchFamily="34" charset="0"/>
              </a:rPr>
              <a:t>Classic</a:t>
            </a:r>
            <a:r>
              <a:rPr lang="it-IT" sz="1000" dirty="0" smtClean="0">
                <a:solidFill>
                  <a:srgbClr val="444444"/>
                </a:solidFill>
                <a:latin typeface="Verdana" panose="020B0604030504040204" pitchFamily="34" charset="0"/>
              </a:rPr>
              <a:t>” </a:t>
            </a:r>
            <a:endParaRPr lang="en-GB" sz="1000" dirty="0"/>
          </a:p>
        </p:txBody>
      </p:sp>
    </p:spTree>
    <p:extLst>
      <p:ext uri="{BB962C8B-B14F-4D97-AF65-F5344CB8AC3E}">
        <p14:creationId xmlns:p14="http://schemas.microsoft.com/office/powerpoint/2010/main" val="1470726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340" y="0"/>
            <a:ext cx="4839386"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07" y="1681981"/>
            <a:ext cx="5946925" cy="5115634"/>
          </a:xfrm>
          <a:prstGeom prst="rect">
            <a:avLst/>
          </a:prstGeom>
        </p:spPr>
      </p:pic>
      <p:sp>
        <p:nvSpPr>
          <p:cNvPr id="5" name="Rectangle 4"/>
          <p:cNvSpPr/>
          <p:nvPr/>
        </p:nvSpPr>
        <p:spPr>
          <a:xfrm>
            <a:off x="273170" y="215032"/>
            <a:ext cx="6096000" cy="1384995"/>
          </a:xfrm>
          <a:prstGeom prst="rect">
            <a:avLst/>
          </a:prstGeom>
        </p:spPr>
        <p:txBody>
          <a:bodyPr>
            <a:spAutoFit/>
          </a:bodyPr>
          <a:lstStyle/>
          <a:p>
            <a:r>
              <a:rPr lang="en-GB" sz="14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 March 1773 sale, </a:t>
            </a:r>
            <a:r>
              <a:rPr lang="en-GB" sz="1400" i="1" dirty="0" smtClean="0"/>
              <a:t>Superb </a:t>
            </a:r>
            <a:r>
              <a:rPr lang="en-GB" sz="1400" i="1" dirty="0"/>
              <a:t>Antiquities were purchased by the Mess. Adam, during their stay in Italy, from the most celebrated collections of that Country; namely, that of the Vatican, </a:t>
            </a:r>
            <a:r>
              <a:rPr lang="en-GB" sz="1400" i="1" dirty="0" err="1"/>
              <a:t>Barbarini</a:t>
            </a:r>
            <a:r>
              <a:rPr lang="en-GB" sz="1400" i="1" dirty="0"/>
              <a:t>, </a:t>
            </a:r>
            <a:r>
              <a:rPr lang="en-GB" sz="1400" i="1" dirty="0" err="1"/>
              <a:t>Matei</a:t>
            </a:r>
            <a:r>
              <a:rPr lang="en-GB" sz="1400" i="1" dirty="0"/>
              <a:t>, </a:t>
            </a:r>
            <a:r>
              <a:rPr lang="en-GB" sz="1400" i="1" dirty="0" err="1"/>
              <a:t>Furietti</a:t>
            </a:r>
            <a:r>
              <a:rPr lang="en-GB" sz="1400" i="1" dirty="0"/>
              <a:t>, </a:t>
            </a:r>
            <a:r>
              <a:rPr lang="en-GB" sz="1400" i="1" dirty="0" err="1"/>
              <a:t>Massimi</a:t>
            </a:r>
            <a:r>
              <a:rPr lang="en-GB" sz="1400" i="1" dirty="0"/>
              <a:t> etc</a:t>
            </a:r>
            <a:r>
              <a:rPr lang="en-GB" sz="1400" i="1" dirty="0" smtClean="0"/>
              <a:t>.</a:t>
            </a:r>
            <a:r>
              <a:rPr lang="en-GB" sz="14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r>
              <a:rPr lang="en-GB" sz="14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The </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Empress Livia, in the character of a Juno in flowing robes, of Grecian workmanship remarkably fine, from the Pope's collection in the Vatican, Ft 6 In 8.5 [204.47 </a:t>
            </a:r>
            <a:r>
              <a:rPr lang="en-GB" sz="14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cm]</a:t>
            </a:r>
            <a:endParaRPr lang="en-GB" sz="1400" dirty="0"/>
          </a:p>
        </p:txBody>
      </p:sp>
    </p:spTree>
    <p:extLst>
      <p:ext uri="{BB962C8B-B14F-4D97-AF65-F5344CB8AC3E}">
        <p14:creationId xmlns:p14="http://schemas.microsoft.com/office/powerpoint/2010/main" val="6690493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050" y="923925"/>
            <a:ext cx="6858000" cy="51435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5719" y="0"/>
            <a:ext cx="5143500" cy="6858000"/>
          </a:xfrm>
          <a:prstGeom prst="rect">
            <a:avLst/>
          </a:prstGeom>
        </p:spPr>
      </p:pic>
    </p:spTree>
    <p:extLst>
      <p:ext uri="{BB962C8B-B14F-4D97-AF65-F5344CB8AC3E}">
        <p14:creationId xmlns:p14="http://schemas.microsoft.com/office/powerpoint/2010/main" val="389980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445" y="0"/>
            <a:ext cx="6410960" cy="67665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28" y="1079063"/>
            <a:ext cx="4417873" cy="4375439"/>
          </a:xfrm>
          <a:prstGeom prst="rect">
            <a:avLst/>
          </a:prstGeom>
        </p:spPr>
      </p:pic>
    </p:spTree>
    <p:extLst>
      <p:ext uri="{BB962C8B-B14F-4D97-AF65-F5344CB8AC3E}">
        <p14:creationId xmlns:p14="http://schemas.microsoft.com/office/powerpoint/2010/main" val="2004856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878"/>
            <a:ext cx="12095018" cy="923330"/>
          </a:xfrm>
          <a:prstGeom prst="rect">
            <a:avLst/>
          </a:prstGeom>
        </p:spPr>
        <p:txBody>
          <a:bodyPr wrap="square">
            <a:spAutoFit/>
          </a:bodyPr>
          <a:lstStyle/>
          <a:p>
            <a:r>
              <a:rPr lang="en-GB" dirty="0" smtClean="0">
                <a:solidFill>
                  <a:srgbClr val="000000"/>
                </a:solidFill>
                <a:latin typeface="Times New Roman" panose="02020603050405020304" pitchFamily="18" charset="0"/>
                <a:ea typeface="Times New Roman" panose="02020603050405020304" pitchFamily="18" charset="0"/>
              </a:rPr>
              <a:t>“The </a:t>
            </a:r>
            <a:r>
              <a:rPr lang="en-GB" dirty="0">
                <a:solidFill>
                  <a:srgbClr val="000000"/>
                </a:solidFill>
                <a:latin typeface="Times New Roman" panose="02020603050405020304" pitchFamily="18" charset="0"/>
                <a:ea typeface="Times New Roman" panose="02020603050405020304" pitchFamily="18" charset="0"/>
              </a:rPr>
              <a:t>so-called Livia has a modern head, copied from that of the Agrippina the Elder in the Capitoline Museum, and placed on an antique statue" </a:t>
            </a:r>
            <a:r>
              <a:rPr lang="en-GB" i="1" dirty="0" err="1" smtClean="0">
                <a:solidFill>
                  <a:srgbClr val="000000"/>
                </a:solidFill>
                <a:latin typeface="Times New Roman" panose="02020603050405020304" pitchFamily="18" charset="0"/>
                <a:ea typeface="Times New Roman" panose="02020603050405020304" pitchFamily="18" charset="0"/>
              </a:rPr>
              <a:t>F.</a:t>
            </a:r>
            <a:r>
              <a:rPr lang="en-GB" i="1" dirty="0" err="1" smtClean="0">
                <a:latin typeface="Times New Roman" panose="02020603050405020304" pitchFamily="18" charset="0"/>
                <a:cs typeface="Times New Roman" panose="02020603050405020304" pitchFamily="18" charset="0"/>
              </a:rPr>
              <a:t>Poulsen</a:t>
            </a:r>
            <a:r>
              <a:rPr lang="en-GB" i="1" dirty="0" smtClean="0">
                <a:latin typeface="Times New Roman" panose="02020603050405020304" pitchFamily="18" charset="0"/>
                <a:cs typeface="Times New Roman" panose="02020603050405020304" pitchFamily="18" charset="0"/>
              </a:rPr>
              <a:t>, 1923</a:t>
            </a:r>
            <a:endParaRPr lang="en-GB" dirty="0"/>
          </a:p>
          <a:p>
            <a:endParaRPr lang="en-GB" dirty="0"/>
          </a:p>
        </p:txBody>
      </p:sp>
      <p:sp>
        <p:nvSpPr>
          <p:cNvPr id="5" name="Rectangle 4"/>
          <p:cNvSpPr/>
          <p:nvPr/>
        </p:nvSpPr>
        <p:spPr>
          <a:xfrm>
            <a:off x="0" y="5725391"/>
            <a:ext cx="12192000" cy="1200329"/>
          </a:xfrm>
          <a:prstGeom prst="rect">
            <a:avLst/>
          </a:prstGeom>
        </p:spPr>
        <p:txBody>
          <a:bodyPr wrap="square">
            <a:spAutoFit/>
          </a:bodyPr>
          <a:lstStyle/>
          <a:p>
            <a:r>
              <a:rPr lang="en-GB" dirty="0" smtClean="0"/>
              <a:t>“[</a:t>
            </a:r>
            <a:r>
              <a:rPr lang="en-GB" dirty="0" err="1" smtClean="0">
                <a:latin typeface="Times New Roman" panose="02020603050405020304" pitchFamily="18" charset="0"/>
                <a:cs typeface="Times New Roman" panose="02020603050405020304" pitchFamily="18" charset="0"/>
              </a:rPr>
              <a:t>Poulsen</a:t>
            </a:r>
            <a:r>
              <a:rPr lang="en-GB" dirty="0">
                <a:latin typeface="Times New Roman" panose="02020603050405020304" pitchFamily="18" charset="0"/>
                <a:cs typeface="Times New Roman" panose="02020603050405020304" pitchFamily="18" charset="0"/>
              </a:rPr>
              <a:t>] considered eight ancient portrait statues and busts, and mentioned that the so-called Livia </a:t>
            </a:r>
            <a:r>
              <a:rPr lang="en-GB" dirty="0" smtClean="0">
                <a:latin typeface="Times New Roman" panose="02020603050405020304" pitchFamily="18" charset="0"/>
                <a:cs typeface="Times New Roman" panose="02020603050405020304" pitchFamily="18" charset="0"/>
              </a:rPr>
              <a:t>had </a:t>
            </a:r>
            <a:r>
              <a:rPr lang="en-GB" dirty="0">
                <a:latin typeface="Times New Roman" panose="02020603050405020304" pitchFamily="18" charset="0"/>
                <a:cs typeface="Times New Roman" panose="02020603050405020304" pitchFamily="18" charset="0"/>
              </a:rPr>
              <a:t>a modern head set on a body, the inflated drapery of which indicated a copy of the period of Claudius and from “a well known statuesque type.” This torso is in fact the body type of the “Kora” </a:t>
            </a:r>
            <a:r>
              <a:rPr lang="en-GB" dirty="0" err="1">
                <a:latin typeface="Times New Roman" panose="02020603050405020304" pitchFamily="18" charset="0"/>
                <a:cs typeface="Times New Roman" panose="02020603050405020304" pitchFamily="18" charset="0"/>
              </a:rPr>
              <a:t>Grimani</a:t>
            </a:r>
            <a:r>
              <a:rPr lang="en-GB" dirty="0">
                <a:latin typeface="Times New Roman" panose="02020603050405020304" pitchFamily="18" charset="0"/>
                <a:cs typeface="Times New Roman" panose="02020603050405020304" pitchFamily="18" charset="0"/>
              </a:rPr>
              <a:t> in the </a:t>
            </a:r>
            <a:r>
              <a:rPr lang="en-GB" dirty="0" err="1">
                <a:latin typeface="Times New Roman" panose="02020603050405020304" pitchFamily="18" charset="0"/>
                <a:cs typeface="Times New Roman" panose="02020603050405020304" pitchFamily="18" charset="0"/>
              </a:rPr>
              <a:t>museo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Archeologico</a:t>
            </a:r>
            <a:r>
              <a:rPr lang="en-GB" dirty="0">
                <a:latin typeface="Times New Roman" panose="02020603050405020304" pitchFamily="18" charset="0"/>
                <a:cs typeface="Times New Roman" panose="02020603050405020304" pitchFamily="18" charset="0"/>
              </a:rPr>
              <a:t>, Venice</a:t>
            </a:r>
            <a:r>
              <a:rPr lang="en-GB" dirty="0" smtClean="0"/>
              <a:t>.</a:t>
            </a:r>
            <a:r>
              <a:rPr lang="en-GB" dirty="0" smtClean="0">
                <a:solidFill>
                  <a:srgbClr val="000000"/>
                </a:solidFill>
                <a:latin typeface="Times New Roman" panose="02020603050405020304" pitchFamily="18" charset="0"/>
                <a:ea typeface="Times New Roman" panose="02020603050405020304" pitchFamily="18" charset="0"/>
              </a:rPr>
              <a:t>" </a:t>
            </a:r>
            <a:r>
              <a:rPr lang="en-GB" i="1" dirty="0" err="1" smtClean="0">
                <a:latin typeface="Times New Roman" panose="02020603050405020304" pitchFamily="18" charset="0"/>
                <a:cs typeface="Times New Roman" panose="02020603050405020304" pitchFamily="18" charset="0"/>
              </a:rPr>
              <a:t>Vermeule</a:t>
            </a:r>
            <a:r>
              <a:rPr lang="en-GB" i="1" dirty="0" smtClean="0">
                <a:latin typeface="Times New Roman" panose="02020603050405020304" pitchFamily="18" charset="0"/>
                <a:cs typeface="Times New Roman" panose="02020603050405020304" pitchFamily="18" charset="0"/>
              </a:rPr>
              <a:t>, AJA 1955</a:t>
            </a:r>
            <a:endParaRPr lang="en-GB" dirty="0"/>
          </a:p>
          <a:p>
            <a:endParaRPr lang="en-GB" dirty="0"/>
          </a:p>
        </p:txBody>
      </p:sp>
      <p:pic>
        <p:nvPicPr>
          <p:cNvPr id="6" name="Picture 5" descr="http://www.sothebys.com/content/dam/stb/lots/L14/L14303/217L14303_6TF3Z.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67" t="4427" r="5577" b="3670"/>
          <a:stretch/>
        </p:blipFill>
        <p:spPr bwMode="auto">
          <a:xfrm>
            <a:off x="109958" y="844117"/>
            <a:ext cx="3444935" cy="4821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324" y="844115"/>
            <a:ext cx="2817508" cy="481625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9414" y="844115"/>
            <a:ext cx="1731686" cy="4816253"/>
          </a:xfrm>
          <a:prstGeom prst="rect">
            <a:avLst/>
          </a:prstGeom>
        </p:spPr>
      </p:pic>
    </p:spTree>
    <p:extLst>
      <p:ext uri="{BB962C8B-B14F-4D97-AF65-F5344CB8AC3E}">
        <p14:creationId xmlns:p14="http://schemas.microsoft.com/office/powerpoint/2010/main" val="3054669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8822" y="0"/>
            <a:ext cx="253853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08" y="0"/>
            <a:ext cx="1880462"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9009" y="1"/>
            <a:ext cx="1761491"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967" y="0"/>
            <a:ext cx="2816727" cy="6858000"/>
          </a:xfrm>
          <a:prstGeom prst="rect">
            <a:avLst/>
          </a:prstGeom>
        </p:spPr>
      </p:pic>
      <p:sp>
        <p:nvSpPr>
          <p:cNvPr id="7" name="TextBox 6"/>
          <p:cNvSpPr txBox="1"/>
          <p:nvPr/>
        </p:nvSpPr>
        <p:spPr>
          <a:xfrm>
            <a:off x="9889555" y="6550223"/>
            <a:ext cx="2317045" cy="307777"/>
          </a:xfrm>
          <a:prstGeom prst="rect">
            <a:avLst/>
          </a:prstGeom>
          <a:noFill/>
        </p:spPr>
        <p:txBody>
          <a:bodyPr wrap="none" rtlCol="0">
            <a:spAutoFit/>
          </a:bodyPr>
          <a:lstStyle/>
          <a:p>
            <a:r>
              <a:rPr lang="en-GB" sz="1400" dirty="0" smtClean="0"/>
              <a:t>II. Typology and Manufacture</a:t>
            </a:r>
            <a:endParaRPr lang="en-GB" sz="1400" dirty="0"/>
          </a:p>
        </p:txBody>
      </p:sp>
    </p:spTree>
    <p:extLst>
      <p:ext uri="{BB962C8B-B14F-4D97-AF65-F5344CB8AC3E}">
        <p14:creationId xmlns:p14="http://schemas.microsoft.com/office/powerpoint/2010/main" val="3263502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002" y="0"/>
            <a:ext cx="3242727" cy="6858000"/>
          </a:xfrm>
          <a:prstGeom prst="rect">
            <a:avLst/>
          </a:prstGeom>
        </p:spPr>
      </p:pic>
      <p:pic>
        <p:nvPicPr>
          <p:cNvPr id="6" name="Picture 4" descr="http://www.sothebys.com/content/dam/stb/lots/L14/L14303/203L14303_6TF3Z.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9" b="3791"/>
          <a:stretch/>
        </p:blipFill>
        <p:spPr bwMode="auto">
          <a:xfrm>
            <a:off x="-135602" y="0"/>
            <a:ext cx="4302751" cy="6896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96156" y="-38100"/>
            <a:ext cx="2747162" cy="369332"/>
          </a:xfrm>
          <a:prstGeom prst="rect">
            <a:avLst/>
          </a:prstGeom>
          <a:noFill/>
        </p:spPr>
        <p:txBody>
          <a:bodyPr wrap="none" rtlCol="0">
            <a:spAutoFit/>
          </a:bodyPr>
          <a:lstStyle/>
          <a:p>
            <a:r>
              <a:rPr lang="en-GB" dirty="0" err="1" smtClean="0"/>
              <a:t>Syon</a:t>
            </a:r>
            <a:r>
              <a:rPr lang="en-GB" dirty="0" smtClean="0"/>
              <a:t>-Munich-Pozzuoli Type</a:t>
            </a:r>
            <a:endParaRPr lang="en-GB"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3093" y="824984"/>
            <a:ext cx="3101372" cy="6033016"/>
          </a:xfrm>
          <a:prstGeom prst="rect">
            <a:avLst/>
          </a:prstGeom>
        </p:spPr>
      </p:pic>
    </p:spTree>
    <p:extLst>
      <p:ext uri="{BB962C8B-B14F-4D97-AF65-F5344CB8AC3E}">
        <p14:creationId xmlns:p14="http://schemas.microsoft.com/office/powerpoint/2010/main" val="1085405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2092" y="857250"/>
            <a:ext cx="6858000" cy="51435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72125" y="923925"/>
            <a:ext cx="6858000" cy="5143500"/>
          </a:xfrm>
          <a:prstGeom prst="rect">
            <a:avLst/>
          </a:prstGeom>
        </p:spPr>
      </p:pic>
    </p:spTree>
    <p:extLst>
      <p:ext uri="{BB962C8B-B14F-4D97-AF65-F5344CB8AC3E}">
        <p14:creationId xmlns:p14="http://schemas.microsoft.com/office/powerpoint/2010/main" val="3217248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1834</TotalTime>
  <Words>1071</Words>
  <Application>Microsoft Office PowerPoint</Application>
  <PresentationFormat>Widescreen</PresentationFormat>
  <Paragraphs>64</Paragraphs>
  <Slides>51</Slides>
  <Notes>10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1" baseType="lpstr">
      <vt:lpstr>Arial</vt:lpstr>
      <vt:lpstr>Calibri</vt:lpstr>
      <vt:lpstr>Calibri Light</vt:lpstr>
      <vt:lpstr>Charlemagne Std</vt:lpstr>
      <vt:lpstr>Courier New</vt:lpstr>
      <vt:lpstr>Times</vt:lpstr>
      <vt:lpstr>Times New Roman</vt:lpstr>
      <vt:lpstr>Verdana</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Lenaghan</dc:creator>
  <cp:lastModifiedBy>Julia Lenaghan</cp:lastModifiedBy>
  <cp:revision>109</cp:revision>
  <dcterms:created xsi:type="dcterms:W3CDTF">2015-09-17T11:01:42Z</dcterms:created>
  <dcterms:modified xsi:type="dcterms:W3CDTF">2015-10-02T12:20:33Z</dcterms:modified>
</cp:coreProperties>
</file>