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3"/>
  </p:notesMasterIdLst>
  <p:sldIdLst>
    <p:sldId id="257" r:id="rId2"/>
    <p:sldId id="340" r:id="rId3"/>
    <p:sldId id="341" r:id="rId4"/>
    <p:sldId id="342" r:id="rId5"/>
    <p:sldId id="343" r:id="rId6"/>
    <p:sldId id="317" r:id="rId7"/>
    <p:sldId id="318" r:id="rId8"/>
    <p:sldId id="323" r:id="rId9"/>
    <p:sldId id="319" r:id="rId10"/>
    <p:sldId id="321" r:id="rId11"/>
    <p:sldId id="320" r:id="rId12"/>
    <p:sldId id="312" r:id="rId13"/>
    <p:sldId id="322" r:id="rId14"/>
    <p:sldId id="313" r:id="rId15"/>
    <p:sldId id="324" r:id="rId16"/>
    <p:sldId id="325" r:id="rId17"/>
    <p:sldId id="328" r:id="rId18"/>
    <p:sldId id="329" r:id="rId19"/>
    <p:sldId id="330" r:id="rId20"/>
    <p:sldId id="344" r:id="rId21"/>
    <p:sldId id="334" r:id="rId22"/>
    <p:sldId id="327" r:id="rId23"/>
    <p:sldId id="331" r:id="rId24"/>
    <p:sldId id="332" r:id="rId25"/>
    <p:sldId id="337" r:id="rId26"/>
    <p:sldId id="336" r:id="rId27"/>
    <p:sldId id="335" r:id="rId28"/>
    <p:sldId id="338" r:id="rId29"/>
    <p:sldId id="339" r:id="rId30"/>
    <p:sldId id="345" r:id="rId31"/>
    <p:sldId id="346" r:id="rId32"/>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71" autoAdjust="0"/>
    <p:restoredTop sz="94660"/>
  </p:normalViewPr>
  <p:slideViewPr>
    <p:cSldViewPr>
      <p:cViewPr>
        <p:scale>
          <a:sx n="69" d="100"/>
          <a:sy n="69" d="100"/>
        </p:scale>
        <p:origin x="-876"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0C0EE00-07E6-429D-8DD7-8090E5EEAD48}" type="datetimeFigureOut">
              <a:rPr lang="it-IT" smtClean="0"/>
              <a:t>30/09/2015</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DC546DF-E251-4EC9-A921-3A11D03FD669}" type="slidenum">
              <a:rPr lang="it-IT" smtClean="0"/>
              <a:t>‹N›</a:t>
            </a:fld>
            <a:endParaRPr lang="it-IT"/>
          </a:p>
        </p:txBody>
      </p:sp>
    </p:spTree>
    <p:extLst>
      <p:ext uri="{BB962C8B-B14F-4D97-AF65-F5344CB8AC3E}">
        <p14:creationId xmlns:p14="http://schemas.microsoft.com/office/powerpoint/2010/main" val="25228207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7F49D355-16BD-4E45-BD9A-5EA878CF7CBD}" type="datetimeFigureOut">
              <a:rPr lang="it-IT" smtClean="0">
                <a:solidFill>
                  <a:prstClr val="black">
                    <a:tint val="75000"/>
                  </a:prstClr>
                </a:solidFill>
              </a:rPr>
              <a:pPr/>
              <a:t>30/09/2015</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E7A41E1B-4F70-4964-A407-84C68BE8251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3974587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7F49D355-16BD-4E45-BD9A-5EA878CF7CBD}" type="datetimeFigureOut">
              <a:rPr lang="it-IT" smtClean="0">
                <a:solidFill>
                  <a:prstClr val="black">
                    <a:tint val="75000"/>
                  </a:prstClr>
                </a:solidFill>
              </a:rPr>
              <a:pPr/>
              <a:t>30/09/2015</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E7A41E1B-4F70-4964-A407-84C68BE8251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4006331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7F49D355-16BD-4E45-BD9A-5EA878CF7CBD}" type="datetimeFigureOut">
              <a:rPr lang="it-IT" smtClean="0">
                <a:solidFill>
                  <a:prstClr val="black">
                    <a:tint val="75000"/>
                  </a:prstClr>
                </a:solidFill>
              </a:rPr>
              <a:pPr/>
              <a:t>30/09/2015</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E7A41E1B-4F70-4964-A407-84C68BE8251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2116389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7F49D355-16BD-4E45-BD9A-5EA878CF7CBD}" type="datetimeFigureOut">
              <a:rPr lang="it-IT" smtClean="0">
                <a:solidFill>
                  <a:prstClr val="black">
                    <a:tint val="75000"/>
                  </a:prstClr>
                </a:solidFill>
              </a:rPr>
              <a:pPr/>
              <a:t>30/09/2015</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E7A41E1B-4F70-4964-A407-84C68BE8251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6952143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7F49D355-16BD-4E45-BD9A-5EA878CF7CBD}" type="datetimeFigureOut">
              <a:rPr lang="it-IT" smtClean="0">
                <a:solidFill>
                  <a:prstClr val="black">
                    <a:tint val="75000"/>
                  </a:prstClr>
                </a:solidFill>
              </a:rPr>
              <a:pPr/>
              <a:t>30/09/2015</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E7A41E1B-4F70-4964-A407-84C68BE8251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8486867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7F49D355-16BD-4E45-BD9A-5EA878CF7CBD}" type="datetimeFigureOut">
              <a:rPr lang="it-IT" smtClean="0">
                <a:solidFill>
                  <a:prstClr val="black">
                    <a:tint val="75000"/>
                  </a:prstClr>
                </a:solidFill>
              </a:rPr>
              <a:pPr/>
              <a:t>30/09/2015</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E7A41E1B-4F70-4964-A407-84C68BE8251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353005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7F49D355-16BD-4E45-BD9A-5EA878CF7CBD}" type="datetimeFigureOut">
              <a:rPr lang="it-IT" smtClean="0">
                <a:solidFill>
                  <a:prstClr val="black">
                    <a:tint val="75000"/>
                  </a:prstClr>
                </a:solidFill>
              </a:rPr>
              <a:pPr/>
              <a:t>30/09/2015</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E7A41E1B-4F70-4964-A407-84C68BE8251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4017219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7F49D355-16BD-4E45-BD9A-5EA878CF7CBD}" type="datetimeFigureOut">
              <a:rPr lang="it-IT" smtClean="0">
                <a:solidFill>
                  <a:prstClr val="black">
                    <a:tint val="75000"/>
                  </a:prstClr>
                </a:solidFill>
              </a:rPr>
              <a:pPr/>
              <a:t>30/09/2015</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E7A41E1B-4F70-4964-A407-84C68BE8251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1021330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7F49D355-16BD-4E45-BD9A-5EA878CF7CBD}" type="datetimeFigureOut">
              <a:rPr lang="it-IT" smtClean="0">
                <a:solidFill>
                  <a:prstClr val="black">
                    <a:tint val="75000"/>
                  </a:prstClr>
                </a:solidFill>
              </a:rPr>
              <a:pPr/>
              <a:t>30/09/2015</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E7A41E1B-4F70-4964-A407-84C68BE8251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4378216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7F49D355-16BD-4E45-BD9A-5EA878CF7CBD}" type="datetimeFigureOut">
              <a:rPr lang="it-IT" smtClean="0">
                <a:solidFill>
                  <a:prstClr val="black">
                    <a:tint val="75000"/>
                  </a:prstClr>
                </a:solidFill>
              </a:rPr>
              <a:pPr/>
              <a:t>30/09/2015</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E7A41E1B-4F70-4964-A407-84C68BE8251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2393170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7F49D355-16BD-4E45-BD9A-5EA878CF7CBD}" type="datetimeFigureOut">
              <a:rPr lang="it-IT" smtClean="0">
                <a:solidFill>
                  <a:prstClr val="black">
                    <a:tint val="75000"/>
                  </a:prstClr>
                </a:solidFill>
              </a:rPr>
              <a:pPr/>
              <a:t>30/09/2015</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E7A41E1B-4F70-4964-A407-84C68BE8251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1291294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49D355-16BD-4E45-BD9A-5EA878CF7CBD}" type="datetimeFigureOut">
              <a:rPr lang="it-IT" smtClean="0">
                <a:solidFill>
                  <a:prstClr val="black">
                    <a:tint val="75000"/>
                  </a:prstClr>
                </a:solidFill>
              </a:rPr>
              <a:pPr/>
              <a:t>30/09/2015</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A41E1B-4F70-4964-A407-84C68BE8251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4321069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7.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7.emf"/><Relationship Id="rId2" Type="http://schemas.openxmlformats.org/officeDocument/2006/relationships/image" Target="../media/image14.jpeg"/><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16.png"/><Relationship Id="rId4" Type="http://schemas.microsoft.com/office/2007/relationships/hdphoto" Target="../media/hdphoto6.wdp"/></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6.png"/><Relationship Id="rId4" Type="http://schemas.openxmlformats.org/officeDocument/2006/relationships/image" Target="../media/image5.jpeg"/></Relationships>
</file>

<file path=ppt/slides/_rels/slide14.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26.jpg"/><Relationship Id="rId5" Type="http://schemas.openxmlformats.org/officeDocument/2006/relationships/image" Target="../media/image25.jpeg"/><Relationship Id="rId4" Type="http://schemas.openxmlformats.org/officeDocument/2006/relationships/image" Target="../media/image24.tiff"/></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8.emf"/><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8.emf"/><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2.jpeg"/><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7.jpeg"/><Relationship Id="rId7" Type="http://schemas.openxmlformats.org/officeDocument/2006/relationships/image" Target="../media/image30.png"/><Relationship Id="rId2" Type="http://schemas.openxmlformats.org/officeDocument/2006/relationships/image" Target="../media/image28.emf"/><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2.jpeg"/><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32.tiff"/><Relationship Id="rId4" Type="http://schemas.openxmlformats.org/officeDocument/2006/relationships/image" Target="../media/image24.tiff"/></Relationships>
</file>

<file path=ppt/slides/_rels/slide2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7.xml"/><Relationship Id="rId4" Type="http://schemas.openxmlformats.org/officeDocument/2006/relationships/image" Target="../media/image35.jpg"/></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9.jpeg"/><Relationship Id="rId4" Type="http://schemas.openxmlformats.org/officeDocument/2006/relationships/image" Target="../media/image24.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2.tiff"/><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2.tiff"/><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2.tiff"/><Relationship Id="rId7" Type="http://schemas.openxmlformats.org/officeDocument/2006/relationships/image" Target="../media/image45.tiff"/><Relationship Id="rId2" Type="http://schemas.openxmlformats.org/officeDocument/2006/relationships/image" Target="../media/image41.tiff"/><Relationship Id="rId1" Type="http://schemas.openxmlformats.org/officeDocument/2006/relationships/slideLayout" Target="../slideLayouts/slideLayout7.xml"/><Relationship Id="rId6" Type="http://schemas.openxmlformats.org/officeDocument/2006/relationships/image" Target="../media/image44.tiff"/><Relationship Id="rId5" Type="http://schemas.openxmlformats.org/officeDocument/2006/relationships/image" Target="../media/image43.jpeg"/><Relationship Id="rId4" Type="http://schemas.openxmlformats.org/officeDocument/2006/relationships/image" Target="../media/image23.jpeg"/></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26.jpg"/><Relationship Id="rId5" Type="http://schemas.openxmlformats.org/officeDocument/2006/relationships/image" Target="../media/image25.jpeg"/><Relationship Id="rId4" Type="http://schemas.openxmlformats.org/officeDocument/2006/relationships/image" Target="../media/image24.tiff"/></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6.pn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image" Target="../media/image47.jpe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7.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6.pn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7.xml"/><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13676" y="692696"/>
            <a:ext cx="9144000" cy="830997"/>
          </a:xfrm>
          <a:prstGeom prst="rect">
            <a:avLst/>
          </a:prstGeom>
        </p:spPr>
        <p:txBody>
          <a:bodyPr wrap="square">
            <a:spAutoFit/>
          </a:bodyPr>
          <a:lstStyle/>
          <a:p>
            <a:pPr algn="ctr">
              <a:spcBef>
                <a:spcPts val="1200"/>
              </a:spcBef>
            </a:pPr>
            <a:r>
              <a:rPr lang="en-US" sz="2000" b="1" cap="small" dirty="0" smtClean="0">
                <a:solidFill>
                  <a:srgbClr val="EEECE1"/>
                </a:solidFill>
                <a:latin typeface="Garamond" pitchFamily="18" charset="0"/>
              </a:rPr>
              <a:t>Anonymous </a:t>
            </a:r>
            <a:r>
              <a:rPr lang="en-US" sz="2000" b="1" cap="small" dirty="0" smtClean="0">
                <a:solidFill>
                  <a:srgbClr val="EEECE1"/>
                </a:solidFill>
                <a:latin typeface="Garamond" pitchFamily="18" charset="0"/>
              </a:rPr>
              <a:t>‘Originals’:</a:t>
            </a:r>
            <a:endParaRPr lang="en-US" sz="2000" b="1" cap="small" dirty="0">
              <a:solidFill>
                <a:srgbClr val="EEECE1"/>
              </a:solidFill>
              <a:latin typeface="Garamond" pitchFamily="18" charset="0"/>
            </a:endParaRPr>
          </a:p>
          <a:p>
            <a:pPr algn="ctr">
              <a:spcBef>
                <a:spcPts val="1200"/>
              </a:spcBef>
            </a:pPr>
            <a:r>
              <a:rPr lang="en-US" b="1" cap="small" dirty="0" smtClean="0">
                <a:solidFill>
                  <a:srgbClr val="EEECE1"/>
                </a:solidFill>
                <a:latin typeface="Garamond" pitchFamily="18" charset="0"/>
              </a:rPr>
              <a:t>Greek </a:t>
            </a:r>
            <a:r>
              <a:rPr lang="en-US" b="1" cap="small" dirty="0">
                <a:solidFill>
                  <a:srgbClr val="EEECE1"/>
                </a:solidFill>
                <a:latin typeface="Garamond" pitchFamily="18" charset="0"/>
              </a:rPr>
              <a:t>Sculpture of the Classical Period in Roman Context</a:t>
            </a:r>
            <a:endParaRPr lang="it-IT" b="1" cap="small" dirty="0">
              <a:solidFill>
                <a:srgbClr val="EEECE1"/>
              </a:solidFill>
              <a:latin typeface="Garamond" pitchFamily="18" charset="0"/>
            </a:endParaRPr>
          </a:p>
        </p:txBody>
      </p:sp>
      <p:sp>
        <p:nvSpPr>
          <p:cNvPr id="8" name="Rettangolo 7"/>
          <p:cNvSpPr/>
          <p:nvPr/>
        </p:nvSpPr>
        <p:spPr>
          <a:xfrm>
            <a:off x="0" y="5661248"/>
            <a:ext cx="9130324" cy="1046440"/>
          </a:xfrm>
          <a:prstGeom prst="rect">
            <a:avLst/>
          </a:prstGeom>
        </p:spPr>
        <p:txBody>
          <a:bodyPr wrap="square">
            <a:spAutoFit/>
          </a:bodyPr>
          <a:lstStyle/>
          <a:p>
            <a:pPr algn="ctr"/>
            <a:r>
              <a:rPr lang="en-US" b="1" cap="small" dirty="0">
                <a:solidFill>
                  <a:srgbClr val="EEECE1"/>
                </a:solidFill>
                <a:latin typeface="Garamond" pitchFamily="18" charset="0"/>
              </a:rPr>
              <a:t>Replicas in Roman Art: Redeeming the Copy</a:t>
            </a:r>
            <a:r>
              <a:rPr lang="en-US" b="1" cap="small" dirty="0" smtClean="0">
                <a:solidFill>
                  <a:srgbClr val="EEECE1"/>
                </a:solidFill>
                <a:latin typeface="Garamond" pitchFamily="18" charset="0"/>
              </a:rPr>
              <a:t>?</a:t>
            </a:r>
          </a:p>
          <a:p>
            <a:pPr algn="ctr">
              <a:spcBef>
                <a:spcPts val="600"/>
              </a:spcBef>
            </a:pPr>
            <a:r>
              <a:rPr lang="en-US" dirty="0">
                <a:solidFill>
                  <a:schemeClr val="bg2"/>
                </a:solidFill>
                <a:latin typeface="Garamond" panose="02020404030301010803" pitchFamily="18" charset="0"/>
              </a:rPr>
              <a:t>Thursday 1st and Friday 2nd October </a:t>
            </a:r>
            <a:r>
              <a:rPr lang="en-US" dirty="0" smtClean="0">
                <a:solidFill>
                  <a:schemeClr val="bg2"/>
                </a:solidFill>
                <a:latin typeface="Garamond" panose="02020404030301010803" pitchFamily="18" charset="0"/>
              </a:rPr>
              <a:t>2015</a:t>
            </a:r>
          </a:p>
          <a:p>
            <a:pPr algn="ctr">
              <a:spcBef>
                <a:spcPts val="600"/>
              </a:spcBef>
            </a:pPr>
            <a:r>
              <a:rPr lang="en-US" sz="1600" cap="small" dirty="0" smtClean="0">
                <a:solidFill>
                  <a:schemeClr val="bg2"/>
                </a:solidFill>
                <a:latin typeface="Garamond" panose="02020404030301010803" pitchFamily="18" charset="0"/>
              </a:rPr>
              <a:t>Classical </a:t>
            </a:r>
            <a:r>
              <a:rPr lang="en-US" sz="1600" cap="small" dirty="0">
                <a:solidFill>
                  <a:schemeClr val="bg2"/>
                </a:solidFill>
                <a:latin typeface="Garamond" panose="02020404030301010803" pitchFamily="18" charset="0"/>
              </a:rPr>
              <a:t>Art Research Centre, University of </a:t>
            </a:r>
            <a:r>
              <a:rPr lang="en-US" sz="1600" cap="small" dirty="0" smtClean="0">
                <a:solidFill>
                  <a:schemeClr val="bg2"/>
                </a:solidFill>
                <a:latin typeface="Garamond" panose="02020404030301010803" pitchFamily="18" charset="0"/>
              </a:rPr>
              <a:t>Oxford</a:t>
            </a:r>
            <a:endParaRPr lang="it-IT" sz="1600" cap="small" dirty="0" smtClean="0">
              <a:solidFill>
                <a:srgbClr val="EEECE1"/>
              </a:solidFill>
              <a:latin typeface="Garamond" pitchFamily="18" charset="0"/>
            </a:endParaRPr>
          </a:p>
        </p:txBody>
      </p:sp>
      <p:sp>
        <p:nvSpPr>
          <p:cNvPr id="2" name="Rettangolo 1"/>
          <p:cNvSpPr/>
          <p:nvPr/>
        </p:nvSpPr>
        <p:spPr>
          <a:xfrm>
            <a:off x="3014350" y="5180617"/>
            <a:ext cx="3115295" cy="307777"/>
          </a:xfrm>
          <a:prstGeom prst="rect">
            <a:avLst/>
          </a:prstGeom>
        </p:spPr>
        <p:txBody>
          <a:bodyPr wrap="square">
            <a:spAutoFit/>
          </a:bodyPr>
          <a:lstStyle/>
          <a:p>
            <a:pPr lvl="0" algn="ctr">
              <a:spcBef>
                <a:spcPts val="600"/>
              </a:spcBef>
            </a:pPr>
            <a:r>
              <a:rPr lang="it-IT" sz="1400" dirty="0">
                <a:solidFill>
                  <a:srgbClr val="EEECE1"/>
                </a:solidFill>
                <a:latin typeface="Garamond" pitchFamily="18" charset="0"/>
              </a:rPr>
              <a:t>-----------------------------------------</a:t>
            </a:r>
          </a:p>
        </p:txBody>
      </p:sp>
      <p:pic>
        <p:nvPicPr>
          <p:cNvPr id="7" name="Immagine 6" descr="logo_SNS_bianco.ep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0" y="2996952"/>
            <a:ext cx="775593" cy="1080120"/>
          </a:xfrm>
          <a:prstGeom prst="rect">
            <a:avLst/>
          </a:prstGeom>
        </p:spPr>
      </p:pic>
      <p:sp>
        <p:nvSpPr>
          <p:cNvPr id="9" name="Rettangolo 8"/>
          <p:cNvSpPr/>
          <p:nvPr/>
        </p:nvSpPr>
        <p:spPr>
          <a:xfrm>
            <a:off x="4525263" y="4265355"/>
            <a:ext cx="3851275" cy="549275"/>
          </a:xfrm>
          <a:prstGeom prst="rect">
            <a:avLst/>
          </a:prstGeom>
        </p:spPr>
        <p:txBody>
          <a:bodyPr>
            <a:spAutoFit/>
          </a:bodyPr>
          <a:lstStyle/>
          <a:p>
            <a:pPr fontAlgn="auto">
              <a:spcBef>
                <a:spcPts val="0"/>
              </a:spcBef>
              <a:spcAft>
                <a:spcPts val="0"/>
              </a:spcAft>
              <a:defRPr/>
            </a:pPr>
            <a:r>
              <a:rPr lang="it-IT" sz="1600" cap="small" spc="-50" dirty="0">
                <a:solidFill>
                  <a:srgbClr val="EEECE1"/>
                </a:solidFill>
                <a:latin typeface="Garamond" pitchFamily="18" charset="0"/>
                <a:cs typeface="+mn-cs"/>
              </a:rPr>
              <a:t>Gabriella </a:t>
            </a:r>
            <a:r>
              <a:rPr lang="it-IT" sz="1600" cap="small" spc="-50" dirty="0" err="1">
                <a:solidFill>
                  <a:srgbClr val="EEECE1"/>
                </a:solidFill>
                <a:latin typeface="Garamond" pitchFamily="18" charset="0"/>
                <a:cs typeface="+mn-cs"/>
              </a:rPr>
              <a:t>Cirucci</a:t>
            </a:r>
            <a:r>
              <a:rPr lang="it-IT" sz="1600" spc="-50" dirty="0">
                <a:solidFill>
                  <a:srgbClr val="EEECE1"/>
                </a:solidFill>
                <a:latin typeface="Garamond" pitchFamily="18" charset="0"/>
                <a:cs typeface="+mn-cs"/>
              </a:rPr>
              <a:t>	</a:t>
            </a:r>
          </a:p>
          <a:p>
            <a:pPr fontAlgn="auto">
              <a:spcBef>
                <a:spcPts val="0"/>
              </a:spcBef>
              <a:spcAft>
                <a:spcPts val="0"/>
              </a:spcAft>
              <a:defRPr/>
            </a:pPr>
            <a:r>
              <a:rPr lang="it-IT" sz="1400" spc="-50" dirty="0" smtClean="0">
                <a:solidFill>
                  <a:srgbClr val="EEECE1"/>
                </a:solidFill>
                <a:latin typeface="Garamond" pitchFamily="18" charset="0"/>
                <a:cs typeface="+mn-cs"/>
              </a:rPr>
              <a:t>gabriella.cirucci@sns.it</a:t>
            </a:r>
            <a:endParaRPr lang="it-IT" sz="1400" spc="-50" dirty="0">
              <a:solidFill>
                <a:srgbClr val="EEECE1"/>
              </a:solidFill>
              <a:latin typeface="Garamond" pitchFamily="18" charset="0"/>
              <a:cs typeface="+mn-cs"/>
            </a:endParaRPr>
          </a:p>
        </p:txBody>
      </p:sp>
      <p:pic>
        <p:nvPicPr>
          <p:cNvPr id="12" name="Picture 19" descr="stele Lamiani 1"/>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115" b="99841" l="327" r="99837">
                        <a14:backgroundMark x1="24673" y1="4140" x2="24673" y2="4140"/>
                        <a14:backgroundMark x1="23366" y1="7325" x2="17647" y2="0"/>
                        <a14:backgroundMark x1="25163" y1="5573" x2="28431" y2="478"/>
                        <a14:backgroundMark x1="17647" y1="478" x2="22386" y2="6847"/>
                      </a14:backgroundRemoval>
                    </a14:imgEffect>
                  </a14:imgLayer>
                </a14:imgProps>
              </a:ext>
              <a:ext uri="{28A0092B-C50C-407E-A947-70E740481C1C}">
                <a14:useLocalDpi xmlns:a14="http://schemas.microsoft.com/office/drawing/2010/main" val="0"/>
              </a:ext>
            </a:extLst>
          </a:blip>
          <a:srcRect/>
          <a:stretch>
            <a:fillRect/>
          </a:stretch>
        </p:blipFill>
        <p:spPr bwMode="auto">
          <a:xfrm>
            <a:off x="1763688" y="2082562"/>
            <a:ext cx="2654818" cy="2732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39980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13676" y="692696"/>
            <a:ext cx="9144000" cy="830997"/>
          </a:xfrm>
          <a:prstGeom prst="rect">
            <a:avLst/>
          </a:prstGeom>
        </p:spPr>
        <p:txBody>
          <a:bodyPr wrap="square">
            <a:spAutoFit/>
          </a:bodyPr>
          <a:lstStyle/>
          <a:p>
            <a:pPr algn="ctr">
              <a:spcBef>
                <a:spcPts val="1200"/>
              </a:spcBef>
            </a:pPr>
            <a:r>
              <a:rPr lang="en-US" sz="2000" b="1" cap="small" dirty="0" smtClean="0">
                <a:solidFill>
                  <a:srgbClr val="EEECE1"/>
                </a:solidFill>
                <a:latin typeface="Garamond" pitchFamily="18" charset="0"/>
              </a:rPr>
              <a:t>Anonymous </a:t>
            </a:r>
            <a:r>
              <a:rPr lang="en-US" sz="2000" b="1" cap="small" dirty="0" smtClean="0">
                <a:solidFill>
                  <a:srgbClr val="EEECE1"/>
                </a:solidFill>
                <a:latin typeface="Garamond" pitchFamily="18" charset="0"/>
              </a:rPr>
              <a:t>‘Originals</a:t>
            </a:r>
            <a:r>
              <a:rPr lang="en-US" sz="2000" b="1" cap="small" dirty="0" smtClean="0">
                <a:solidFill>
                  <a:srgbClr val="EEECE1"/>
                </a:solidFill>
                <a:latin typeface="Garamond" pitchFamily="18" charset="0"/>
              </a:rPr>
              <a:t>’</a:t>
            </a:r>
            <a:r>
              <a:rPr lang="en-US" sz="2000" b="1" cap="small" dirty="0" smtClean="0">
                <a:solidFill>
                  <a:srgbClr val="EEECE1"/>
                </a:solidFill>
                <a:latin typeface="Garamond" pitchFamily="18" charset="0"/>
              </a:rPr>
              <a:t>:</a:t>
            </a:r>
            <a:endParaRPr lang="en-US" sz="2000" b="1" cap="small" dirty="0">
              <a:solidFill>
                <a:srgbClr val="EEECE1"/>
              </a:solidFill>
              <a:latin typeface="Garamond" pitchFamily="18" charset="0"/>
            </a:endParaRPr>
          </a:p>
          <a:p>
            <a:pPr algn="ctr">
              <a:spcBef>
                <a:spcPts val="1200"/>
              </a:spcBef>
            </a:pPr>
            <a:r>
              <a:rPr lang="en-US" b="1" cap="small" dirty="0" smtClean="0">
                <a:solidFill>
                  <a:srgbClr val="EEECE1"/>
                </a:solidFill>
                <a:latin typeface="Garamond" pitchFamily="18" charset="0"/>
              </a:rPr>
              <a:t>Greek </a:t>
            </a:r>
            <a:r>
              <a:rPr lang="en-US" b="1" cap="small" dirty="0">
                <a:solidFill>
                  <a:srgbClr val="EEECE1"/>
                </a:solidFill>
                <a:latin typeface="Garamond" pitchFamily="18" charset="0"/>
              </a:rPr>
              <a:t>Sculpture of the Classical Period in Roman Context</a:t>
            </a:r>
            <a:endParaRPr lang="it-IT" b="1" cap="small" dirty="0">
              <a:solidFill>
                <a:srgbClr val="EEECE1"/>
              </a:solidFill>
              <a:latin typeface="Garamond" pitchFamily="18" charset="0"/>
            </a:endParaRPr>
          </a:p>
        </p:txBody>
      </p:sp>
      <p:sp>
        <p:nvSpPr>
          <p:cNvPr id="8" name="Rettangolo 7"/>
          <p:cNvSpPr/>
          <p:nvPr/>
        </p:nvSpPr>
        <p:spPr>
          <a:xfrm>
            <a:off x="0" y="5805264"/>
            <a:ext cx="9130324" cy="692497"/>
          </a:xfrm>
          <a:prstGeom prst="rect">
            <a:avLst/>
          </a:prstGeom>
        </p:spPr>
        <p:txBody>
          <a:bodyPr wrap="square">
            <a:spAutoFit/>
          </a:bodyPr>
          <a:lstStyle/>
          <a:p>
            <a:pPr algn="ctr"/>
            <a:r>
              <a:rPr lang="en-US" cap="small" dirty="0">
                <a:solidFill>
                  <a:srgbClr val="EEECE1"/>
                </a:solidFill>
                <a:latin typeface="Garamond" pitchFamily="18" charset="0"/>
              </a:rPr>
              <a:t>Replicas in Roman Art: Redeeming the Copy</a:t>
            </a:r>
            <a:r>
              <a:rPr lang="en-US" cap="small" dirty="0" smtClean="0">
                <a:solidFill>
                  <a:srgbClr val="EEECE1"/>
                </a:solidFill>
                <a:latin typeface="Garamond" pitchFamily="18" charset="0"/>
              </a:rPr>
              <a:t>?</a:t>
            </a:r>
          </a:p>
          <a:p>
            <a:pPr algn="ctr">
              <a:spcBef>
                <a:spcPts val="600"/>
              </a:spcBef>
            </a:pPr>
            <a:r>
              <a:rPr lang="en-US" sz="1600" cap="small" dirty="0" smtClean="0">
                <a:solidFill>
                  <a:schemeClr val="bg2"/>
                </a:solidFill>
                <a:latin typeface="Garamond" panose="02020404030301010803" pitchFamily="18" charset="0"/>
              </a:rPr>
              <a:t>Classical </a:t>
            </a:r>
            <a:r>
              <a:rPr lang="en-US" sz="1600" cap="small" dirty="0">
                <a:solidFill>
                  <a:schemeClr val="bg2"/>
                </a:solidFill>
                <a:latin typeface="Garamond" panose="02020404030301010803" pitchFamily="18" charset="0"/>
              </a:rPr>
              <a:t>Art Research Centre, University of </a:t>
            </a:r>
            <a:r>
              <a:rPr lang="en-US" sz="1600" cap="small" dirty="0" smtClean="0">
                <a:solidFill>
                  <a:schemeClr val="bg2"/>
                </a:solidFill>
                <a:latin typeface="Garamond" panose="02020404030301010803" pitchFamily="18" charset="0"/>
              </a:rPr>
              <a:t>Oxford</a:t>
            </a:r>
            <a:endParaRPr lang="it-IT" sz="1600" cap="small" dirty="0" smtClean="0">
              <a:solidFill>
                <a:srgbClr val="EEECE1"/>
              </a:solidFill>
              <a:latin typeface="Garamond" pitchFamily="18" charset="0"/>
            </a:endParaRPr>
          </a:p>
        </p:txBody>
      </p:sp>
      <p:sp>
        <p:nvSpPr>
          <p:cNvPr id="2" name="Rettangolo 1"/>
          <p:cNvSpPr/>
          <p:nvPr/>
        </p:nvSpPr>
        <p:spPr>
          <a:xfrm>
            <a:off x="0" y="5488394"/>
            <a:ext cx="9130324" cy="316870"/>
          </a:xfrm>
          <a:prstGeom prst="rect">
            <a:avLst/>
          </a:prstGeom>
        </p:spPr>
        <p:txBody>
          <a:bodyPr wrap="square">
            <a:spAutoFit/>
          </a:bodyPr>
          <a:lstStyle/>
          <a:p>
            <a:pPr lvl="0" algn="ctr">
              <a:spcBef>
                <a:spcPts val="600"/>
              </a:spcBef>
            </a:pPr>
            <a:r>
              <a:rPr lang="it-IT" sz="1400" dirty="0">
                <a:solidFill>
                  <a:srgbClr val="EEECE1"/>
                </a:solidFill>
                <a:latin typeface="Garamond" pitchFamily="18" charset="0"/>
              </a:rPr>
              <a:t>-----------------------------------------</a:t>
            </a:r>
          </a:p>
        </p:txBody>
      </p:sp>
      <p:pic>
        <p:nvPicPr>
          <p:cNvPr id="12" name="Picture 19" descr="stele Lamiani 1"/>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115" b="99841" l="327" r="99837">
                        <a14:backgroundMark x1="24673" y1="4140" x2="24673" y2="4140"/>
                        <a14:backgroundMark x1="23366" y1="7325" x2="17647" y2="0"/>
                        <a14:backgroundMark x1="25163" y1="5573" x2="28431" y2="478"/>
                        <a14:backgroundMark x1="17647" y1="478" x2="22386" y2="6847"/>
                      </a14:backgroundRemoval>
                    </a14:imgEffect>
                  </a14:imgLayer>
                </a14:imgProps>
              </a:ext>
              <a:ext uri="{28A0092B-C50C-407E-A947-70E740481C1C}">
                <a14:useLocalDpi xmlns:a14="http://schemas.microsoft.com/office/drawing/2010/main" val="0"/>
              </a:ext>
            </a:extLst>
          </a:blip>
          <a:srcRect/>
          <a:stretch>
            <a:fillRect/>
          </a:stretch>
        </p:blipFill>
        <p:spPr bwMode="auto">
          <a:xfrm>
            <a:off x="1547663" y="2250854"/>
            <a:ext cx="2357947" cy="2426558"/>
          </a:xfrm>
          <a:prstGeom prst="rect">
            <a:avLst/>
          </a:prstGeom>
          <a:noFill/>
          <a:extLst>
            <a:ext uri="{909E8E84-426E-40DD-AFC4-6F175D3DCCD1}">
              <a14:hiddenFill xmlns:a14="http://schemas.microsoft.com/office/drawing/2010/main">
                <a:solidFill>
                  <a:srgbClr val="FFFFFF"/>
                </a:solidFill>
              </a14:hiddenFill>
            </a:ext>
          </a:extLst>
        </p:spPr>
      </p:pic>
      <p:sp>
        <p:nvSpPr>
          <p:cNvPr id="10" name="Rettangolo 9"/>
          <p:cNvSpPr/>
          <p:nvPr/>
        </p:nvSpPr>
        <p:spPr>
          <a:xfrm>
            <a:off x="4040057" y="2708920"/>
            <a:ext cx="4802832" cy="369332"/>
          </a:xfrm>
          <a:prstGeom prst="rect">
            <a:avLst/>
          </a:prstGeom>
        </p:spPr>
        <p:txBody>
          <a:bodyPr wrap="square">
            <a:spAutoFit/>
          </a:bodyPr>
          <a:lstStyle/>
          <a:p>
            <a:pPr>
              <a:spcBef>
                <a:spcPts val="1200"/>
              </a:spcBef>
            </a:pPr>
            <a:r>
              <a:rPr lang="en-US" b="1" cap="small" dirty="0" smtClean="0">
                <a:solidFill>
                  <a:srgbClr val="EEECE1"/>
                </a:solidFill>
                <a:latin typeface="Garamond" pitchFamily="18" charset="0"/>
              </a:rPr>
              <a:t>The Impact of Greek </a:t>
            </a:r>
            <a:r>
              <a:rPr lang="en-US" b="1" cap="small" dirty="0">
                <a:solidFill>
                  <a:srgbClr val="EEECE1"/>
                </a:solidFill>
                <a:latin typeface="Garamond" pitchFamily="18" charset="0"/>
              </a:rPr>
              <a:t>‘</a:t>
            </a:r>
            <a:r>
              <a:rPr lang="en-US" b="1" cap="small" dirty="0" smtClean="0">
                <a:solidFill>
                  <a:srgbClr val="EEECE1"/>
                </a:solidFill>
                <a:latin typeface="Garamond" pitchFamily="18" charset="0"/>
              </a:rPr>
              <a:t>Originals</a:t>
            </a:r>
            <a:r>
              <a:rPr lang="en-US" b="1" cap="small" dirty="0" smtClean="0">
                <a:solidFill>
                  <a:srgbClr val="EEECE1"/>
                </a:solidFill>
                <a:latin typeface="Garamond" pitchFamily="18" charset="0"/>
              </a:rPr>
              <a:t>’ on Rome</a:t>
            </a:r>
            <a:endParaRPr lang="it-IT" b="1" cap="small" dirty="0">
              <a:solidFill>
                <a:srgbClr val="EEECE1"/>
              </a:solidFill>
              <a:latin typeface="Garamond" pitchFamily="18" charset="0"/>
            </a:endParaRPr>
          </a:p>
        </p:txBody>
      </p:sp>
    </p:spTree>
    <p:extLst>
      <p:ext uri="{BB962C8B-B14F-4D97-AF65-F5344CB8AC3E}">
        <p14:creationId xmlns:p14="http://schemas.microsoft.com/office/powerpoint/2010/main" val="113300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upload.wikimedia.org/wikipedia/commons/3/35/Trionfi_di_cesare_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0404" y="1422649"/>
            <a:ext cx="3805844" cy="3672408"/>
          </a:xfrm>
          <a:prstGeom prst="rect">
            <a:avLst/>
          </a:prstGeom>
          <a:noFill/>
          <a:extLst>
            <a:ext uri="{909E8E84-426E-40DD-AFC4-6F175D3DCCD1}">
              <a14:hiddenFill xmlns:a14="http://schemas.microsoft.com/office/drawing/2010/main">
                <a:solidFill>
                  <a:srgbClr val="FFFFFF"/>
                </a:solidFill>
              </a14:hiddenFill>
            </a:ext>
          </a:extLst>
        </p:spPr>
      </p:pic>
      <p:sp>
        <p:nvSpPr>
          <p:cNvPr id="5" name="Rettangolo 4"/>
          <p:cNvSpPr/>
          <p:nvPr/>
        </p:nvSpPr>
        <p:spPr>
          <a:xfrm>
            <a:off x="390404" y="5095057"/>
            <a:ext cx="3758344" cy="492443"/>
          </a:xfrm>
          <a:prstGeom prst="rect">
            <a:avLst/>
          </a:prstGeom>
        </p:spPr>
        <p:txBody>
          <a:bodyPr wrap="square">
            <a:spAutoFit/>
          </a:bodyPr>
          <a:lstStyle/>
          <a:p>
            <a:r>
              <a:rPr lang="en-US" sz="1400" dirty="0" smtClean="0">
                <a:solidFill>
                  <a:schemeClr val="bg1"/>
                </a:solidFill>
                <a:latin typeface="Garamond" panose="02020404030301010803" pitchFamily="18" charset="0"/>
              </a:rPr>
              <a:t>Andrea Mantegna, The </a:t>
            </a:r>
            <a:r>
              <a:rPr lang="en-US" sz="1400" dirty="0">
                <a:solidFill>
                  <a:schemeClr val="bg1"/>
                </a:solidFill>
                <a:latin typeface="Garamond" panose="02020404030301010803" pitchFamily="18" charset="0"/>
              </a:rPr>
              <a:t>Triumphs of </a:t>
            </a:r>
            <a:r>
              <a:rPr lang="en-US" sz="1400" dirty="0" smtClean="0">
                <a:solidFill>
                  <a:schemeClr val="bg1"/>
                </a:solidFill>
                <a:latin typeface="Garamond" panose="02020404030301010803" pitchFamily="18" charset="0"/>
              </a:rPr>
              <a:t>Caesar</a:t>
            </a:r>
          </a:p>
          <a:p>
            <a:r>
              <a:rPr lang="en-US" sz="1200" dirty="0" smtClean="0">
                <a:solidFill>
                  <a:schemeClr val="bg1"/>
                </a:solidFill>
                <a:latin typeface="Garamond" panose="02020404030301010803" pitchFamily="18" charset="0"/>
              </a:rPr>
              <a:t>Royal </a:t>
            </a:r>
            <a:r>
              <a:rPr lang="en-US" sz="1200" dirty="0">
                <a:solidFill>
                  <a:schemeClr val="bg1"/>
                </a:solidFill>
                <a:latin typeface="Garamond" panose="02020404030301010803" pitchFamily="18" charset="0"/>
              </a:rPr>
              <a:t>Collection Trust / © HM Queen Elizabeth II 2015</a:t>
            </a:r>
          </a:p>
        </p:txBody>
      </p:sp>
      <p:pic>
        <p:nvPicPr>
          <p:cNvPr id="6" name="Immagine 1"/>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0000" b="90000" l="4800" r="50667"/>
                    </a14:imgEffect>
                  </a14:imgLayer>
                </a14:imgProps>
              </a:ext>
              <a:ext uri="{28A0092B-C50C-407E-A947-70E740481C1C}">
                <a14:useLocalDpi xmlns:a14="http://schemas.microsoft.com/office/drawing/2010/main" val="0"/>
              </a:ext>
            </a:extLst>
          </a:blip>
          <a:srcRect l="4107" t="18582" r="51216" b="15418"/>
          <a:stretch/>
        </p:blipFill>
        <p:spPr bwMode="auto">
          <a:xfrm>
            <a:off x="5377103" y="3631740"/>
            <a:ext cx="1225901" cy="1278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magine 1"/>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0000" b="90000" l="49600" r="94800"/>
                    </a14:imgEffect>
                  </a14:imgLayer>
                </a14:imgProps>
              </a:ext>
              <a:ext uri="{28A0092B-C50C-407E-A947-70E740481C1C}">
                <a14:useLocalDpi xmlns:a14="http://schemas.microsoft.com/office/drawing/2010/main" val="0"/>
              </a:ext>
            </a:extLst>
          </a:blip>
          <a:srcRect l="50000" t="19543" r="5443" b="18622"/>
          <a:stretch/>
        </p:blipFill>
        <p:spPr bwMode="auto">
          <a:xfrm>
            <a:off x="6879640" y="3631741"/>
            <a:ext cx="1304944" cy="127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p:cNvSpPr/>
          <p:nvPr/>
        </p:nvSpPr>
        <p:spPr>
          <a:xfrm>
            <a:off x="4801039" y="4910392"/>
            <a:ext cx="4176464" cy="677108"/>
          </a:xfrm>
          <a:prstGeom prst="rect">
            <a:avLst/>
          </a:prstGeom>
        </p:spPr>
        <p:txBody>
          <a:bodyPr wrap="square">
            <a:spAutoFit/>
          </a:bodyPr>
          <a:lstStyle/>
          <a:p>
            <a:r>
              <a:rPr lang="en-US" sz="1400" dirty="0">
                <a:solidFill>
                  <a:schemeClr val="bg1"/>
                </a:solidFill>
                <a:latin typeface="Garamond" panose="02020404030301010803" pitchFamily="18" charset="0"/>
              </a:rPr>
              <a:t>Silver </a:t>
            </a:r>
            <a:r>
              <a:rPr lang="en-US" sz="1400" dirty="0" smtClean="0">
                <a:solidFill>
                  <a:schemeClr val="bg1"/>
                </a:solidFill>
                <a:latin typeface="Garamond" panose="02020404030301010803" pitchFamily="18" charset="0"/>
              </a:rPr>
              <a:t>denarius celebrating the victories of Marcellus </a:t>
            </a:r>
          </a:p>
          <a:p>
            <a:r>
              <a:rPr lang="en-US" sz="1200" dirty="0" smtClean="0">
                <a:solidFill>
                  <a:schemeClr val="bg1"/>
                </a:solidFill>
                <a:latin typeface="Garamond" panose="02020404030301010803" pitchFamily="18" charset="0"/>
              </a:rPr>
              <a:t>Minted </a:t>
            </a:r>
            <a:r>
              <a:rPr lang="en-US" sz="1200" dirty="0">
                <a:solidFill>
                  <a:schemeClr val="bg1"/>
                </a:solidFill>
                <a:latin typeface="Garamond" panose="02020404030301010803" pitchFamily="18" charset="0"/>
              </a:rPr>
              <a:t>in Rome, 50BC. </a:t>
            </a:r>
            <a:r>
              <a:rPr lang="en-US" sz="1200" dirty="0" smtClean="0">
                <a:solidFill>
                  <a:schemeClr val="bg1"/>
                </a:solidFill>
                <a:latin typeface="Garamond" panose="02020404030301010803" pitchFamily="18" charset="0"/>
              </a:rPr>
              <a:t>London</a:t>
            </a:r>
            <a:r>
              <a:rPr lang="en-US" sz="1200" dirty="0">
                <a:solidFill>
                  <a:schemeClr val="bg1"/>
                </a:solidFill>
                <a:latin typeface="Garamond" panose="02020404030301010803" pitchFamily="18" charset="0"/>
              </a:rPr>
              <a:t>, British Museum, Dep. Coins &amp; Medals, Reg. no. 1867.0101.1212.</a:t>
            </a:r>
            <a:endParaRPr lang="it-IT" sz="1200" dirty="0">
              <a:solidFill>
                <a:schemeClr val="bg1"/>
              </a:solidFill>
              <a:latin typeface="Garamond" panose="02020404030301010803" pitchFamily="18" charset="0"/>
            </a:endParaRPr>
          </a:p>
        </p:txBody>
      </p:sp>
      <p:pic>
        <p:nvPicPr>
          <p:cNvPr id="1027"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92864" y="1466143"/>
            <a:ext cx="6967118" cy="864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ttangolo 7"/>
          <p:cNvSpPr/>
          <p:nvPr/>
        </p:nvSpPr>
        <p:spPr>
          <a:xfrm>
            <a:off x="5521119" y="1968208"/>
            <a:ext cx="1925335" cy="307777"/>
          </a:xfrm>
          <a:prstGeom prst="rect">
            <a:avLst/>
          </a:prstGeom>
        </p:spPr>
        <p:txBody>
          <a:bodyPr wrap="none">
            <a:spAutoFit/>
          </a:bodyPr>
          <a:lstStyle/>
          <a:p>
            <a:r>
              <a:rPr lang="en-US" sz="1400" dirty="0" smtClean="0">
                <a:solidFill>
                  <a:schemeClr val="bg1"/>
                </a:solidFill>
                <a:latin typeface="Garamond" panose="02020404030301010803" pitchFamily="18" charset="0"/>
              </a:rPr>
              <a:t>(Plutarch</a:t>
            </a:r>
            <a:r>
              <a:rPr lang="en-US" sz="1400" dirty="0">
                <a:solidFill>
                  <a:schemeClr val="bg1"/>
                </a:solidFill>
                <a:latin typeface="Garamond" panose="02020404030301010803" pitchFamily="18" charset="0"/>
              </a:rPr>
              <a:t>.</a:t>
            </a:r>
            <a:r>
              <a:rPr lang="en-US" sz="1400" dirty="0" smtClean="0">
                <a:solidFill>
                  <a:schemeClr val="bg1"/>
                </a:solidFill>
                <a:latin typeface="Garamond" panose="02020404030301010803" pitchFamily="18" charset="0"/>
              </a:rPr>
              <a:t> </a:t>
            </a:r>
            <a:r>
              <a:rPr lang="en-US" sz="1400" i="1" dirty="0" smtClean="0">
                <a:solidFill>
                  <a:schemeClr val="bg1"/>
                </a:solidFill>
                <a:latin typeface="Garamond" panose="02020404030301010803" pitchFamily="18" charset="0"/>
              </a:rPr>
              <a:t>Marcellus</a:t>
            </a:r>
            <a:r>
              <a:rPr lang="en-US" sz="1400" dirty="0">
                <a:solidFill>
                  <a:schemeClr val="bg1"/>
                </a:solidFill>
                <a:latin typeface="Garamond" panose="02020404030301010803" pitchFamily="18" charset="0"/>
              </a:rPr>
              <a:t>.</a:t>
            </a:r>
            <a:r>
              <a:rPr lang="en-US" sz="1400" dirty="0" smtClean="0">
                <a:solidFill>
                  <a:schemeClr val="bg1"/>
                </a:solidFill>
                <a:latin typeface="Garamond" panose="02020404030301010803" pitchFamily="18" charset="0"/>
              </a:rPr>
              <a:t> 21,5)</a:t>
            </a:r>
            <a:endParaRPr lang="it-IT" sz="1400" dirty="0">
              <a:solidFill>
                <a:schemeClr val="bg1"/>
              </a:solidFill>
              <a:latin typeface="Garamond" panose="02020404030301010803" pitchFamily="18" charset="0"/>
            </a:endParaRPr>
          </a:p>
        </p:txBody>
      </p:sp>
      <p:sp>
        <p:nvSpPr>
          <p:cNvPr id="9" name="Rettangolo 8"/>
          <p:cNvSpPr/>
          <p:nvPr/>
        </p:nvSpPr>
        <p:spPr>
          <a:xfrm>
            <a:off x="4580238" y="2432051"/>
            <a:ext cx="4397265" cy="738664"/>
          </a:xfrm>
          <a:prstGeom prst="rect">
            <a:avLst/>
          </a:prstGeom>
        </p:spPr>
        <p:txBody>
          <a:bodyPr wrap="square">
            <a:spAutoFit/>
          </a:bodyPr>
          <a:lstStyle/>
          <a:p>
            <a:pPr algn="just"/>
            <a:r>
              <a:rPr lang="en-US" sz="1400" i="1" dirty="0" smtClean="0">
                <a:solidFill>
                  <a:schemeClr val="bg1"/>
                </a:solidFill>
                <a:latin typeface="Palatino Linotype" panose="02040502050505030304" pitchFamily="18" charset="0"/>
              </a:rPr>
              <a:t>(They </a:t>
            </a:r>
            <a:r>
              <a:rPr lang="en-US" sz="1400" i="1" dirty="0">
                <a:solidFill>
                  <a:schemeClr val="bg1"/>
                </a:solidFill>
                <a:latin typeface="Palatino Linotype" panose="02040502050505030304" pitchFamily="18" charset="0"/>
              </a:rPr>
              <a:t>blamed </a:t>
            </a:r>
            <a:r>
              <a:rPr lang="en-US" sz="1400" i="1" dirty="0" smtClean="0">
                <a:solidFill>
                  <a:schemeClr val="bg1"/>
                </a:solidFill>
                <a:latin typeface="Palatino Linotype" panose="02040502050505030304" pitchFamily="18" charset="0"/>
              </a:rPr>
              <a:t>Marcellus) that he </a:t>
            </a:r>
            <a:r>
              <a:rPr lang="en-US" sz="1400" i="1" dirty="0">
                <a:solidFill>
                  <a:schemeClr val="bg1"/>
                </a:solidFill>
                <a:latin typeface="Palatino Linotype" panose="02040502050505030304" pitchFamily="18" charset="0"/>
              </a:rPr>
              <a:t>made </a:t>
            </a:r>
            <a:r>
              <a:rPr lang="en-US" sz="1400" i="1" dirty="0" smtClean="0">
                <a:solidFill>
                  <a:schemeClr val="bg1"/>
                </a:solidFill>
                <a:latin typeface="Palatino Linotype" panose="02040502050505030304" pitchFamily="18" charset="0"/>
              </a:rPr>
              <a:t>the people </a:t>
            </a:r>
            <a:r>
              <a:rPr lang="en-US" sz="1400" i="1" dirty="0">
                <a:solidFill>
                  <a:schemeClr val="bg1"/>
                </a:solidFill>
                <a:latin typeface="Palatino Linotype" panose="02040502050505030304" pitchFamily="18" charset="0"/>
              </a:rPr>
              <a:t>idle and full of glib talk about art and artists, so that they spent a great part of the day in such clever disputation.</a:t>
            </a:r>
            <a:endParaRPr lang="it-IT" sz="1400" i="1" dirty="0">
              <a:solidFill>
                <a:schemeClr val="bg1"/>
              </a:solidFill>
              <a:latin typeface="Palatino Linotype" panose="02040502050505030304" pitchFamily="18" charset="0"/>
            </a:endParaRPr>
          </a:p>
        </p:txBody>
      </p:sp>
      <p:sp>
        <p:nvSpPr>
          <p:cNvPr id="12" name="Rettangolo 11"/>
          <p:cNvSpPr/>
          <p:nvPr/>
        </p:nvSpPr>
        <p:spPr>
          <a:xfrm>
            <a:off x="-4767" y="5905547"/>
            <a:ext cx="9143990" cy="307777"/>
          </a:xfrm>
          <a:prstGeom prst="rect">
            <a:avLst/>
          </a:prstGeom>
        </p:spPr>
        <p:txBody>
          <a:bodyPr wrap="square">
            <a:spAutoFit/>
          </a:bodyPr>
          <a:lstStyle/>
          <a:p>
            <a:pPr algn="ctr">
              <a:spcBef>
                <a:spcPts val="600"/>
              </a:spcBef>
            </a:pPr>
            <a:r>
              <a:rPr lang="it-IT" sz="1400" dirty="0" smtClean="0">
                <a:solidFill>
                  <a:srgbClr val="EEECE1"/>
                </a:solidFill>
                <a:latin typeface="Garamond" pitchFamily="18" charset="0"/>
              </a:rPr>
              <a:t>-----------------------------------------</a:t>
            </a:r>
            <a:endParaRPr lang="it-IT" sz="1400" dirty="0">
              <a:solidFill>
                <a:srgbClr val="EEECE1"/>
              </a:solidFill>
              <a:latin typeface="Garamond" pitchFamily="18" charset="0"/>
            </a:endParaRPr>
          </a:p>
        </p:txBody>
      </p:sp>
      <p:sp>
        <p:nvSpPr>
          <p:cNvPr id="13" name="Rettangolo 12"/>
          <p:cNvSpPr/>
          <p:nvPr/>
        </p:nvSpPr>
        <p:spPr>
          <a:xfrm>
            <a:off x="0" y="6213325"/>
            <a:ext cx="9144000" cy="523220"/>
          </a:xfrm>
          <a:prstGeom prst="rect">
            <a:avLst/>
          </a:prstGeom>
        </p:spPr>
        <p:txBody>
          <a:bodyPr wrap="square">
            <a:spAutoFit/>
          </a:bodyPr>
          <a:lstStyle/>
          <a:p>
            <a:pPr algn="ctr">
              <a:spcBef>
                <a:spcPts val="1200"/>
              </a:spcBef>
            </a:pPr>
            <a:r>
              <a:rPr lang="en-US" sz="1400" cap="small" dirty="0" smtClean="0">
                <a:solidFill>
                  <a:srgbClr val="EEECE1"/>
                </a:solidFill>
                <a:latin typeface="Garamond" panose="02020404030301010803" pitchFamily="18" charset="0"/>
              </a:rPr>
              <a:t>Gabriella </a:t>
            </a:r>
            <a:r>
              <a:rPr lang="en-US" sz="1400" cap="small" dirty="0" err="1" smtClean="0">
                <a:solidFill>
                  <a:srgbClr val="EEECE1"/>
                </a:solidFill>
                <a:latin typeface="Garamond" panose="02020404030301010803" pitchFamily="18" charset="0"/>
              </a:rPr>
              <a:t>Cirucci</a:t>
            </a:r>
            <a:r>
              <a:rPr lang="en-US" sz="1400" cap="small" dirty="0" smtClean="0">
                <a:solidFill>
                  <a:srgbClr val="EEECE1"/>
                </a:solidFill>
                <a:latin typeface="Garamond" panose="02020404030301010803" pitchFamily="18" charset="0"/>
              </a:rPr>
              <a:t>, </a:t>
            </a:r>
            <a:r>
              <a:rPr lang="it-IT" sz="1400" i="1" cap="small" dirty="0" smtClean="0">
                <a:solidFill>
                  <a:srgbClr val="EEECE1"/>
                </a:solidFill>
                <a:latin typeface="Garamond" pitchFamily="18" charset="0"/>
              </a:rPr>
              <a:t>Anonymous ‘</a:t>
            </a:r>
            <a:r>
              <a:rPr lang="it-IT" sz="1400" i="1" cap="small" dirty="0" err="1" smtClean="0">
                <a:solidFill>
                  <a:srgbClr val="EEECE1"/>
                </a:solidFill>
                <a:latin typeface="Garamond" pitchFamily="18" charset="0"/>
              </a:rPr>
              <a:t>Originals</a:t>
            </a:r>
            <a:r>
              <a:rPr lang="it-IT" sz="1400" i="1" cap="small" dirty="0" smtClean="0">
                <a:solidFill>
                  <a:srgbClr val="EEECE1"/>
                </a:solidFill>
                <a:latin typeface="Garamond" pitchFamily="18" charset="0"/>
              </a:rPr>
              <a:t>’. </a:t>
            </a:r>
            <a:r>
              <a:rPr lang="it-IT" sz="1400" i="1" cap="small" dirty="0" err="1">
                <a:solidFill>
                  <a:srgbClr val="EEECE1"/>
                </a:solidFill>
                <a:latin typeface="Garamond" pitchFamily="18" charset="0"/>
              </a:rPr>
              <a:t>Greek</a:t>
            </a:r>
            <a:r>
              <a:rPr lang="it-IT" sz="1400" i="1" cap="small" dirty="0">
                <a:solidFill>
                  <a:srgbClr val="EEECE1"/>
                </a:solidFill>
                <a:latin typeface="Garamond" pitchFamily="18" charset="0"/>
              </a:rPr>
              <a:t> </a:t>
            </a:r>
            <a:r>
              <a:rPr lang="it-IT" sz="1400" i="1" cap="small" dirty="0" err="1" smtClean="0">
                <a:solidFill>
                  <a:srgbClr val="EEECE1"/>
                </a:solidFill>
                <a:latin typeface="Garamond" pitchFamily="18" charset="0"/>
              </a:rPr>
              <a:t>Sculpture</a:t>
            </a:r>
            <a:r>
              <a:rPr lang="it-IT" sz="1400" i="1" cap="small" dirty="0" smtClean="0">
                <a:solidFill>
                  <a:srgbClr val="EEECE1"/>
                </a:solidFill>
                <a:latin typeface="Garamond" pitchFamily="18" charset="0"/>
              </a:rPr>
              <a:t> of the </a:t>
            </a:r>
            <a:r>
              <a:rPr lang="it-IT" sz="1400" i="1" cap="small" dirty="0" err="1" smtClean="0">
                <a:solidFill>
                  <a:srgbClr val="EEECE1"/>
                </a:solidFill>
                <a:latin typeface="Garamond" pitchFamily="18" charset="0"/>
              </a:rPr>
              <a:t>Classical</a:t>
            </a:r>
            <a:r>
              <a:rPr lang="it-IT" sz="1400" i="1" cap="small" dirty="0" smtClean="0">
                <a:solidFill>
                  <a:srgbClr val="EEECE1"/>
                </a:solidFill>
                <a:latin typeface="Garamond" pitchFamily="18" charset="0"/>
              </a:rPr>
              <a:t> </a:t>
            </a:r>
            <a:r>
              <a:rPr lang="it-IT" sz="1400" i="1" cap="small" dirty="0" err="1" smtClean="0">
                <a:solidFill>
                  <a:srgbClr val="EEECE1"/>
                </a:solidFill>
                <a:latin typeface="Garamond" pitchFamily="18" charset="0"/>
              </a:rPr>
              <a:t>Period</a:t>
            </a:r>
            <a:r>
              <a:rPr lang="it-IT" sz="1400" i="1" cap="small" dirty="0" smtClean="0">
                <a:solidFill>
                  <a:srgbClr val="EEECE1"/>
                </a:solidFill>
                <a:latin typeface="Garamond" pitchFamily="18" charset="0"/>
              </a:rPr>
              <a:t> in Roman </a:t>
            </a:r>
            <a:r>
              <a:rPr lang="it-IT" sz="1400" i="1" cap="small" dirty="0" err="1" smtClean="0">
                <a:solidFill>
                  <a:srgbClr val="EEECE1"/>
                </a:solidFill>
                <a:latin typeface="Garamond" pitchFamily="18" charset="0"/>
              </a:rPr>
              <a:t>Context</a:t>
            </a:r>
            <a:endParaRPr lang="it-IT" sz="1400" cap="small" dirty="0" smtClean="0">
              <a:solidFill>
                <a:srgbClr val="EEECE1"/>
              </a:solidFill>
              <a:latin typeface="Garamond" pitchFamily="18" charset="0"/>
            </a:endParaRPr>
          </a:p>
          <a:p>
            <a:pPr algn="ctr"/>
            <a:r>
              <a:rPr lang="en-US" sz="1400" cap="small" dirty="0" smtClean="0">
                <a:solidFill>
                  <a:srgbClr val="EEECE1"/>
                </a:solidFill>
                <a:latin typeface="Garamond" pitchFamily="18" charset="0"/>
              </a:rPr>
              <a:t>Replicas in Roman Art: Redeeming the Copy?</a:t>
            </a:r>
            <a:r>
              <a:rPr lang="it-IT" sz="1400" cap="small" dirty="0" smtClean="0">
                <a:solidFill>
                  <a:srgbClr val="EEECE1"/>
                </a:solidFill>
                <a:latin typeface="Garamond" pitchFamily="18" charset="0"/>
              </a:rPr>
              <a:t> – </a:t>
            </a:r>
            <a:r>
              <a:rPr lang="en-US" sz="1400" cap="small" dirty="0">
                <a:solidFill>
                  <a:schemeClr val="bg2"/>
                </a:solidFill>
                <a:latin typeface="Garamond" panose="02020404030301010803" pitchFamily="18" charset="0"/>
              </a:rPr>
              <a:t>CARC Workshop</a:t>
            </a:r>
            <a:r>
              <a:rPr lang="en-US" sz="1400" dirty="0">
                <a:solidFill>
                  <a:schemeClr val="bg2"/>
                </a:solidFill>
                <a:latin typeface="Garamond" panose="02020404030301010803" pitchFamily="18" charset="0"/>
              </a:rPr>
              <a:t>, </a:t>
            </a:r>
            <a:r>
              <a:rPr lang="en-US" sz="1400" cap="small" dirty="0">
                <a:solidFill>
                  <a:schemeClr val="bg2"/>
                </a:solidFill>
                <a:latin typeface="Garamond" panose="02020404030301010803" pitchFamily="18" charset="0"/>
              </a:rPr>
              <a:t>University of </a:t>
            </a:r>
            <a:r>
              <a:rPr lang="en-US" sz="1400" cap="small" dirty="0" smtClean="0">
                <a:solidFill>
                  <a:schemeClr val="bg2"/>
                </a:solidFill>
                <a:latin typeface="Garamond" panose="02020404030301010803" pitchFamily="18" charset="0"/>
              </a:rPr>
              <a:t>Oxford</a:t>
            </a:r>
            <a:endParaRPr lang="it-IT" sz="1400" cap="small" dirty="0">
              <a:solidFill>
                <a:srgbClr val="EEECE1"/>
              </a:solidFill>
              <a:latin typeface="Garamond" pitchFamily="18" charset="0"/>
            </a:endParaRPr>
          </a:p>
        </p:txBody>
      </p:sp>
      <p:sp>
        <p:nvSpPr>
          <p:cNvPr id="14" name="Rettangolo 13"/>
          <p:cNvSpPr/>
          <p:nvPr/>
        </p:nvSpPr>
        <p:spPr>
          <a:xfrm>
            <a:off x="-32140" y="546617"/>
            <a:ext cx="9144000" cy="369332"/>
          </a:xfrm>
          <a:prstGeom prst="rect">
            <a:avLst/>
          </a:prstGeom>
        </p:spPr>
        <p:txBody>
          <a:bodyPr wrap="square">
            <a:spAutoFit/>
          </a:bodyPr>
          <a:lstStyle/>
          <a:p>
            <a:pPr algn="ctr">
              <a:spcBef>
                <a:spcPts val="1200"/>
              </a:spcBef>
            </a:pPr>
            <a:r>
              <a:rPr lang="en-US" b="1" cap="small" dirty="0" smtClean="0">
                <a:solidFill>
                  <a:srgbClr val="EEECE1"/>
                </a:solidFill>
                <a:latin typeface="Garamond" pitchFamily="18" charset="0"/>
              </a:rPr>
              <a:t>The Impact of Greek </a:t>
            </a:r>
            <a:r>
              <a:rPr lang="en-US" b="1" cap="small" dirty="0">
                <a:solidFill>
                  <a:srgbClr val="EEECE1"/>
                </a:solidFill>
                <a:latin typeface="Garamond" pitchFamily="18" charset="0"/>
              </a:rPr>
              <a:t>‘</a:t>
            </a:r>
            <a:r>
              <a:rPr lang="en-US" b="1" cap="small" dirty="0" smtClean="0">
                <a:solidFill>
                  <a:srgbClr val="EEECE1"/>
                </a:solidFill>
                <a:latin typeface="Garamond" pitchFamily="18" charset="0"/>
              </a:rPr>
              <a:t>Originals</a:t>
            </a:r>
            <a:r>
              <a:rPr lang="en-US" b="1" cap="small" dirty="0" smtClean="0">
                <a:solidFill>
                  <a:srgbClr val="EEECE1"/>
                </a:solidFill>
                <a:latin typeface="Garamond" pitchFamily="18" charset="0"/>
              </a:rPr>
              <a:t>’ on Rome</a:t>
            </a:r>
            <a:endParaRPr lang="it-IT" b="1" cap="small" dirty="0">
              <a:solidFill>
                <a:srgbClr val="EEECE1"/>
              </a:solidFill>
              <a:latin typeface="Garamond" pitchFamily="18" charset="0"/>
            </a:endParaRPr>
          </a:p>
        </p:txBody>
      </p:sp>
    </p:spTree>
    <p:extLst>
      <p:ext uri="{BB962C8B-B14F-4D97-AF65-F5344CB8AC3E}">
        <p14:creationId xmlns:p14="http://schemas.microsoft.com/office/powerpoint/2010/main" val="10577367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4767" y="5905547"/>
            <a:ext cx="9143990" cy="307777"/>
          </a:xfrm>
          <a:prstGeom prst="rect">
            <a:avLst/>
          </a:prstGeom>
        </p:spPr>
        <p:txBody>
          <a:bodyPr wrap="square">
            <a:spAutoFit/>
          </a:bodyPr>
          <a:lstStyle/>
          <a:p>
            <a:pPr algn="ctr">
              <a:spcBef>
                <a:spcPts val="600"/>
              </a:spcBef>
            </a:pPr>
            <a:r>
              <a:rPr lang="it-IT" sz="1400" dirty="0" smtClean="0">
                <a:solidFill>
                  <a:srgbClr val="EEECE1"/>
                </a:solidFill>
                <a:latin typeface="Garamond" pitchFamily="18" charset="0"/>
              </a:rPr>
              <a:t>-----------------------------------------</a:t>
            </a:r>
            <a:endParaRPr lang="it-IT" sz="1400" dirty="0">
              <a:solidFill>
                <a:srgbClr val="EEECE1"/>
              </a:solidFill>
              <a:latin typeface="Garamond" pitchFamily="18" charset="0"/>
            </a:endParaRPr>
          </a:p>
        </p:txBody>
      </p:sp>
      <p:sp>
        <p:nvSpPr>
          <p:cNvPr id="3" name="Rettangolo 2"/>
          <p:cNvSpPr/>
          <p:nvPr/>
        </p:nvSpPr>
        <p:spPr>
          <a:xfrm>
            <a:off x="0" y="6213325"/>
            <a:ext cx="9144000" cy="523220"/>
          </a:xfrm>
          <a:prstGeom prst="rect">
            <a:avLst/>
          </a:prstGeom>
        </p:spPr>
        <p:txBody>
          <a:bodyPr wrap="square">
            <a:spAutoFit/>
          </a:bodyPr>
          <a:lstStyle/>
          <a:p>
            <a:pPr algn="ctr">
              <a:spcBef>
                <a:spcPts val="1200"/>
              </a:spcBef>
            </a:pPr>
            <a:r>
              <a:rPr lang="en-US" sz="1400" cap="small" dirty="0" smtClean="0">
                <a:solidFill>
                  <a:srgbClr val="EEECE1"/>
                </a:solidFill>
                <a:latin typeface="Garamond" panose="02020404030301010803" pitchFamily="18" charset="0"/>
              </a:rPr>
              <a:t>Gabriella </a:t>
            </a:r>
            <a:r>
              <a:rPr lang="en-US" sz="1400" cap="small" dirty="0" err="1" smtClean="0">
                <a:solidFill>
                  <a:srgbClr val="EEECE1"/>
                </a:solidFill>
                <a:latin typeface="Garamond" panose="02020404030301010803" pitchFamily="18" charset="0"/>
              </a:rPr>
              <a:t>Cirucci</a:t>
            </a:r>
            <a:r>
              <a:rPr lang="en-US" sz="1400" cap="small" dirty="0" smtClean="0">
                <a:solidFill>
                  <a:srgbClr val="EEECE1"/>
                </a:solidFill>
                <a:latin typeface="Garamond" panose="02020404030301010803" pitchFamily="18" charset="0"/>
              </a:rPr>
              <a:t>, </a:t>
            </a:r>
            <a:r>
              <a:rPr lang="it-IT" sz="1400" i="1" cap="small" dirty="0" smtClean="0">
                <a:solidFill>
                  <a:srgbClr val="EEECE1"/>
                </a:solidFill>
                <a:latin typeface="Garamond" pitchFamily="18" charset="0"/>
              </a:rPr>
              <a:t>Anonymous ‘</a:t>
            </a:r>
            <a:r>
              <a:rPr lang="it-IT" sz="1400" i="1" cap="small" dirty="0" err="1" smtClean="0">
                <a:solidFill>
                  <a:srgbClr val="EEECE1"/>
                </a:solidFill>
                <a:latin typeface="Garamond" pitchFamily="18" charset="0"/>
              </a:rPr>
              <a:t>Originals</a:t>
            </a:r>
            <a:r>
              <a:rPr lang="it-IT" sz="1400" i="1" cap="small" dirty="0" smtClean="0">
                <a:solidFill>
                  <a:srgbClr val="EEECE1"/>
                </a:solidFill>
                <a:latin typeface="Garamond" pitchFamily="18" charset="0"/>
              </a:rPr>
              <a:t>’. </a:t>
            </a:r>
            <a:r>
              <a:rPr lang="it-IT" sz="1400" i="1" cap="small" dirty="0" err="1">
                <a:solidFill>
                  <a:srgbClr val="EEECE1"/>
                </a:solidFill>
                <a:latin typeface="Garamond" pitchFamily="18" charset="0"/>
              </a:rPr>
              <a:t>Greek</a:t>
            </a:r>
            <a:r>
              <a:rPr lang="it-IT" sz="1400" i="1" cap="small" dirty="0">
                <a:solidFill>
                  <a:srgbClr val="EEECE1"/>
                </a:solidFill>
                <a:latin typeface="Garamond" pitchFamily="18" charset="0"/>
              </a:rPr>
              <a:t> </a:t>
            </a:r>
            <a:r>
              <a:rPr lang="it-IT" sz="1400" i="1" cap="small" dirty="0" err="1" smtClean="0">
                <a:solidFill>
                  <a:srgbClr val="EEECE1"/>
                </a:solidFill>
                <a:latin typeface="Garamond" pitchFamily="18" charset="0"/>
              </a:rPr>
              <a:t>Sculpture</a:t>
            </a:r>
            <a:r>
              <a:rPr lang="it-IT" sz="1400" i="1" cap="small" dirty="0" smtClean="0">
                <a:solidFill>
                  <a:srgbClr val="EEECE1"/>
                </a:solidFill>
                <a:latin typeface="Garamond" pitchFamily="18" charset="0"/>
              </a:rPr>
              <a:t> of the </a:t>
            </a:r>
            <a:r>
              <a:rPr lang="it-IT" sz="1400" i="1" cap="small" dirty="0" err="1" smtClean="0">
                <a:solidFill>
                  <a:srgbClr val="EEECE1"/>
                </a:solidFill>
                <a:latin typeface="Garamond" pitchFamily="18" charset="0"/>
              </a:rPr>
              <a:t>Classical</a:t>
            </a:r>
            <a:r>
              <a:rPr lang="it-IT" sz="1400" i="1" cap="small" dirty="0" smtClean="0">
                <a:solidFill>
                  <a:srgbClr val="EEECE1"/>
                </a:solidFill>
                <a:latin typeface="Garamond" pitchFamily="18" charset="0"/>
              </a:rPr>
              <a:t> </a:t>
            </a:r>
            <a:r>
              <a:rPr lang="it-IT" sz="1400" i="1" cap="small" dirty="0" err="1" smtClean="0">
                <a:solidFill>
                  <a:srgbClr val="EEECE1"/>
                </a:solidFill>
                <a:latin typeface="Garamond" pitchFamily="18" charset="0"/>
              </a:rPr>
              <a:t>Period</a:t>
            </a:r>
            <a:r>
              <a:rPr lang="it-IT" sz="1400" i="1" cap="small" dirty="0" smtClean="0">
                <a:solidFill>
                  <a:srgbClr val="EEECE1"/>
                </a:solidFill>
                <a:latin typeface="Garamond" pitchFamily="18" charset="0"/>
              </a:rPr>
              <a:t> in Roman </a:t>
            </a:r>
            <a:r>
              <a:rPr lang="it-IT" sz="1400" i="1" cap="small" dirty="0" err="1" smtClean="0">
                <a:solidFill>
                  <a:srgbClr val="EEECE1"/>
                </a:solidFill>
                <a:latin typeface="Garamond" pitchFamily="18" charset="0"/>
              </a:rPr>
              <a:t>Context</a:t>
            </a:r>
            <a:endParaRPr lang="it-IT" sz="1400" cap="small" dirty="0" smtClean="0">
              <a:solidFill>
                <a:srgbClr val="EEECE1"/>
              </a:solidFill>
              <a:latin typeface="Garamond" pitchFamily="18" charset="0"/>
            </a:endParaRPr>
          </a:p>
          <a:p>
            <a:pPr algn="ctr"/>
            <a:r>
              <a:rPr lang="en-US" sz="1400" cap="small" dirty="0" smtClean="0">
                <a:solidFill>
                  <a:srgbClr val="EEECE1"/>
                </a:solidFill>
                <a:latin typeface="Garamond" pitchFamily="18" charset="0"/>
              </a:rPr>
              <a:t>Replicas in Roman Art: Redeeming the Copy?</a:t>
            </a:r>
            <a:r>
              <a:rPr lang="it-IT" sz="1400" cap="small" dirty="0" smtClean="0">
                <a:solidFill>
                  <a:srgbClr val="EEECE1"/>
                </a:solidFill>
                <a:latin typeface="Garamond" pitchFamily="18" charset="0"/>
              </a:rPr>
              <a:t> – </a:t>
            </a:r>
            <a:r>
              <a:rPr lang="en-US" sz="1400" cap="small" dirty="0">
                <a:solidFill>
                  <a:schemeClr val="bg2"/>
                </a:solidFill>
                <a:latin typeface="Garamond" panose="02020404030301010803" pitchFamily="18" charset="0"/>
              </a:rPr>
              <a:t>CARC Workshop</a:t>
            </a:r>
            <a:r>
              <a:rPr lang="en-US" sz="1400" dirty="0">
                <a:solidFill>
                  <a:schemeClr val="bg2"/>
                </a:solidFill>
                <a:latin typeface="Garamond" panose="02020404030301010803" pitchFamily="18" charset="0"/>
              </a:rPr>
              <a:t>, </a:t>
            </a:r>
            <a:r>
              <a:rPr lang="en-US" sz="1400" cap="small" dirty="0">
                <a:solidFill>
                  <a:schemeClr val="bg2"/>
                </a:solidFill>
                <a:latin typeface="Garamond" panose="02020404030301010803" pitchFamily="18" charset="0"/>
              </a:rPr>
              <a:t>University of </a:t>
            </a:r>
            <a:r>
              <a:rPr lang="en-US" sz="1400" cap="small" dirty="0" smtClean="0">
                <a:solidFill>
                  <a:schemeClr val="bg2"/>
                </a:solidFill>
                <a:latin typeface="Garamond" panose="02020404030301010803" pitchFamily="18" charset="0"/>
              </a:rPr>
              <a:t>Oxford</a:t>
            </a:r>
            <a:endParaRPr lang="it-IT" sz="1400" cap="small" dirty="0">
              <a:solidFill>
                <a:srgbClr val="EEECE1"/>
              </a:solidFill>
              <a:latin typeface="Garamond" pitchFamily="18" charset="0"/>
            </a:endParaRP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88246" y="1955704"/>
            <a:ext cx="3035982" cy="238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ttangolo 2"/>
          <p:cNvSpPr>
            <a:spLocks noChangeArrowheads="1"/>
          </p:cNvSpPr>
          <p:nvPr/>
        </p:nvSpPr>
        <p:spPr bwMode="auto">
          <a:xfrm>
            <a:off x="5760821" y="4342867"/>
            <a:ext cx="30634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it-IT" altLang="it-IT" sz="1200" b="1" dirty="0" smtClean="0">
                <a:solidFill>
                  <a:srgbClr val="EEECE1"/>
                </a:solidFill>
                <a:latin typeface="Garamond" pitchFamily="18" charset="0"/>
              </a:rPr>
              <a:t>Works of art in the </a:t>
            </a:r>
            <a:r>
              <a:rPr lang="it-IT" altLang="it-IT" sz="1200" b="1" dirty="0" err="1" smtClean="0">
                <a:solidFill>
                  <a:srgbClr val="EEECE1"/>
                </a:solidFill>
                <a:latin typeface="Garamond" pitchFamily="18" charset="0"/>
              </a:rPr>
              <a:t>monuments</a:t>
            </a:r>
            <a:r>
              <a:rPr lang="it-IT" altLang="it-IT" sz="1200" b="1" dirty="0" smtClean="0">
                <a:solidFill>
                  <a:srgbClr val="EEECE1"/>
                </a:solidFill>
                <a:latin typeface="Garamond" pitchFamily="18" charset="0"/>
              </a:rPr>
              <a:t> of Agrippa</a:t>
            </a:r>
            <a:endParaRPr lang="it-IT" altLang="it-IT" sz="1200" b="1" i="1" dirty="0">
              <a:solidFill>
                <a:srgbClr val="EEECE1"/>
              </a:solidFill>
              <a:latin typeface="Garamond" pitchFamily="18" charset="0"/>
            </a:endParaRPr>
          </a:p>
          <a:p>
            <a:r>
              <a:rPr lang="it-IT" altLang="it-IT" sz="1200" b="1" dirty="0" smtClean="0">
                <a:solidFill>
                  <a:srgbClr val="EEECE1"/>
                </a:solidFill>
                <a:latin typeface="Garamond" pitchFamily="18" charset="0"/>
              </a:rPr>
              <a:t>(from </a:t>
            </a:r>
            <a:r>
              <a:rPr lang="it-IT" altLang="it-IT" sz="1200" b="1" dirty="0">
                <a:solidFill>
                  <a:srgbClr val="EEECE1"/>
                </a:solidFill>
                <a:latin typeface="Garamond" pitchFamily="18" charset="0"/>
              </a:rPr>
              <a:t>A. Bravi, </a:t>
            </a:r>
            <a:r>
              <a:rPr lang="it-IT" altLang="it-IT" sz="1200" b="1" i="1" dirty="0">
                <a:solidFill>
                  <a:srgbClr val="EEECE1"/>
                </a:solidFill>
                <a:latin typeface="Garamond" pitchFamily="18" charset="0"/>
              </a:rPr>
              <a:t>Ornamenta </a:t>
            </a:r>
            <a:r>
              <a:rPr lang="it-IT" altLang="it-IT" sz="1200" b="1" i="1" dirty="0" err="1">
                <a:solidFill>
                  <a:srgbClr val="EEECE1"/>
                </a:solidFill>
                <a:latin typeface="Garamond" pitchFamily="18" charset="0"/>
              </a:rPr>
              <a:t>Urbis</a:t>
            </a:r>
            <a:r>
              <a:rPr lang="it-IT" altLang="it-IT" sz="1200" b="1" dirty="0">
                <a:solidFill>
                  <a:srgbClr val="EEECE1"/>
                </a:solidFill>
                <a:latin typeface="Garamond" pitchFamily="18" charset="0"/>
              </a:rPr>
              <a:t>, Bari 2012)</a:t>
            </a:r>
            <a:endParaRPr lang="it-IT" altLang="it-IT" sz="1200" dirty="0"/>
          </a:p>
        </p:txBody>
      </p:sp>
      <p:sp>
        <p:nvSpPr>
          <p:cNvPr id="7" name="Rettangolo 6"/>
          <p:cNvSpPr>
            <a:spLocks noChangeArrowheads="1"/>
          </p:cNvSpPr>
          <p:nvPr/>
        </p:nvSpPr>
        <p:spPr bwMode="auto">
          <a:xfrm>
            <a:off x="231927" y="1702735"/>
            <a:ext cx="5060153" cy="289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just">
              <a:spcAft>
                <a:spcPts val="1200"/>
              </a:spcAft>
            </a:pPr>
            <a:r>
              <a:rPr lang="en-US" altLang="it-IT" dirty="0">
                <a:solidFill>
                  <a:schemeClr val="bg2"/>
                </a:solidFill>
                <a:latin typeface="Garamond" panose="02020404030301010803" pitchFamily="18" charset="0"/>
              </a:rPr>
              <a:t>“</a:t>
            </a:r>
            <a:r>
              <a:rPr lang="en-US" altLang="it-IT" dirty="0" err="1">
                <a:solidFill>
                  <a:schemeClr val="bg2"/>
                </a:solidFill>
                <a:latin typeface="Garamond" panose="02020404030301010803" pitchFamily="18" charset="0"/>
              </a:rPr>
              <a:t>Extat</a:t>
            </a:r>
            <a:r>
              <a:rPr lang="en-US" altLang="it-IT" dirty="0">
                <a:solidFill>
                  <a:schemeClr val="bg2"/>
                </a:solidFill>
                <a:latin typeface="Garamond" panose="02020404030301010803" pitchFamily="18" charset="0"/>
              </a:rPr>
              <a:t> </a:t>
            </a:r>
            <a:r>
              <a:rPr lang="en-US" altLang="it-IT" dirty="0" err="1">
                <a:solidFill>
                  <a:schemeClr val="bg2"/>
                </a:solidFill>
                <a:latin typeface="Garamond" panose="02020404030301010803" pitchFamily="18" charset="0"/>
              </a:rPr>
              <a:t>certe</a:t>
            </a:r>
            <a:r>
              <a:rPr lang="en-US" altLang="it-IT" dirty="0">
                <a:solidFill>
                  <a:schemeClr val="bg2"/>
                </a:solidFill>
                <a:latin typeface="Garamond" panose="02020404030301010803" pitchFamily="18" charset="0"/>
              </a:rPr>
              <a:t> </a:t>
            </a:r>
            <a:r>
              <a:rPr lang="en-US" altLang="it-IT" dirty="0" err="1">
                <a:solidFill>
                  <a:schemeClr val="bg2"/>
                </a:solidFill>
                <a:latin typeface="Garamond" panose="02020404030301010803" pitchFamily="18" charset="0"/>
              </a:rPr>
              <a:t>eius</a:t>
            </a:r>
            <a:r>
              <a:rPr lang="en-US" altLang="it-IT" dirty="0">
                <a:solidFill>
                  <a:schemeClr val="bg2"/>
                </a:solidFill>
                <a:latin typeface="Garamond" panose="02020404030301010803" pitchFamily="18" charset="0"/>
              </a:rPr>
              <a:t> </a:t>
            </a:r>
            <a:r>
              <a:rPr lang="en-US" altLang="it-IT" dirty="0" err="1">
                <a:solidFill>
                  <a:schemeClr val="bg2"/>
                </a:solidFill>
                <a:latin typeface="Garamond" panose="02020404030301010803" pitchFamily="18" charset="0"/>
              </a:rPr>
              <a:t>oratio</a:t>
            </a:r>
            <a:r>
              <a:rPr lang="en-US" altLang="it-IT" dirty="0">
                <a:solidFill>
                  <a:schemeClr val="bg2"/>
                </a:solidFill>
                <a:latin typeface="Garamond" panose="02020404030301010803" pitchFamily="18" charset="0"/>
              </a:rPr>
              <a:t> </a:t>
            </a:r>
            <a:r>
              <a:rPr lang="en-US" altLang="it-IT" dirty="0" err="1">
                <a:solidFill>
                  <a:schemeClr val="bg2"/>
                </a:solidFill>
                <a:latin typeface="Garamond" panose="02020404030301010803" pitchFamily="18" charset="0"/>
              </a:rPr>
              <a:t>magnifica</a:t>
            </a:r>
            <a:r>
              <a:rPr lang="en-US" altLang="it-IT" dirty="0">
                <a:solidFill>
                  <a:schemeClr val="bg2"/>
                </a:solidFill>
                <a:latin typeface="Garamond" panose="02020404030301010803" pitchFamily="18" charset="0"/>
              </a:rPr>
              <a:t> et </a:t>
            </a:r>
            <a:r>
              <a:rPr lang="en-US" altLang="it-IT" dirty="0" err="1">
                <a:solidFill>
                  <a:schemeClr val="bg2"/>
                </a:solidFill>
                <a:latin typeface="Garamond" panose="02020404030301010803" pitchFamily="18" charset="0"/>
              </a:rPr>
              <a:t>maximo</a:t>
            </a:r>
            <a:r>
              <a:rPr lang="en-US" altLang="it-IT" dirty="0">
                <a:solidFill>
                  <a:schemeClr val="bg2"/>
                </a:solidFill>
                <a:latin typeface="Garamond" panose="02020404030301010803" pitchFamily="18" charset="0"/>
              </a:rPr>
              <a:t> </a:t>
            </a:r>
            <a:r>
              <a:rPr lang="en-US" altLang="it-IT" dirty="0" err="1">
                <a:solidFill>
                  <a:schemeClr val="bg2"/>
                </a:solidFill>
                <a:latin typeface="Garamond" panose="02020404030301010803" pitchFamily="18" charset="0"/>
              </a:rPr>
              <a:t>civium</a:t>
            </a:r>
            <a:r>
              <a:rPr lang="en-US" altLang="it-IT" dirty="0">
                <a:solidFill>
                  <a:schemeClr val="bg2"/>
                </a:solidFill>
                <a:latin typeface="Garamond" panose="02020404030301010803" pitchFamily="18" charset="0"/>
              </a:rPr>
              <a:t> </a:t>
            </a:r>
            <a:r>
              <a:rPr lang="en-US" altLang="it-IT" dirty="0" err="1">
                <a:solidFill>
                  <a:schemeClr val="bg2"/>
                </a:solidFill>
                <a:latin typeface="Garamond" panose="02020404030301010803" pitchFamily="18" charset="0"/>
              </a:rPr>
              <a:t>digna</a:t>
            </a:r>
            <a:r>
              <a:rPr lang="en-US" altLang="it-IT" dirty="0">
                <a:solidFill>
                  <a:schemeClr val="bg2"/>
                </a:solidFill>
                <a:latin typeface="Garamond" panose="02020404030301010803" pitchFamily="18" charset="0"/>
              </a:rPr>
              <a:t> de </a:t>
            </a:r>
            <a:r>
              <a:rPr lang="en-US" altLang="it-IT" dirty="0" err="1">
                <a:solidFill>
                  <a:schemeClr val="bg2"/>
                </a:solidFill>
                <a:latin typeface="Garamond" panose="02020404030301010803" pitchFamily="18" charset="0"/>
              </a:rPr>
              <a:t>tabulis</a:t>
            </a:r>
            <a:r>
              <a:rPr lang="en-US" altLang="it-IT" dirty="0">
                <a:solidFill>
                  <a:schemeClr val="bg2"/>
                </a:solidFill>
                <a:latin typeface="Garamond" panose="02020404030301010803" pitchFamily="18" charset="0"/>
              </a:rPr>
              <a:t> omnibus </a:t>
            </a:r>
            <a:r>
              <a:rPr lang="en-US" altLang="it-IT" dirty="0" err="1">
                <a:solidFill>
                  <a:schemeClr val="bg2"/>
                </a:solidFill>
                <a:latin typeface="Garamond" panose="02020404030301010803" pitchFamily="18" charset="0"/>
              </a:rPr>
              <a:t>signisque</a:t>
            </a:r>
            <a:r>
              <a:rPr lang="en-US" altLang="it-IT" dirty="0">
                <a:solidFill>
                  <a:schemeClr val="bg2"/>
                </a:solidFill>
                <a:latin typeface="Garamond" panose="02020404030301010803" pitchFamily="18" charset="0"/>
              </a:rPr>
              <a:t> </a:t>
            </a:r>
            <a:r>
              <a:rPr lang="en-US" altLang="it-IT" dirty="0" err="1">
                <a:solidFill>
                  <a:schemeClr val="bg2"/>
                </a:solidFill>
                <a:latin typeface="Garamond" panose="02020404030301010803" pitchFamily="18" charset="0"/>
              </a:rPr>
              <a:t>publicandis</a:t>
            </a:r>
            <a:r>
              <a:rPr lang="en-US" altLang="it-IT" dirty="0">
                <a:solidFill>
                  <a:schemeClr val="bg2"/>
                </a:solidFill>
                <a:latin typeface="Garamond" panose="02020404030301010803" pitchFamily="18" charset="0"/>
              </a:rPr>
              <a:t>, quod </a:t>
            </a:r>
            <a:r>
              <a:rPr lang="en-US" altLang="it-IT" dirty="0" err="1">
                <a:solidFill>
                  <a:schemeClr val="bg2"/>
                </a:solidFill>
                <a:latin typeface="Garamond" panose="02020404030301010803" pitchFamily="18" charset="0"/>
              </a:rPr>
              <a:t>fieri</a:t>
            </a:r>
            <a:r>
              <a:rPr lang="en-US" altLang="it-IT" dirty="0">
                <a:solidFill>
                  <a:schemeClr val="bg2"/>
                </a:solidFill>
                <a:latin typeface="Garamond" panose="02020404030301010803" pitchFamily="18" charset="0"/>
              </a:rPr>
              <a:t> </a:t>
            </a:r>
            <a:r>
              <a:rPr lang="en-US" altLang="it-IT" dirty="0" err="1">
                <a:solidFill>
                  <a:schemeClr val="bg2"/>
                </a:solidFill>
                <a:latin typeface="Garamond" panose="02020404030301010803" pitchFamily="18" charset="0"/>
              </a:rPr>
              <a:t>satius</a:t>
            </a:r>
            <a:r>
              <a:rPr lang="en-US" altLang="it-IT" dirty="0">
                <a:solidFill>
                  <a:schemeClr val="bg2"/>
                </a:solidFill>
                <a:latin typeface="Garamond" panose="02020404030301010803" pitchFamily="18" charset="0"/>
              </a:rPr>
              <a:t> </a:t>
            </a:r>
            <a:r>
              <a:rPr lang="en-US" altLang="it-IT" dirty="0" err="1">
                <a:solidFill>
                  <a:schemeClr val="bg2"/>
                </a:solidFill>
                <a:latin typeface="Garamond" panose="02020404030301010803" pitchFamily="18" charset="0"/>
              </a:rPr>
              <a:t>fuisset</a:t>
            </a:r>
            <a:r>
              <a:rPr lang="en-US" altLang="it-IT" dirty="0">
                <a:solidFill>
                  <a:schemeClr val="bg2"/>
                </a:solidFill>
                <a:latin typeface="Garamond" panose="02020404030301010803" pitchFamily="18" charset="0"/>
              </a:rPr>
              <a:t> quam in </a:t>
            </a:r>
            <a:r>
              <a:rPr lang="en-US" altLang="it-IT" dirty="0" err="1">
                <a:solidFill>
                  <a:schemeClr val="bg2"/>
                </a:solidFill>
                <a:latin typeface="Garamond" panose="02020404030301010803" pitchFamily="18" charset="0"/>
              </a:rPr>
              <a:t>villarum</a:t>
            </a:r>
            <a:r>
              <a:rPr lang="en-US" altLang="it-IT" dirty="0">
                <a:solidFill>
                  <a:schemeClr val="bg2"/>
                </a:solidFill>
                <a:latin typeface="Garamond" panose="02020404030301010803" pitchFamily="18" charset="0"/>
              </a:rPr>
              <a:t> </a:t>
            </a:r>
            <a:r>
              <a:rPr lang="en-US" altLang="it-IT" dirty="0" err="1">
                <a:solidFill>
                  <a:schemeClr val="bg2"/>
                </a:solidFill>
                <a:latin typeface="Garamond" panose="02020404030301010803" pitchFamily="18" charset="0"/>
              </a:rPr>
              <a:t>exilia</a:t>
            </a:r>
            <a:r>
              <a:rPr lang="en-US" altLang="it-IT" dirty="0">
                <a:solidFill>
                  <a:schemeClr val="bg2"/>
                </a:solidFill>
                <a:latin typeface="Garamond" panose="02020404030301010803" pitchFamily="18" charset="0"/>
              </a:rPr>
              <a:t> </a:t>
            </a:r>
            <a:r>
              <a:rPr lang="en-US" altLang="it-IT" dirty="0" err="1">
                <a:solidFill>
                  <a:schemeClr val="bg2"/>
                </a:solidFill>
                <a:latin typeface="Garamond" panose="02020404030301010803" pitchFamily="18" charset="0"/>
              </a:rPr>
              <a:t>pelli</a:t>
            </a:r>
            <a:r>
              <a:rPr lang="en-US" altLang="it-IT" dirty="0" smtClean="0">
                <a:solidFill>
                  <a:schemeClr val="bg2"/>
                </a:solidFill>
                <a:latin typeface="Garamond" panose="02020404030301010803" pitchFamily="18" charset="0"/>
              </a:rPr>
              <a:t>”</a:t>
            </a:r>
            <a:r>
              <a:rPr lang="it-IT" altLang="it-IT" dirty="0">
                <a:solidFill>
                  <a:schemeClr val="bg2"/>
                </a:solidFill>
                <a:latin typeface="Garamond" pitchFamily="18" charset="0"/>
              </a:rPr>
              <a:t> </a:t>
            </a:r>
            <a:endParaRPr lang="it-IT" altLang="it-IT" dirty="0" smtClean="0">
              <a:solidFill>
                <a:schemeClr val="bg2"/>
              </a:solidFill>
              <a:latin typeface="Garamond" pitchFamily="18" charset="0"/>
            </a:endParaRPr>
          </a:p>
          <a:p>
            <a:pPr algn="just">
              <a:spcAft>
                <a:spcPts val="1200"/>
              </a:spcAft>
            </a:pPr>
            <a:r>
              <a:rPr lang="it-IT" altLang="it-IT" dirty="0" smtClean="0">
                <a:solidFill>
                  <a:schemeClr val="bg2"/>
                </a:solidFill>
                <a:latin typeface="Garamond" pitchFamily="18" charset="0"/>
              </a:rPr>
              <a:t>(</a:t>
            </a:r>
            <a:r>
              <a:rPr lang="it-IT" altLang="it-IT" dirty="0" err="1">
                <a:solidFill>
                  <a:schemeClr val="bg2"/>
                </a:solidFill>
                <a:latin typeface="Garamond" pitchFamily="18" charset="0"/>
              </a:rPr>
              <a:t>Pliny</a:t>
            </a:r>
            <a:r>
              <a:rPr lang="it-IT" altLang="it-IT" dirty="0">
                <a:solidFill>
                  <a:schemeClr val="bg2"/>
                </a:solidFill>
                <a:latin typeface="Garamond" pitchFamily="18" charset="0"/>
              </a:rPr>
              <a:t>. </a:t>
            </a:r>
            <a:r>
              <a:rPr lang="it-IT" altLang="it-IT" i="1" dirty="0">
                <a:solidFill>
                  <a:schemeClr val="bg2"/>
                </a:solidFill>
                <a:latin typeface="Garamond" pitchFamily="18" charset="0"/>
              </a:rPr>
              <a:t>Natural </a:t>
            </a:r>
            <a:r>
              <a:rPr lang="it-IT" altLang="it-IT" i="1" dirty="0" err="1">
                <a:solidFill>
                  <a:schemeClr val="bg2"/>
                </a:solidFill>
                <a:latin typeface="Garamond" pitchFamily="18" charset="0"/>
              </a:rPr>
              <a:t>History</a:t>
            </a:r>
            <a:r>
              <a:rPr lang="it-IT" altLang="it-IT" dirty="0">
                <a:solidFill>
                  <a:schemeClr val="bg2"/>
                </a:solidFill>
                <a:latin typeface="Garamond" pitchFamily="18" charset="0"/>
              </a:rPr>
              <a:t>. 35,26) </a:t>
            </a:r>
            <a:endParaRPr lang="it-IT" altLang="it-IT" i="1" dirty="0">
              <a:solidFill>
                <a:schemeClr val="bg2"/>
              </a:solidFill>
              <a:latin typeface="Garamond" pitchFamily="18" charset="0"/>
            </a:endParaRPr>
          </a:p>
          <a:p>
            <a:pPr algn="just"/>
            <a:r>
              <a:rPr lang="en-US" altLang="it-IT" dirty="0" smtClean="0">
                <a:solidFill>
                  <a:schemeClr val="bg2"/>
                </a:solidFill>
                <a:latin typeface="Garamond" panose="02020404030301010803" pitchFamily="18" charset="0"/>
              </a:rPr>
              <a:t>“There </a:t>
            </a:r>
            <a:r>
              <a:rPr lang="en-US" altLang="it-IT" dirty="0">
                <a:solidFill>
                  <a:schemeClr val="bg2"/>
                </a:solidFill>
                <a:latin typeface="Garamond" panose="02020404030301010803" pitchFamily="18" charset="0"/>
              </a:rPr>
              <a:t>is preserved a speech of Agrippa, lofty in tone and worthy of the greatest of the citizens, on the question of making all pictures and statues national property, a procedure which would have been preferable to banishing them to country </a:t>
            </a:r>
            <a:r>
              <a:rPr lang="en-US" altLang="it-IT" dirty="0" smtClean="0">
                <a:solidFill>
                  <a:schemeClr val="bg2"/>
                </a:solidFill>
                <a:latin typeface="Garamond" panose="02020404030301010803" pitchFamily="18" charset="0"/>
              </a:rPr>
              <a:t>houses.</a:t>
            </a:r>
            <a:r>
              <a:rPr lang="en-US" altLang="it-IT" dirty="0" smtClean="0">
                <a:solidFill>
                  <a:schemeClr val="bg2"/>
                </a:solidFill>
                <a:latin typeface="Garamond" panose="02020404030301010803" pitchFamily="18" charset="0"/>
              </a:rPr>
              <a:t>”</a:t>
            </a:r>
            <a:endParaRPr lang="it-IT" altLang="it-IT" sz="1600" dirty="0" smtClean="0">
              <a:solidFill>
                <a:schemeClr val="bg2"/>
              </a:solidFill>
              <a:latin typeface="Garamond" pitchFamily="18" charset="0"/>
            </a:endParaRPr>
          </a:p>
        </p:txBody>
      </p:sp>
      <p:sp>
        <p:nvSpPr>
          <p:cNvPr id="8" name="Rettangolo 7"/>
          <p:cNvSpPr/>
          <p:nvPr/>
        </p:nvSpPr>
        <p:spPr>
          <a:xfrm>
            <a:off x="-178" y="980728"/>
            <a:ext cx="9143988" cy="369332"/>
          </a:xfrm>
          <a:prstGeom prst="rect">
            <a:avLst/>
          </a:prstGeom>
        </p:spPr>
        <p:txBody>
          <a:bodyPr wrap="square">
            <a:spAutoFit/>
          </a:bodyPr>
          <a:lstStyle/>
          <a:p>
            <a:pPr algn="ctr"/>
            <a:r>
              <a:rPr lang="en-US" b="1" cap="small" dirty="0">
                <a:solidFill>
                  <a:srgbClr val="EEECE1"/>
                </a:solidFill>
                <a:latin typeface="Garamond" pitchFamily="18" charset="0"/>
              </a:rPr>
              <a:t>Greek ‘Originals</a:t>
            </a:r>
            <a:r>
              <a:rPr lang="en-US" b="1" cap="small" dirty="0" smtClean="0">
                <a:solidFill>
                  <a:srgbClr val="EEECE1"/>
                </a:solidFill>
                <a:latin typeface="Garamond" pitchFamily="18" charset="0"/>
              </a:rPr>
              <a:t>’ as </a:t>
            </a:r>
            <a:r>
              <a:rPr lang="en-US" b="1" i="1" cap="small" dirty="0" err="1" smtClean="0">
                <a:solidFill>
                  <a:srgbClr val="EEECE1"/>
                </a:solidFill>
                <a:latin typeface="Garamond" pitchFamily="18" charset="0"/>
              </a:rPr>
              <a:t>Ornamenta</a:t>
            </a:r>
            <a:r>
              <a:rPr lang="en-US" b="1" i="1" cap="small" dirty="0" smtClean="0">
                <a:solidFill>
                  <a:srgbClr val="EEECE1"/>
                </a:solidFill>
                <a:latin typeface="Garamond" pitchFamily="18" charset="0"/>
              </a:rPr>
              <a:t> Urbis</a:t>
            </a:r>
            <a:endParaRPr lang="it-IT" b="1" i="1" dirty="0"/>
          </a:p>
        </p:txBody>
      </p:sp>
      <p:sp>
        <p:nvSpPr>
          <p:cNvPr id="9" name="Rettangolo 8"/>
          <p:cNvSpPr/>
          <p:nvPr/>
        </p:nvSpPr>
        <p:spPr>
          <a:xfrm>
            <a:off x="-4767" y="611396"/>
            <a:ext cx="9144000" cy="369332"/>
          </a:xfrm>
          <a:prstGeom prst="rect">
            <a:avLst/>
          </a:prstGeom>
        </p:spPr>
        <p:txBody>
          <a:bodyPr wrap="square">
            <a:spAutoFit/>
          </a:bodyPr>
          <a:lstStyle/>
          <a:p>
            <a:pPr algn="ctr">
              <a:spcBef>
                <a:spcPts val="1200"/>
              </a:spcBef>
            </a:pPr>
            <a:r>
              <a:rPr lang="en-US" b="1" cap="small" dirty="0" smtClean="0">
                <a:solidFill>
                  <a:srgbClr val="EEECE1"/>
                </a:solidFill>
                <a:latin typeface="Garamond" pitchFamily="18" charset="0"/>
              </a:rPr>
              <a:t>The Impact of Greek </a:t>
            </a:r>
            <a:r>
              <a:rPr lang="en-US" b="1" cap="small" dirty="0">
                <a:solidFill>
                  <a:srgbClr val="EEECE1"/>
                </a:solidFill>
                <a:latin typeface="Garamond" pitchFamily="18" charset="0"/>
              </a:rPr>
              <a:t>‘</a:t>
            </a:r>
            <a:r>
              <a:rPr lang="en-US" b="1" cap="small" dirty="0" smtClean="0">
                <a:solidFill>
                  <a:srgbClr val="EEECE1"/>
                </a:solidFill>
                <a:latin typeface="Garamond" pitchFamily="18" charset="0"/>
              </a:rPr>
              <a:t>Originals</a:t>
            </a:r>
            <a:r>
              <a:rPr lang="en-US" b="1" cap="small" dirty="0" smtClean="0">
                <a:solidFill>
                  <a:srgbClr val="EEECE1"/>
                </a:solidFill>
                <a:latin typeface="Garamond" pitchFamily="18" charset="0"/>
              </a:rPr>
              <a:t>’ on Rome</a:t>
            </a:r>
            <a:endParaRPr lang="it-IT" b="1" cap="small" dirty="0">
              <a:solidFill>
                <a:srgbClr val="EEECE1"/>
              </a:solidFill>
              <a:latin typeface="Garamond" pitchFamily="18" charset="0"/>
            </a:endParaRPr>
          </a:p>
        </p:txBody>
      </p:sp>
    </p:spTree>
    <p:extLst>
      <p:ext uri="{BB962C8B-B14F-4D97-AF65-F5344CB8AC3E}">
        <p14:creationId xmlns:p14="http://schemas.microsoft.com/office/powerpoint/2010/main" val="17586489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3"/>
          <p:cNvPicPr>
            <a:picLocks noChangeAspect="1"/>
          </p:cNvPicPr>
          <p:nvPr/>
        </p:nvPicPr>
        <p:blipFill>
          <a:blip r:embed="rId2"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71450" y="1128091"/>
            <a:ext cx="1615428" cy="3769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ttangolo 5"/>
          <p:cNvSpPr>
            <a:spLocks noChangeArrowheads="1"/>
          </p:cNvSpPr>
          <p:nvPr/>
        </p:nvSpPr>
        <p:spPr bwMode="auto">
          <a:xfrm>
            <a:off x="171450" y="4951950"/>
            <a:ext cx="238432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it-IT" altLang="it-IT" sz="1200" dirty="0" smtClean="0">
                <a:solidFill>
                  <a:srgbClr val="EEECE1"/>
                </a:solidFill>
                <a:latin typeface="Garamond" pitchFamily="18" charset="0"/>
              </a:rPr>
              <a:t>Marble statue of a Body-</a:t>
            </a:r>
            <a:r>
              <a:rPr lang="it-IT" altLang="it-IT" sz="1200" dirty="0" err="1" smtClean="0">
                <a:solidFill>
                  <a:srgbClr val="EEECE1"/>
                </a:solidFill>
                <a:latin typeface="Garamond" pitchFamily="18" charset="0"/>
              </a:rPr>
              <a:t>scraper</a:t>
            </a:r>
            <a:endParaRPr lang="it-IT" altLang="it-IT" sz="1200" dirty="0" smtClean="0">
              <a:solidFill>
                <a:srgbClr val="EEECE1"/>
              </a:solidFill>
              <a:latin typeface="Garamond" pitchFamily="18" charset="0"/>
            </a:endParaRPr>
          </a:p>
          <a:p>
            <a:r>
              <a:rPr lang="it-IT" altLang="it-IT" sz="1200" dirty="0" err="1">
                <a:solidFill>
                  <a:srgbClr val="EEECE1"/>
                </a:solidFill>
                <a:latin typeface="Garamond" pitchFamily="18" charset="0"/>
              </a:rPr>
              <a:t>c</a:t>
            </a:r>
            <a:r>
              <a:rPr lang="it-IT" altLang="it-IT" sz="1200" dirty="0" err="1" smtClean="0">
                <a:solidFill>
                  <a:srgbClr val="EEECE1"/>
                </a:solidFill>
                <a:latin typeface="Garamond" pitchFamily="18" charset="0"/>
              </a:rPr>
              <a:t>ommonly</a:t>
            </a:r>
            <a:r>
              <a:rPr lang="it-IT" altLang="it-IT" sz="1200" dirty="0" smtClean="0">
                <a:solidFill>
                  <a:srgbClr val="EEECE1"/>
                </a:solidFill>
                <a:latin typeface="Garamond" pitchFamily="18" charset="0"/>
              </a:rPr>
              <a:t> </a:t>
            </a:r>
            <a:r>
              <a:rPr lang="it-IT" altLang="it-IT" sz="1200" dirty="0" err="1" smtClean="0">
                <a:solidFill>
                  <a:srgbClr val="EEECE1"/>
                </a:solidFill>
                <a:latin typeface="Garamond" pitchFamily="18" charset="0"/>
              </a:rPr>
              <a:t>identified</a:t>
            </a:r>
            <a:r>
              <a:rPr lang="it-IT" altLang="it-IT" sz="1200" dirty="0" smtClean="0">
                <a:solidFill>
                  <a:srgbClr val="EEECE1"/>
                </a:solidFill>
                <a:latin typeface="Garamond" pitchFamily="18" charset="0"/>
              </a:rPr>
              <a:t> </a:t>
            </a:r>
            <a:r>
              <a:rPr lang="it-IT" altLang="it-IT" sz="1200" dirty="0" err="1" smtClean="0">
                <a:solidFill>
                  <a:srgbClr val="EEECE1"/>
                </a:solidFill>
                <a:latin typeface="Garamond" pitchFamily="18" charset="0"/>
              </a:rPr>
              <a:t>as</a:t>
            </a:r>
            <a:r>
              <a:rPr lang="it-IT" altLang="it-IT" sz="1200" dirty="0" smtClean="0">
                <a:solidFill>
                  <a:srgbClr val="EEECE1"/>
                </a:solidFill>
                <a:latin typeface="Garamond" pitchFamily="18" charset="0"/>
              </a:rPr>
              <a:t> a copy of the </a:t>
            </a:r>
            <a:r>
              <a:rPr lang="it-IT" altLang="it-IT" sz="1200" i="1" dirty="0" err="1" smtClean="0">
                <a:solidFill>
                  <a:srgbClr val="EEECE1"/>
                </a:solidFill>
                <a:latin typeface="Garamond" pitchFamily="18" charset="0"/>
              </a:rPr>
              <a:t>Apoxyomenos</a:t>
            </a:r>
            <a:r>
              <a:rPr lang="it-IT" altLang="it-IT" sz="1200" dirty="0" smtClean="0">
                <a:solidFill>
                  <a:srgbClr val="EEECE1"/>
                </a:solidFill>
                <a:latin typeface="Garamond" pitchFamily="18" charset="0"/>
              </a:rPr>
              <a:t> by </a:t>
            </a:r>
            <a:r>
              <a:rPr lang="it-IT" altLang="it-IT" sz="1200" dirty="0" err="1" smtClean="0">
                <a:solidFill>
                  <a:srgbClr val="EEECE1"/>
                </a:solidFill>
                <a:latin typeface="Garamond" pitchFamily="18" charset="0"/>
              </a:rPr>
              <a:t>Lysippus</a:t>
            </a:r>
            <a:r>
              <a:rPr lang="it-IT" altLang="it-IT" sz="1200" dirty="0" smtClean="0">
                <a:solidFill>
                  <a:srgbClr val="EEECE1"/>
                </a:solidFill>
                <a:latin typeface="Garamond" pitchFamily="18" charset="0"/>
              </a:rPr>
              <a:t>.</a:t>
            </a:r>
          </a:p>
          <a:p>
            <a:r>
              <a:rPr lang="it-IT" altLang="it-IT" sz="1200" dirty="0" smtClean="0">
                <a:solidFill>
                  <a:srgbClr val="EEECE1"/>
                </a:solidFill>
                <a:latin typeface="Garamond" pitchFamily="18" charset="0"/>
              </a:rPr>
              <a:t>Vatican </a:t>
            </a:r>
            <a:r>
              <a:rPr lang="it-IT" altLang="it-IT" sz="1200" dirty="0" err="1" smtClean="0">
                <a:solidFill>
                  <a:srgbClr val="EEECE1"/>
                </a:solidFill>
                <a:latin typeface="Garamond" pitchFamily="18" charset="0"/>
              </a:rPr>
              <a:t>Museums</a:t>
            </a:r>
            <a:r>
              <a:rPr lang="it-IT" altLang="it-IT" sz="1200" dirty="0" smtClean="0">
                <a:solidFill>
                  <a:srgbClr val="EEECE1"/>
                </a:solidFill>
                <a:latin typeface="Garamond" pitchFamily="18" charset="0"/>
              </a:rPr>
              <a:t>. Museo </a:t>
            </a:r>
            <a:r>
              <a:rPr lang="it-IT" altLang="it-IT" sz="1200" dirty="0">
                <a:solidFill>
                  <a:srgbClr val="EEECE1"/>
                </a:solidFill>
                <a:latin typeface="Garamond" pitchFamily="18" charset="0"/>
              </a:rPr>
              <a:t>Pio </a:t>
            </a:r>
            <a:r>
              <a:rPr lang="it-IT" altLang="it-IT" sz="1200" dirty="0" smtClean="0">
                <a:solidFill>
                  <a:srgbClr val="EEECE1"/>
                </a:solidFill>
                <a:latin typeface="Garamond" pitchFamily="18" charset="0"/>
              </a:rPr>
              <a:t>Clementino. </a:t>
            </a:r>
            <a:r>
              <a:rPr lang="it-IT" altLang="it-IT" sz="1200" dirty="0" err="1">
                <a:solidFill>
                  <a:srgbClr val="EEECE1"/>
                </a:solidFill>
                <a:latin typeface="Garamond" pitchFamily="18" charset="0"/>
              </a:rPr>
              <a:t>Inv</a:t>
            </a:r>
            <a:r>
              <a:rPr lang="it-IT" altLang="it-IT" sz="1200" dirty="0">
                <a:solidFill>
                  <a:srgbClr val="EEECE1"/>
                </a:solidFill>
                <a:latin typeface="Garamond" pitchFamily="18" charset="0"/>
              </a:rPr>
              <a:t>. 1185</a:t>
            </a:r>
            <a:endParaRPr lang="it-IT" altLang="it-IT" sz="1200" i="1" dirty="0">
              <a:solidFill>
                <a:srgbClr val="EEECE1"/>
              </a:solidFill>
              <a:latin typeface="Garamond" pitchFamily="18" charset="0"/>
            </a:endParaRPr>
          </a:p>
        </p:txBody>
      </p:sp>
      <p:sp>
        <p:nvSpPr>
          <p:cNvPr id="13" name="Rettangolo 12"/>
          <p:cNvSpPr/>
          <p:nvPr/>
        </p:nvSpPr>
        <p:spPr>
          <a:xfrm>
            <a:off x="1687305" y="1128091"/>
            <a:ext cx="2938479" cy="1169551"/>
          </a:xfrm>
          <a:prstGeom prst="rect">
            <a:avLst/>
          </a:prstGeom>
        </p:spPr>
        <p:txBody>
          <a:bodyPr wrap="square">
            <a:spAutoFit/>
          </a:bodyPr>
          <a:lstStyle/>
          <a:p>
            <a:pPr algn="just"/>
            <a:r>
              <a:rPr lang="en-US" sz="1400" i="1" u="sng" dirty="0" smtClean="0">
                <a:solidFill>
                  <a:schemeClr val="bg2"/>
                </a:solidFill>
                <a:latin typeface="Palatino Linotype" panose="02040502050505030304" pitchFamily="18" charset="0"/>
              </a:rPr>
              <a:t>Lysippus</a:t>
            </a:r>
            <a:r>
              <a:rPr lang="en-US" sz="1400" i="1" dirty="0" smtClean="0">
                <a:solidFill>
                  <a:schemeClr val="bg2"/>
                </a:solidFill>
                <a:latin typeface="Palatino Linotype" panose="02040502050505030304" pitchFamily="18" charset="0"/>
              </a:rPr>
              <a:t> (made) </a:t>
            </a:r>
            <a:r>
              <a:rPr lang="en-US" sz="1400" i="1" dirty="0">
                <a:solidFill>
                  <a:schemeClr val="bg2"/>
                </a:solidFill>
                <a:latin typeface="Palatino Linotype" panose="02040502050505030304" pitchFamily="18" charset="0"/>
              </a:rPr>
              <a:t>the </a:t>
            </a:r>
            <a:r>
              <a:rPr lang="en-US" sz="1400" i="1" u="sng" dirty="0" err="1" smtClean="0">
                <a:solidFill>
                  <a:schemeClr val="bg2"/>
                </a:solidFill>
                <a:latin typeface="Palatino Linotype" panose="02040502050505030304" pitchFamily="18" charset="0"/>
              </a:rPr>
              <a:t>Apoxyomenos</a:t>
            </a:r>
            <a:r>
              <a:rPr lang="en-US" sz="1400" i="1" dirty="0" smtClean="0">
                <a:solidFill>
                  <a:schemeClr val="bg2"/>
                </a:solidFill>
                <a:latin typeface="Palatino Linotype" panose="02040502050505030304" pitchFamily="18" charset="0"/>
              </a:rPr>
              <a:t> which </a:t>
            </a:r>
            <a:r>
              <a:rPr lang="en-US" sz="1400" i="1" u="sng" dirty="0">
                <a:solidFill>
                  <a:schemeClr val="bg2"/>
                </a:solidFill>
                <a:latin typeface="Palatino Linotype" panose="02040502050505030304" pitchFamily="18" charset="0"/>
              </a:rPr>
              <a:t>Marcus Agrippa</a:t>
            </a:r>
            <a:r>
              <a:rPr lang="en-US" sz="1400" i="1" dirty="0">
                <a:solidFill>
                  <a:schemeClr val="bg2"/>
                </a:solidFill>
                <a:latin typeface="Palatino Linotype" panose="02040502050505030304" pitchFamily="18" charset="0"/>
              </a:rPr>
              <a:t> gave to be set up </a:t>
            </a:r>
            <a:r>
              <a:rPr lang="en-US" sz="1400" i="1" u="sng" dirty="0">
                <a:solidFill>
                  <a:schemeClr val="bg2"/>
                </a:solidFill>
                <a:latin typeface="Palatino Linotype" panose="02040502050505030304" pitchFamily="18" charset="0"/>
              </a:rPr>
              <a:t>in front of his </a:t>
            </a:r>
            <a:r>
              <a:rPr lang="en-US" sz="1400" i="1" u="sng" dirty="0" smtClean="0">
                <a:solidFill>
                  <a:schemeClr val="bg2"/>
                </a:solidFill>
                <a:latin typeface="Palatino Linotype" panose="02040502050505030304" pitchFamily="18" charset="0"/>
              </a:rPr>
              <a:t>Baths </a:t>
            </a:r>
            <a:r>
              <a:rPr lang="en-US" sz="1400" i="1" dirty="0">
                <a:solidFill>
                  <a:schemeClr val="bg2"/>
                </a:solidFill>
                <a:latin typeface="Palatino Linotype" panose="02040502050505030304" pitchFamily="18" charset="0"/>
              </a:rPr>
              <a:t>and of which the emperor </a:t>
            </a:r>
            <a:r>
              <a:rPr lang="en-US" sz="1400" i="1" u="sng" dirty="0">
                <a:solidFill>
                  <a:schemeClr val="bg2"/>
                </a:solidFill>
                <a:latin typeface="Palatino Linotype" panose="02040502050505030304" pitchFamily="18" charset="0"/>
              </a:rPr>
              <a:t>Tiberius</a:t>
            </a:r>
            <a:r>
              <a:rPr lang="en-US" sz="1400" i="1" dirty="0">
                <a:solidFill>
                  <a:schemeClr val="bg2"/>
                </a:solidFill>
                <a:latin typeface="Palatino Linotype" panose="02040502050505030304" pitchFamily="18" charset="0"/>
              </a:rPr>
              <a:t> was remarkably </a:t>
            </a:r>
            <a:r>
              <a:rPr lang="en-US" sz="1400" i="1" dirty="0" smtClean="0">
                <a:solidFill>
                  <a:schemeClr val="bg2"/>
                </a:solidFill>
                <a:latin typeface="Palatino Linotype" panose="02040502050505030304" pitchFamily="18" charset="0"/>
              </a:rPr>
              <a:t>fond. </a:t>
            </a:r>
            <a:r>
              <a:rPr lang="it-IT" sz="1400" i="1" dirty="0" smtClean="0">
                <a:solidFill>
                  <a:schemeClr val="bg2"/>
                </a:solidFill>
                <a:latin typeface="Palatino Linotype" pitchFamily="18" charset="0"/>
              </a:rPr>
              <a:t>(</a:t>
            </a:r>
            <a:r>
              <a:rPr lang="it-IT" altLang="it-IT" sz="1400" dirty="0" err="1" smtClean="0">
                <a:solidFill>
                  <a:schemeClr val="bg2"/>
                </a:solidFill>
                <a:latin typeface="Garamond" pitchFamily="18" charset="0"/>
              </a:rPr>
              <a:t>Pliny</a:t>
            </a:r>
            <a:r>
              <a:rPr lang="it-IT" altLang="it-IT" sz="1400" dirty="0" smtClean="0">
                <a:solidFill>
                  <a:schemeClr val="bg2"/>
                </a:solidFill>
                <a:latin typeface="Garamond" pitchFamily="18" charset="0"/>
              </a:rPr>
              <a:t>. </a:t>
            </a:r>
            <a:r>
              <a:rPr lang="it-IT" altLang="it-IT" sz="1400" i="1" dirty="0" smtClean="0">
                <a:solidFill>
                  <a:schemeClr val="bg2"/>
                </a:solidFill>
                <a:latin typeface="Garamond" pitchFamily="18" charset="0"/>
              </a:rPr>
              <a:t>Natural </a:t>
            </a:r>
            <a:r>
              <a:rPr lang="it-IT" altLang="it-IT" sz="1400" i="1" dirty="0" err="1" smtClean="0">
                <a:solidFill>
                  <a:schemeClr val="bg2"/>
                </a:solidFill>
                <a:latin typeface="Garamond" pitchFamily="18" charset="0"/>
              </a:rPr>
              <a:t>History</a:t>
            </a:r>
            <a:r>
              <a:rPr lang="it-IT" altLang="it-IT" sz="1400" i="1" dirty="0" smtClean="0">
                <a:solidFill>
                  <a:schemeClr val="bg2"/>
                </a:solidFill>
                <a:latin typeface="Garamond" pitchFamily="18" charset="0"/>
              </a:rPr>
              <a:t>.</a:t>
            </a:r>
            <a:r>
              <a:rPr lang="it-IT" sz="1400" dirty="0" smtClean="0">
                <a:solidFill>
                  <a:schemeClr val="bg2"/>
                </a:solidFill>
                <a:latin typeface="Garamond" pitchFamily="18" charset="0"/>
              </a:rPr>
              <a:t> 34, 61) </a:t>
            </a:r>
            <a:endParaRPr lang="it-IT" sz="1400" dirty="0">
              <a:solidFill>
                <a:schemeClr val="bg2"/>
              </a:solidFill>
              <a:latin typeface="Garamond" pitchFamily="18" charset="0"/>
            </a:endParaRPr>
          </a:p>
        </p:txBody>
      </p:sp>
      <p:pic>
        <p:nvPicPr>
          <p:cNvPr id="1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8313"/>
          <a:stretch/>
        </p:blipFill>
        <p:spPr bwMode="auto">
          <a:xfrm>
            <a:off x="1786876" y="2390907"/>
            <a:ext cx="2739335" cy="1759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Ovale 14"/>
          <p:cNvSpPr/>
          <p:nvPr/>
        </p:nvSpPr>
        <p:spPr>
          <a:xfrm>
            <a:off x="3177942" y="3597747"/>
            <a:ext cx="248007" cy="1800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Rettangolo 15"/>
          <p:cNvSpPr/>
          <p:nvPr/>
        </p:nvSpPr>
        <p:spPr>
          <a:xfrm>
            <a:off x="1687305" y="4245819"/>
            <a:ext cx="2938305" cy="276999"/>
          </a:xfrm>
          <a:prstGeom prst="rect">
            <a:avLst/>
          </a:prstGeom>
        </p:spPr>
        <p:txBody>
          <a:bodyPr wrap="none">
            <a:spAutoFit/>
          </a:bodyPr>
          <a:lstStyle/>
          <a:p>
            <a:r>
              <a:rPr lang="it-IT" altLang="it-IT" sz="1200" b="1" dirty="0" smtClean="0">
                <a:solidFill>
                  <a:srgbClr val="EEECE1"/>
                </a:solidFill>
                <a:latin typeface="Garamond" pitchFamily="18" charset="0"/>
              </a:rPr>
              <a:t>Campus </a:t>
            </a:r>
            <a:r>
              <a:rPr lang="it-IT" altLang="it-IT" sz="1200" b="1" dirty="0" err="1" smtClean="0">
                <a:solidFill>
                  <a:srgbClr val="EEECE1"/>
                </a:solidFill>
                <a:latin typeface="Garamond" pitchFamily="18" charset="0"/>
              </a:rPr>
              <a:t>Martius</a:t>
            </a:r>
            <a:r>
              <a:rPr lang="it-IT" altLang="it-IT" sz="1200" b="1" dirty="0">
                <a:solidFill>
                  <a:srgbClr val="EEECE1"/>
                </a:solidFill>
                <a:latin typeface="Garamond" pitchFamily="18" charset="0"/>
              </a:rPr>
              <a:t>. </a:t>
            </a:r>
            <a:r>
              <a:rPr lang="it-IT" altLang="it-IT" sz="1200" b="1" dirty="0" err="1">
                <a:solidFill>
                  <a:srgbClr val="EEECE1"/>
                </a:solidFill>
                <a:latin typeface="Garamond" pitchFamily="18" charset="0"/>
              </a:rPr>
              <a:t>Monuments</a:t>
            </a:r>
            <a:r>
              <a:rPr lang="it-IT" altLang="it-IT" sz="1200" b="1" dirty="0">
                <a:solidFill>
                  <a:srgbClr val="EEECE1"/>
                </a:solidFill>
                <a:latin typeface="Garamond" pitchFamily="18" charset="0"/>
              </a:rPr>
              <a:t> of Agrippa </a:t>
            </a:r>
            <a:endParaRPr lang="it-IT" dirty="0"/>
          </a:p>
        </p:txBody>
      </p:sp>
      <p:sp>
        <p:nvSpPr>
          <p:cNvPr id="19" name="Rettangolo 18"/>
          <p:cNvSpPr/>
          <p:nvPr/>
        </p:nvSpPr>
        <p:spPr>
          <a:xfrm>
            <a:off x="4788023" y="4951950"/>
            <a:ext cx="2242645" cy="461665"/>
          </a:xfrm>
          <a:prstGeom prst="rect">
            <a:avLst/>
          </a:prstGeom>
        </p:spPr>
        <p:txBody>
          <a:bodyPr wrap="square">
            <a:spAutoFit/>
          </a:bodyPr>
          <a:lstStyle/>
          <a:p>
            <a:r>
              <a:rPr lang="it-IT" sz="1200" dirty="0" smtClean="0">
                <a:solidFill>
                  <a:schemeClr val="bg1"/>
                </a:solidFill>
                <a:latin typeface="Garamond" panose="02020404030301010803" pitchFamily="18" charset="0"/>
              </a:rPr>
              <a:t>«Palatine Aura». Roma. Museo Palatino. </a:t>
            </a:r>
            <a:r>
              <a:rPr lang="it-IT" sz="1200" dirty="0" err="1" smtClean="0">
                <a:solidFill>
                  <a:schemeClr val="bg1"/>
                </a:solidFill>
                <a:latin typeface="Garamond" panose="02020404030301010803" pitchFamily="18" charset="0"/>
              </a:rPr>
              <a:t>Inv</a:t>
            </a:r>
            <a:r>
              <a:rPr lang="it-IT" sz="1200" dirty="0" smtClean="0">
                <a:solidFill>
                  <a:schemeClr val="bg1"/>
                </a:solidFill>
                <a:latin typeface="Garamond" panose="02020404030301010803" pitchFamily="18" charset="0"/>
              </a:rPr>
              <a:t>. 124697</a:t>
            </a:r>
            <a:endParaRPr lang="it-IT" sz="1200" dirty="0">
              <a:solidFill>
                <a:schemeClr val="bg1"/>
              </a:solidFill>
              <a:latin typeface="Garamond" panose="02020404030301010803" pitchFamily="18" charset="0"/>
            </a:endParaRPr>
          </a:p>
        </p:txBody>
      </p:sp>
      <p:pic>
        <p:nvPicPr>
          <p:cNvPr id="21" name="Picture 10" descr="C:\Users\Gabriella\Desktop\IMG_2571.JPG"/>
          <p:cNvPicPr>
            <a:picLocks noChangeAspect="1" noChangeArrowheads="1"/>
          </p:cNvPicPr>
          <p:nvPr/>
        </p:nvPicPr>
        <p:blipFill rotWithShape="1">
          <a:blip r:embed="rId4" cstate="print">
            <a:grayscl/>
            <a:extLst>
              <a:ext uri="{28A0092B-C50C-407E-A947-70E740481C1C}">
                <a14:useLocalDpi xmlns:a14="http://schemas.microsoft.com/office/drawing/2010/main" val="0"/>
              </a:ext>
            </a:extLst>
          </a:blip>
          <a:srcRect l="2384" t="421" r="2483" b="1587"/>
          <a:stretch/>
        </p:blipFill>
        <p:spPr bwMode="auto">
          <a:xfrm>
            <a:off x="7156010" y="3348702"/>
            <a:ext cx="1754137" cy="1549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Box 3"/>
          <p:cNvSpPr txBox="1">
            <a:spLocks noChangeArrowheads="1"/>
          </p:cNvSpPr>
          <p:nvPr/>
        </p:nvSpPr>
        <p:spPr bwMode="auto">
          <a:xfrm>
            <a:off x="7154878" y="4951950"/>
            <a:ext cx="1841836" cy="7366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FontTx/>
              <a:buNone/>
            </a:pPr>
            <a:r>
              <a:rPr lang="it-IT" altLang="it-IT" sz="1200" dirty="0" err="1" smtClean="0">
                <a:solidFill>
                  <a:schemeClr val="bg2"/>
                </a:solidFill>
                <a:latin typeface="Garamond" panose="02020404030301010803" pitchFamily="18" charset="0"/>
              </a:rPr>
              <a:t>Greek</a:t>
            </a:r>
            <a:r>
              <a:rPr lang="it-IT" altLang="it-IT" sz="1200" dirty="0" smtClean="0">
                <a:solidFill>
                  <a:schemeClr val="bg2"/>
                </a:solidFill>
                <a:latin typeface="Garamond" panose="02020404030301010803" pitchFamily="18" charset="0"/>
              </a:rPr>
              <a:t> </a:t>
            </a:r>
            <a:r>
              <a:rPr lang="it-IT" altLang="it-IT" sz="1200" dirty="0" err="1">
                <a:solidFill>
                  <a:schemeClr val="bg2"/>
                </a:solidFill>
                <a:latin typeface="Garamond" panose="02020404030301010803" pitchFamily="18" charset="0"/>
              </a:rPr>
              <a:t>B</a:t>
            </a:r>
            <a:r>
              <a:rPr lang="it-IT" altLang="it-IT" sz="1200" dirty="0" err="1" smtClean="0">
                <a:solidFill>
                  <a:schemeClr val="bg2"/>
                </a:solidFill>
                <a:latin typeface="Garamond" panose="02020404030301010803" pitchFamily="18" charset="0"/>
              </a:rPr>
              <a:t>anquet</a:t>
            </a:r>
            <a:r>
              <a:rPr lang="it-IT" altLang="it-IT" sz="1200" dirty="0" smtClean="0">
                <a:solidFill>
                  <a:schemeClr val="bg2"/>
                </a:solidFill>
                <a:latin typeface="Garamond" panose="02020404030301010803" pitchFamily="18" charset="0"/>
              </a:rPr>
              <a:t> </a:t>
            </a:r>
            <a:r>
              <a:rPr lang="it-IT" altLang="it-IT" sz="1200" dirty="0" err="1" smtClean="0">
                <a:solidFill>
                  <a:schemeClr val="bg2"/>
                </a:solidFill>
                <a:latin typeface="Garamond" panose="02020404030301010803" pitchFamily="18" charset="0"/>
              </a:rPr>
              <a:t>Relief</a:t>
            </a:r>
            <a:r>
              <a:rPr lang="it-IT" altLang="it-IT" sz="1200" dirty="0" smtClean="0">
                <a:solidFill>
                  <a:schemeClr val="bg2"/>
                </a:solidFill>
                <a:latin typeface="Garamond" panose="02020404030301010803" pitchFamily="18" charset="0"/>
              </a:rPr>
              <a:t>.</a:t>
            </a:r>
          </a:p>
          <a:p>
            <a:pPr algn="just" eaLnBrk="1" hangingPunct="1">
              <a:spcBef>
                <a:spcPct val="0"/>
              </a:spcBef>
              <a:buFontTx/>
              <a:buNone/>
            </a:pPr>
            <a:r>
              <a:rPr lang="it-IT" altLang="it-IT" sz="1200" dirty="0" err="1" smtClean="0">
                <a:solidFill>
                  <a:schemeClr val="bg2"/>
                </a:solidFill>
                <a:latin typeface="Garamond" panose="02020404030301010803" pitchFamily="18" charset="0"/>
              </a:rPr>
              <a:t>Found</a:t>
            </a:r>
            <a:r>
              <a:rPr lang="it-IT" altLang="it-IT" sz="1200" dirty="0" smtClean="0">
                <a:solidFill>
                  <a:schemeClr val="bg2"/>
                </a:solidFill>
                <a:latin typeface="Garamond" panose="02020404030301010803" pitchFamily="18" charset="0"/>
              </a:rPr>
              <a:t> </a:t>
            </a:r>
            <a:r>
              <a:rPr lang="it-IT" altLang="it-IT" sz="1200" dirty="0" err="1" smtClean="0">
                <a:solidFill>
                  <a:schemeClr val="bg2"/>
                </a:solidFill>
                <a:latin typeface="Garamond" panose="02020404030301010803" pitchFamily="18" charset="0"/>
              </a:rPr>
              <a:t>near</a:t>
            </a:r>
            <a:r>
              <a:rPr lang="it-IT" altLang="it-IT" sz="1200" dirty="0">
                <a:solidFill>
                  <a:schemeClr val="bg2"/>
                </a:solidFill>
                <a:latin typeface="Garamond" panose="02020404030301010803" pitchFamily="18" charset="0"/>
              </a:rPr>
              <a:t> Casale San </a:t>
            </a:r>
            <a:r>
              <a:rPr lang="it-IT" altLang="it-IT" sz="1200" dirty="0" smtClean="0">
                <a:solidFill>
                  <a:schemeClr val="bg2"/>
                </a:solidFill>
                <a:latin typeface="Garamond" panose="02020404030301010803" pitchFamily="18" charset="0"/>
              </a:rPr>
              <a:t>Paolo, Via Ardeatina.</a:t>
            </a:r>
            <a:endParaRPr lang="it-IT" altLang="it-IT" sz="1200" dirty="0">
              <a:solidFill>
                <a:schemeClr val="bg2"/>
              </a:solidFill>
              <a:latin typeface="Garamond" panose="02020404030301010803" pitchFamily="18" charset="0"/>
            </a:endParaRPr>
          </a:p>
        </p:txBody>
      </p:sp>
      <p:pic>
        <p:nvPicPr>
          <p:cNvPr id="26" name="Picture 4" descr="D:\Dati Altri\Immagini lavoro\foto roma\museo palatino\aura palatino 4.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0" b="86998" l="810" r="89931"/>
                    </a14:imgEffect>
                  </a14:imgLayer>
                </a14:imgProps>
              </a:ext>
              <a:ext uri="{28A0092B-C50C-407E-A947-70E740481C1C}">
                <a14:useLocalDpi xmlns:a14="http://schemas.microsoft.com/office/drawing/2010/main" val="0"/>
              </a:ext>
            </a:extLst>
          </a:blip>
          <a:srcRect r="14497" b="12791"/>
          <a:stretch/>
        </p:blipFill>
        <p:spPr bwMode="auto">
          <a:xfrm rot="5400000">
            <a:off x="4261782" y="2337127"/>
            <a:ext cx="2901760" cy="2219751"/>
          </a:xfrm>
          <a:prstGeom prst="rect">
            <a:avLst/>
          </a:prstGeom>
          <a:noFill/>
          <a:extLst>
            <a:ext uri="{909E8E84-426E-40DD-AFC4-6F175D3DCCD1}">
              <a14:hiddenFill xmlns:a14="http://schemas.microsoft.com/office/drawing/2010/main">
                <a:solidFill>
                  <a:srgbClr val="FFFFFF"/>
                </a:solidFill>
              </a14:hiddenFill>
            </a:ext>
          </a:extLst>
        </p:spPr>
      </p:pic>
      <p:sp>
        <p:nvSpPr>
          <p:cNvPr id="17" name="Rettangolo 16"/>
          <p:cNvSpPr/>
          <p:nvPr/>
        </p:nvSpPr>
        <p:spPr>
          <a:xfrm>
            <a:off x="-4767" y="5905547"/>
            <a:ext cx="9143990" cy="307777"/>
          </a:xfrm>
          <a:prstGeom prst="rect">
            <a:avLst/>
          </a:prstGeom>
        </p:spPr>
        <p:txBody>
          <a:bodyPr wrap="square">
            <a:spAutoFit/>
          </a:bodyPr>
          <a:lstStyle/>
          <a:p>
            <a:pPr algn="ctr">
              <a:spcBef>
                <a:spcPts val="600"/>
              </a:spcBef>
            </a:pPr>
            <a:r>
              <a:rPr lang="it-IT" sz="1400" dirty="0" smtClean="0">
                <a:solidFill>
                  <a:srgbClr val="EEECE1"/>
                </a:solidFill>
                <a:latin typeface="Garamond" pitchFamily="18" charset="0"/>
              </a:rPr>
              <a:t>-----------------------------------------</a:t>
            </a:r>
            <a:endParaRPr lang="it-IT" sz="1400" dirty="0">
              <a:solidFill>
                <a:srgbClr val="EEECE1"/>
              </a:solidFill>
              <a:latin typeface="Garamond" pitchFamily="18" charset="0"/>
            </a:endParaRPr>
          </a:p>
        </p:txBody>
      </p:sp>
      <p:sp>
        <p:nvSpPr>
          <p:cNvPr id="18" name="Rettangolo 17"/>
          <p:cNvSpPr/>
          <p:nvPr/>
        </p:nvSpPr>
        <p:spPr>
          <a:xfrm>
            <a:off x="0" y="6213325"/>
            <a:ext cx="9144000" cy="523220"/>
          </a:xfrm>
          <a:prstGeom prst="rect">
            <a:avLst/>
          </a:prstGeom>
        </p:spPr>
        <p:txBody>
          <a:bodyPr wrap="square">
            <a:spAutoFit/>
          </a:bodyPr>
          <a:lstStyle/>
          <a:p>
            <a:pPr algn="ctr">
              <a:spcBef>
                <a:spcPts val="1200"/>
              </a:spcBef>
            </a:pPr>
            <a:r>
              <a:rPr lang="en-US" sz="1400" cap="small" dirty="0" smtClean="0">
                <a:solidFill>
                  <a:srgbClr val="EEECE1"/>
                </a:solidFill>
                <a:latin typeface="Garamond" panose="02020404030301010803" pitchFamily="18" charset="0"/>
              </a:rPr>
              <a:t>Gabriella </a:t>
            </a:r>
            <a:r>
              <a:rPr lang="en-US" sz="1400" cap="small" dirty="0" err="1" smtClean="0">
                <a:solidFill>
                  <a:srgbClr val="EEECE1"/>
                </a:solidFill>
                <a:latin typeface="Garamond" panose="02020404030301010803" pitchFamily="18" charset="0"/>
              </a:rPr>
              <a:t>Cirucci</a:t>
            </a:r>
            <a:r>
              <a:rPr lang="en-US" sz="1400" cap="small" dirty="0" smtClean="0">
                <a:solidFill>
                  <a:srgbClr val="EEECE1"/>
                </a:solidFill>
                <a:latin typeface="Garamond" panose="02020404030301010803" pitchFamily="18" charset="0"/>
              </a:rPr>
              <a:t>, </a:t>
            </a:r>
            <a:r>
              <a:rPr lang="it-IT" sz="1400" i="1" cap="small" dirty="0" smtClean="0">
                <a:solidFill>
                  <a:srgbClr val="EEECE1"/>
                </a:solidFill>
                <a:latin typeface="Garamond" pitchFamily="18" charset="0"/>
              </a:rPr>
              <a:t>Anonymous ‘</a:t>
            </a:r>
            <a:r>
              <a:rPr lang="it-IT" sz="1400" i="1" cap="small" dirty="0" err="1" smtClean="0">
                <a:solidFill>
                  <a:srgbClr val="EEECE1"/>
                </a:solidFill>
                <a:latin typeface="Garamond" pitchFamily="18" charset="0"/>
              </a:rPr>
              <a:t>Originals</a:t>
            </a:r>
            <a:r>
              <a:rPr lang="it-IT" sz="1400" i="1" cap="small" dirty="0" smtClean="0">
                <a:solidFill>
                  <a:srgbClr val="EEECE1"/>
                </a:solidFill>
                <a:latin typeface="Garamond" pitchFamily="18" charset="0"/>
              </a:rPr>
              <a:t>’. </a:t>
            </a:r>
            <a:r>
              <a:rPr lang="it-IT" sz="1400" i="1" cap="small" dirty="0" err="1">
                <a:solidFill>
                  <a:srgbClr val="EEECE1"/>
                </a:solidFill>
                <a:latin typeface="Garamond" pitchFamily="18" charset="0"/>
              </a:rPr>
              <a:t>Greek</a:t>
            </a:r>
            <a:r>
              <a:rPr lang="it-IT" sz="1400" i="1" cap="small" dirty="0">
                <a:solidFill>
                  <a:srgbClr val="EEECE1"/>
                </a:solidFill>
                <a:latin typeface="Garamond" pitchFamily="18" charset="0"/>
              </a:rPr>
              <a:t> </a:t>
            </a:r>
            <a:r>
              <a:rPr lang="it-IT" sz="1400" i="1" cap="small" dirty="0" err="1" smtClean="0">
                <a:solidFill>
                  <a:srgbClr val="EEECE1"/>
                </a:solidFill>
                <a:latin typeface="Garamond" pitchFamily="18" charset="0"/>
              </a:rPr>
              <a:t>Sculpture</a:t>
            </a:r>
            <a:r>
              <a:rPr lang="it-IT" sz="1400" i="1" cap="small" dirty="0" smtClean="0">
                <a:solidFill>
                  <a:srgbClr val="EEECE1"/>
                </a:solidFill>
                <a:latin typeface="Garamond" pitchFamily="18" charset="0"/>
              </a:rPr>
              <a:t> of the </a:t>
            </a:r>
            <a:r>
              <a:rPr lang="it-IT" sz="1400" i="1" cap="small" dirty="0" err="1" smtClean="0">
                <a:solidFill>
                  <a:srgbClr val="EEECE1"/>
                </a:solidFill>
                <a:latin typeface="Garamond" pitchFamily="18" charset="0"/>
              </a:rPr>
              <a:t>Classical</a:t>
            </a:r>
            <a:r>
              <a:rPr lang="it-IT" sz="1400" i="1" cap="small" dirty="0" smtClean="0">
                <a:solidFill>
                  <a:srgbClr val="EEECE1"/>
                </a:solidFill>
                <a:latin typeface="Garamond" pitchFamily="18" charset="0"/>
              </a:rPr>
              <a:t> </a:t>
            </a:r>
            <a:r>
              <a:rPr lang="it-IT" sz="1400" i="1" cap="small" dirty="0" err="1" smtClean="0">
                <a:solidFill>
                  <a:srgbClr val="EEECE1"/>
                </a:solidFill>
                <a:latin typeface="Garamond" pitchFamily="18" charset="0"/>
              </a:rPr>
              <a:t>Period</a:t>
            </a:r>
            <a:r>
              <a:rPr lang="it-IT" sz="1400" i="1" cap="small" dirty="0" smtClean="0">
                <a:solidFill>
                  <a:srgbClr val="EEECE1"/>
                </a:solidFill>
                <a:latin typeface="Garamond" pitchFamily="18" charset="0"/>
              </a:rPr>
              <a:t> in Roman </a:t>
            </a:r>
            <a:r>
              <a:rPr lang="it-IT" sz="1400" i="1" cap="small" dirty="0" err="1" smtClean="0">
                <a:solidFill>
                  <a:srgbClr val="EEECE1"/>
                </a:solidFill>
                <a:latin typeface="Garamond" pitchFamily="18" charset="0"/>
              </a:rPr>
              <a:t>Context</a:t>
            </a:r>
            <a:endParaRPr lang="it-IT" sz="1400" cap="small" dirty="0" smtClean="0">
              <a:solidFill>
                <a:srgbClr val="EEECE1"/>
              </a:solidFill>
              <a:latin typeface="Garamond" pitchFamily="18" charset="0"/>
            </a:endParaRPr>
          </a:p>
          <a:p>
            <a:pPr algn="ctr"/>
            <a:r>
              <a:rPr lang="en-US" sz="1400" cap="small" dirty="0" smtClean="0">
                <a:solidFill>
                  <a:srgbClr val="EEECE1"/>
                </a:solidFill>
                <a:latin typeface="Garamond" pitchFamily="18" charset="0"/>
              </a:rPr>
              <a:t>Replicas in Roman Art: Redeeming the Copy?</a:t>
            </a:r>
            <a:r>
              <a:rPr lang="it-IT" sz="1400" cap="small" dirty="0" smtClean="0">
                <a:solidFill>
                  <a:srgbClr val="EEECE1"/>
                </a:solidFill>
                <a:latin typeface="Garamond" pitchFamily="18" charset="0"/>
              </a:rPr>
              <a:t> – </a:t>
            </a:r>
            <a:r>
              <a:rPr lang="en-US" sz="1400" cap="small" dirty="0">
                <a:solidFill>
                  <a:schemeClr val="bg2"/>
                </a:solidFill>
                <a:latin typeface="Garamond" panose="02020404030301010803" pitchFamily="18" charset="0"/>
              </a:rPr>
              <a:t>CARC Workshop</a:t>
            </a:r>
            <a:r>
              <a:rPr lang="en-US" sz="1400" dirty="0">
                <a:solidFill>
                  <a:schemeClr val="bg2"/>
                </a:solidFill>
                <a:latin typeface="Garamond" panose="02020404030301010803" pitchFamily="18" charset="0"/>
              </a:rPr>
              <a:t>, </a:t>
            </a:r>
            <a:r>
              <a:rPr lang="en-US" sz="1400" cap="small" dirty="0">
                <a:solidFill>
                  <a:schemeClr val="bg2"/>
                </a:solidFill>
                <a:latin typeface="Garamond" panose="02020404030301010803" pitchFamily="18" charset="0"/>
              </a:rPr>
              <a:t>University of </a:t>
            </a:r>
            <a:r>
              <a:rPr lang="en-US" sz="1400" cap="small" dirty="0" smtClean="0">
                <a:solidFill>
                  <a:schemeClr val="bg2"/>
                </a:solidFill>
                <a:latin typeface="Garamond" panose="02020404030301010803" pitchFamily="18" charset="0"/>
              </a:rPr>
              <a:t>Oxford</a:t>
            </a:r>
            <a:endParaRPr lang="it-IT" sz="1400" cap="small" dirty="0">
              <a:solidFill>
                <a:srgbClr val="EEECE1"/>
              </a:solidFill>
              <a:latin typeface="Garamond" pitchFamily="18" charset="0"/>
            </a:endParaRPr>
          </a:p>
        </p:txBody>
      </p:sp>
      <p:sp>
        <p:nvSpPr>
          <p:cNvPr id="2" name="Rettangolo 1"/>
          <p:cNvSpPr/>
          <p:nvPr/>
        </p:nvSpPr>
        <p:spPr>
          <a:xfrm>
            <a:off x="5637740" y="1158824"/>
            <a:ext cx="2808312" cy="369332"/>
          </a:xfrm>
          <a:prstGeom prst="rect">
            <a:avLst/>
          </a:prstGeom>
        </p:spPr>
        <p:txBody>
          <a:bodyPr wrap="square">
            <a:spAutoFit/>
          </a:bodyPr>
          <a:lstStyle/>
          <a:p>
            <a:r>
              <a:rPr lang="en-US" b="1" cap="small" dirty="0" smtClean="0">
                <a:solidFill>
                  <a:srgbClr val="EEECE1"/>
                </a:solidFill>
                <a:latin typeface="Garamond" pitchFamily="18" charset="0"/>
              </a:rPr>
              <a:t>Anonymous </a:t>
            </a:r>
            <a:r>
              <a:rPr lang="en-US" b="1" cap="small" dirty="0">
                <a:solidFill>
                  <a:srgbClr val="EEECE1"/>
                </a:solidFill>
                <a:latin typeface="Garamond" pitchFamily="18" charset="0"/>
              </a:rPr>
              <a:t>‘Originals’</a:t>
            </a:r>
            <a:endParaRPr lang="it-IT" dirty="0"/>
          </a:p>
        </p:txBody>
      </p:sp>
      <p:sp>
        <p:nvSpPr>
          <p:cNvPr id="3" name="Rettangolo 2"/>
          <p:cNvSpPr/>
          <p:nvPr/>
        </p:nvSpPr>
        <p:spPr>
          <a:xfrm>
            <a:off x="1275900" y="547908"/>
            <a:ext cx="2239716" cy="369332"/>
          </a:xfrm>
          <a:prstGeom prst="rect">
            <a:avLst/>
          </a:prstGeom>
        </p:spPr>
        <p:txBody>
          <a:bodyPr wrap="none">
            <a:spAutoFit/>
          </a:bodyPr>
          <a:lstStyle/>
          <a:p>
            <a:r>
              <a:rPr lang="en-US" b="1" cap="small" dirty="0">
                <a:solidFill>
                  <a:srgbClr val="EEECE1"/>
                </a:solidFill>
                <a:latin typeface="Garamond" pitchFamily="18" charset="0"/>
              </a:rPr>
              <a:t>Lost Masterpieces</a:t>
            </a:r>
            <a:endParaRPr lang="it-IT" dirty="0"/>
          </a:p>
        </p:txBody>
      </p:sp>
    </p:spTree>
    <p:extLst>
      <p:ext uri="{BB962C8B-B14F-4D97-AF65-F5344CB8AC3E}">
        <p14:creationId xmlns:p14="http://schemas.microsoft.com/office/powerpoint/2010/main" val="23513660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4767" y="5905547"/>
            <a:ext cx="9143990" cy="307777"/>
          </a:xfrm>
          <a:prstGeom prst="rect">
            <a:avLst/>
          </a:prstGeom>
        </p:spPr>
        <p:txBody>
          <a:bodyPr wrap="square">
            <a:spAutoFit/>
          </a:bodyPr>
          <a:lstStyle/>
          <a:p>
            <a:pPr algn="ctr">
              <a:spcBef>
                <a:spcPts val="600"/>
              </a:spcBef>
            </a:pPr>
            <a:r>
              <a:rPr lang="it-IT" sz="1400" dirty="0" smtClean="0">
                <a:solidFill>
                  <a:srgbClr val="EEECE1"/>
                </a:solidFill>
                <a:latin typeface="Garamond" pitchFamily="18" charset="0"/>
              </a:rPr>
              <a:t>-----------------------------------------</a:t>
            </a:r>
            <a:endParaRPr lang="it-IT" sz="1400" dirty="0">
              <a:solidFill>
                <a:srgbClr val="EEECE1"/>
              </a:solidFill>
              <a:latin typeface="Garamond" pitchFamily="18" charset="0"/>
            </a:endParaRPr>
          </a:p>
        </p:txBody>
      </p:sp>
      <p:sp>
        <p:nvSpPr>
          <p:cNvPr id="3" name="Rettangolo 2"/>
          <p:cNvSpPr/>
          <p:nvPr/>
        </p:nvSpPr>
        <p:spPr>
          <a:xfrm>
            <a:off x="0" y="6213325"/>
            <a:ext cx="9144000" cy="523220"/>
          </a:xfrm>
          <a:prstGeom prst="rect">
            <a:avLst/>
          </a:prstGeom>
        </p:spPr>
        <p:txBody>
          <a:bodyPr wrap="square">
            <a:spAutoFit/>
          </a:bodyPr>
          <a:lstStyle/>
          <a:p>
            <a:pPr algn="ctr">
              <a:spcBef>
                <a:spcPts val="1200"/>
              </a:spcBef>
            </a:pPr>
            <a:r>
              <a:rPr lang="en-US" sz="1400" cap="small" dirty="0" smtClean="0">
                <a:solidFill>
                  <a:srgbClr val="EEECE1"/>
                </a:solidFill>
                <a:latin typeface="Garamond" panose="02020404030301010803" pitchFamily="18" charset="0"/>
              </a:rPr>
              <a:t>Gabriella </a:t>
            </a:r>
            <a:r>
              <a:rPr lang="en-US" sz="1400" cap="small" dirty="0" err="1" smtClean="0">
                <a:solidFill>
                  <a:srgbClr val="EEECE1"/>
                </a:solidFill>
                <a:latin typeface="Garamond" panose="02020404030301010803" pitchFamily="18" charset="0"/>
              </a:rPr>
              <a:t>Cirucci</a:t>
            </a:r>
            <a:r>
              <a:rPr lang="en-US" sz="1400" cap="small" dirty="0" smtClean="0">
                <a:solidFill>
                  <a:srgbClr val="EEECE1"/>
                </a:solidFill>
                <a:latin typeface="Garamond" panose="02020404030301010803" pitchFamily="18" charset="0"/>
              </a:rPr>
              <a:t>, </a:t>
            </a:r>
            <a:r>
              <a:rPr lang="it-IT" sz="1400" i="1" cap="small" dirty="0" smtClean="0">
                <a:solidFill>
                  <a:srgbClr val="EEECE1"/>
                </a:solidFill>
                <a:latin typeface="Garamond" pitchFamily="18" charset="0"/>
              </a:rPr>
              <a:t>Anonymous ‘</a:t>
            </a:r>
            <a:r>
              <a:rPr lang="it-IT" sz="1400" i="1" cap="small" dirty="0" err="1" smtClean="0">
                <a:solidFill>
                  <a:srgbClr val="EEECE1"/>
                </a:solidFill>
                <a:latin typeface="Garamond" pitchFamily="18" charset="0"/>
              </a:rPr>
              <a:t>Originals</a:t>
            </a:r>
            <a:r>
              <a:rPr lang="it-IT" sz="1400" i="1" cap="small" dirty="0" smtClean="0">
                <a:solidFill>
                  <a:srgbClr val="EEECE1"/>
                </a:solidFill>
                <a:latin typeface="Garamond" pitchFamily="18" charset="0"/>
              </a:rPr>
              <a:t>’. </a:t>
            </a:r>
            <a:r>
              <a:rPr lang="it-IT" sz="1400" i="1" cap="small" dirty="0" err="1">
                <a:solidFill>
                  <a:srgbClr val="EEECE1"/>
                </a:solidFill>
                <a:latin typeface="Garamond" pitchFamily="18" charset="0"/>
              </a:rPr>
              <a:t>Greek</a:t>
            </a:r>
            <a:r>
              <a:rPr lang="it-IT" sz="1400" i="1" cap="small" dirty="0">
                <a:solidFill>
                  <a:srgbClr val="EEECE1"/>
                </a:solidFill>
                <a:latin typeface="Garamond" pitchFamily="18" charset="0"/>
              </a:rPr>
              <a:t> </a:t>
            </a:r>
            <a:r>
              <a:rPr lang="it-IT" sz="1400" i="1" cap="small" dirty="0" err="1" smtClean="0">
                <a:solidFill>
                  <a:srgbClr val="EEECE1"/>
                </a:solidFill>
                <a:latin typeface="Garamond" pitchFamily="18" charset="0"/>
              </a:rPr>
              <a:t>Sculpture</a:t>
            </a:r>
            <a:r>
              <a:rPr lang="it-IT" sz="1400" i="1" cap="small" dirty="0" smtClean="0">
                <a:solidFill>
                  <a:srgbClr val="EEECE1"/>
                </a:solidFill>
                <a:latin typeface="Garamond" pitchFamily="18" charset="0"/>
              </a:rPr>
              <a:t> of the </a:t>
            </a:r>
            <a:r>
              <a:rPr lang="it-IT" sz="1400" i="1" cap="small" dirty="0" err="1" smtClean="0">
                <a:solidFill>
                  <a:srgbClr val="EEECE1"/>
                </a:solidFill>
                <a:latin typeface="Garamond" pitchFamily="18" charset="0"/>
              </a:rPr>
              <a:t>Classical</a:t>
            </a:r>
            <a:r>
              <a:rPr lang="it-IT" sz="1400" i="1" cap="small" dirty="0" smtClean="0">
                <a:solidFill>
                  <a:srgbClr val="EEECE1"/>
                </a:solidFill>
                <a:latin typeface="Garamond" pitchFamily="18" charset="0"/>
              </a:rPr>
              <a:t> </a:t>
            </a:r>
            <a:r>
              <a:rPr lang="it-IT" sz="1400" i="1" cap="small" dirty="0" err="1" smtClean="0">
                <a:solidFill>
                  <a:srgbClr val="EEECE1"/>
                </a:solidFill>
                <a:latin typeface="Garamond" pitchFamily="18" charset="0"/>
              </a:rPr>
              <a:t>Period</a:t>
            </a:r>
            <a:r>
              <a:rPr lang="it-IT" sz="1400" i="1" cap="small" dirty="0" smtClean="0">
                <a:solidFill>
                  <a:srgbClr val="EEECE1"/>
                </a:solidFill>
                <a:latin typeface="Garamond" pitchFamily="18" charset="0"/>
              </a:rPr>
              <a:t> in Roman </a:t>
            </a:r>
            <a:r>
              <a:rPr lang="it-IT" sz="1400" i="1" cap="small" dirty="0" err="1" smtClean="0">
                <a:solidFill>
                  <a:srgbClr val="EEECE1"/>
                </a:solidFill>
                <a:latin typeface="Garamond" pitchFamily="18" charset="0"/>
              </a:rPr>
              <a:t>Context</a:t>
            </a:r>
            <a:endParaRPr lang="it-IT" sz="1400" cap="small" dirty="0" smtClean="0">
              <a:solidFill>
                <a:srgbClr val="EEECE1"/>
              </a:solidFill>
              <a:latin typeface="Garamond" pitchFamily="18" charset="0"/>
            </a:endParaRPr>
          </a:p>
          <a:p>
            <a:pPr algn="ctr"/>
            <a:r>
              <a:rPr lang="en-US" sz="1400" cap="small" dirty="0" smtClean="0">
                <a:solidFill>
                  <a:srgbClr val="EEECE1"/>
                </a:solidFill>
                <a:latin typeface="Garamond" pitchFamily="18" charset="0"/>
              </a:rPr>
              <a:t>Replicas in Roman Art: Redeeming the Copy?</a:t>
            </a:r>
            <a:r>
              <a:rPr lang="it-IT" sz="1400" cap="small" dirty="0" smtClean="0">
                <a:solidFill>
                  <a:srgbClr val="EEECE1"/>
                </a:solidFill>
                <a:latin typeface="Garamond" pitchFamily="18" charset="0"/>
              </a:rPr>
              <a:t> – </a:t>
            </a:r>
            <a:r>
              <a:rPr lang="en-US" sz="1400" cap="small" dirty="0">
                <a:solidFill>
                  <a:schemeClr val="bg2"/>
                </a:solidFill>
                <a:latin typeface="Garamond" panose="02020404030301010803" pitchFamily="18" charset="0"/>
              </a:rPr>
              <a:t>CARC Workshop</a:t>
            </a:r>
            <a:r>
              <a:rPr lang="en-US" sz="1400" dirty="0">
                <a:solidFill>
                  <a:schemeClr val="bg2"/>
                </a:solidFill>
                <a:latin typeface="Garamond" panose="02020404030301010803" pitchFamily="18" charset="0"/>
              </a:rPr>
              <a:t>, </a:t>
            </a:r>
            <a:r>
              <a:rPr lang="en-US" sz="1400" cap="small" dirty="0">
                <a:solidFill>
                  <a:schemeClr val="bg2"/>
                </a:solidFill>
                <a:latin typeface="Garamond" panose="02020404030301010803" pitchFamily="18" charset="0"/>
              </a:rPr>
              <a:t>University of </a:t>
            </a:r>
            <a:r>
              <a:rPr lang="en-US" sz="1400" cap="small" dirty="0" smtClean="0">
                <a:solidFill>
                  <a:schemeClr val="bg2"/>
                </a:solidFill>
                <a:latin typeface="Garamond" panose="02020404030301010803" pitchFamily="18" charset="0"/>
              </a:rPr>
              <a:t>Oxford</a:t>
            </a:r>
            <a:endParaRPr lang="it-IT" sz="1400" cap="small" dirty="0">
              <a:solidFill>
                <a:srgbClr val="EEECE1"/>
              </a:solidFill>
              <a:latin typeface="Garamond" pitchFamily="18" charset="0"/>
            </a:endParaRPr>
          </a:p>
        </p:txBody>
      </p:sp>
      <p:pic>
        <p:nvPicPr>
          <p:cNvPr id="4" name="Picture 19" descr="stele Lamiani 1"/>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115" b="99841" l="327" r="99837">
                        <a14:backgroundMark x1="24673" y1="4140" x2="24673" y2="4140"/>
                        <a14:backgroundMark x1="23366" y1="7325" x2="17647" y2="0"/>
                        <a14:backgroundMark x1="25163" y1="5573" x2="28431" y2="478"/>
                        <a14:backgroundMark x1="17647" y1="478" x2="22386" y2="6847"/>
                      </a14:backgroundRemoval>
                    </a14:imgEffect>
                  </a14:imgLayer>
                </a14:imgProps>
              </a:ext>
              <a:ext uri="{28A0092B-C50C-407E-A947-70E740481C1C}">
                <a14:useLocalDpi xmlns:a14="http://schemas.microsoft.com/office/drawing/2010/main" val="0"/>
              </a:ext>
            </a:extLst>
          </a:blip>
          <a:srcRect/>
          <a:stretch>
            <a:fillRect/>
          </a:stretch>
        </p:blipFill>
        <p:spPr bwMode="auto">
          <a:xfrm>
            <a:off x="3203253" y="2233663"/>
            <a:ext cx="2520876" cy="2594228"/>
          </a:xfrm>
          <a:prstGeom prst="rect">
            <a:avLst/>
          </a:prstGeom>
          <a:noFill/>
          <a:extLst>
            <a:ext uri="{909E8E84-426E-40DD-AFC4-6F175D3DCCD1}">
              <a14:hiddenFill xmlns:a14="http://schemas.microsoft.com/office/drawing/2010/main">
                <a:solidFill>
                  <a:srgbClr val="FFFFFF"/>
                </a:solidFill>
              </a14:hiddenFill>
            </a:ext>
          </a:extLst>
        </p:spPr>
      </p:pic>
      <p:sp>
        <p:nvSpPr>
          <p:cNvPr id="5" name="Rettangolo 4"/>
          <p:cNvSpPr/>
          <p:nvPr/>
        </p:nvSpPr>
        <p:spPr>
          <a:xfrm>
            <a:off x="-4767" y="836712"/>
            <a:ext cx="9139223" cy="800219"/>
          </a:xfrm>
          <a:prstGeom prst="rect">
            <a:avLst/>
          </a:prstGeom>
        </p:spPr>
        <p:txBody>
          <a:bodyPr wrap="square">
            <a:spAutoFit/>
          </a:bodyPr>
          <a:lstStyle/>
          <a:p>
            <a:pPr algn="ctr">
              <a:spcBef>
                <a:spcPts val="1200"/>
              </a:spcBef>
            </a:pPr>
            <a:r>
              <a:rPr lang="en-US" b="1" cap="small" dirty="0" smtClean="0">
                <a:solidFill>
                  <a:srgbClr val="EEECE1"/>
                </a:solidFill>
                <a:latin typeface="Garamond" pitchFamily="18" charset="0"/>
              </a:rPr>
              <a:t>Re-staging Greek Funerary Sculptures and Reliefs:</a:t>
            </a:r>
          </a:p>
          <a:p>
            <a:pPr algn="ctr">
              <a:spcBef>
                <a:spcPts val="1200"/>
              </a:spcBef>
            </a:pPr>
            <a:r>
              <a:rPr lang="en-US" b="1" cap="small" dirty="0" smtClean="0">
                <a:solidFill>
                  <a:srgbClr val="EEECE1"/>
                </a:solidFill>
                <a:latin typeface="Garamond" pitchFamily="18" charset="0"/>
              </a:rPr>
              <a:t>A Case-study</a:t>
            </a:r>
            <a:endParaRPr lang="it-IT" b="1" cap="small" dirty="0">
              <a:solidFill>
                <a:srgbClr val="EEECE1"/>
              </a:solidFill>
              <a:latin typeface="Garamond" pitchFamily="18" charset="0"/>
            </a:endParaRPr>
          </a:p>
        </p:txBody>
      </p:sp>
    </p:spTree>
    <p:extLst>
      <p:ext uri="{BB962C8B-B14F-4D97-AF65-F5344CB8AC3E}">
        <p14:creationId xmlns:p14="http://schemas.microsoft.com/office/powerpoint/2010/main" val="353714303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magine 9" descr="colomba.jpg"/>
          <p:cNvPicPr>
            <a:picLocks noChangeAspect="1"/>
          </p:cNvPicPr>
          <p:nvPr/>
        </p:nvPicPr>
        <p:blipFill>
          <a:blip r:embed="rId2" cstate="print"/>
          <a:stretch>
            <a:fillRect/>
          </a:stretch>
        </p:blipFill>
        <p:spPr>
          <a:xfrm>
            <a:off x="2452744" y="1132734"/>
            <a:ext cx="1472022" cy="4218841"/>
          </a:xfrm>
          <a:prstGeom prst="rect">
            <a:avLst/>
          </a:prstGeom>
        </p:spPr>
      </p:pic>
      <p:pic>
        <p:nvPicPr>
          <p:cNvPr id="17" name="Immagine 16" descr="stele-fun.jpg"/>
          <p:cNvPicPr>
            <a:picLocks noChangeAspect="1"/>
          </p:cNvPicPr>
          <p:nvPr/>
        </p:nvPicPr>
        <p:blipFill>
          <a:blip r:embed="rId3" cstate="print"/>
          <a:stretch>
            <a:fillRect/>
          </a:stretch>
        </p:blipFill>
        <p:spPr>
          <a:xfrm>
            <a:off x="4334257" y="3450799"/>
            <a:ext cx="1715683" cy="1886889"/>
          </a:xfrm>
          <a:prstGeom prst="rect">
            <a:avLst/>
          </a:prstGeom>
        </p:spPr>
      </p:pic>
      <p:pic>
        <p:nvPicPr>
          <p:cNvPr id="6" name="Immagin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2586" y="3019623"/>
            <a:ext cx="1840901" cy="2318065"/>
          </a:xfrm>
          <a:prstGeom prst="rect">
            <a:avLst/>
          </a:prstGeom>
        </p:spPr>
      </p:pic>
      <p:pic>
        <p:nvPicPr>
          <p:cNvPr id="23" name="Picture 2" descr="Marble statue of a lion"/>
          <p:cNvPicPr>
            <a:picLocks noChangeAspect="1" noChangeArrowheads="1"/>
          </p:cNvPicPr>
          <p:nvPr/>
        </p:nvPicPr>
        <p:blipFill rotWithShape="1">
          <a:blip r:embed="rId5">
            <a:extLst>
              <a:ext uri="{28A0092B-C50C-407E-A947-70E740481C1C}">
                <a14:useLocalDpi xmlns:a14="http://schemas.microsoft.com/office/drawing/2010/main" val="0"/>
              </a:ext>
            </a:extLst>
          </a:blip>
          <a:srcRect l="4432" r="3215" b="19837"/>
          <a:stretch/>
        </p:blipFill>
        <p:spPr bwMode="auto">
          <a:xfrm>
            <a:off x="4334257" y="1132734"/>
            <a:ext cx="2955831" cy="1556502"/>
          </a:xfrm>
          <a:prstGeom prst="rect">
            <a:avLst/>
          </a:prstGeom>
          <a:noFill/>
          <a:extLst>
            <a:ext uri="{909E8E84-426E-40DD-AFC4-6F175D3DCCD1}">
              <a14:hiddenFill xmlns:a14="http://schemas.microsoft.com/office/drawing/2010/main">
                <a:solidFill>
                  <a:srgbClr val="FFFFFF"/>
                </a:solidFill>
              </a14:hiddenFill>
            </a:ext>
          </a:extLst>
        </p:spPr>
      </p:pic>
      <p:pic>
        <p:nvPicPr>
          <p:cNvPr id="24" name="Immagine 23"/>
          <p:cNvPicPr>
            <a:picLocks noChangeAspect="1"/>
          </p:cNvPicPr>
          <p:nvPr/>
        </p:nvPicPr>
        <p:blipFill rotWithShape="1">
          <a:blip r:embed="rId6" cstate="print">
            <a:extLst>
              <a:ext uri="{28A0092B-C50C-407E-A947-70E740481C1C}">
                <a14:useLocalDpi xmlns:a14="http://schemas.microsoft.com/office/drawing/2010/main" val="0"/>
              </a:ext>
            </a:extLst>
          </a:blip>
          <a:srcRect l="29503" t="723" r="30433" b="6833"/>
          <a:stretch/>
        </p:blipFill>
        <p:spPr>
          <a:xfrm>
            <a:off x="7521526" y="1132734"/>
            <a:ext cx="1358282" cy="4204954"/>
          </a:xfrm>
          <a:prstGeom prst="rect">
            <a:avLst/>
          </a:prstGeom>
        </p:spPr>
      </p:pic>
      <p:sp>
        <p:nvSpPr>
          <p:cNvPr id="13" name="Rettangolo 12"/>
          <p:cNvSpPr/>
          <p:nvPr/>
        </p:nvSpPr>
        <p:spPr>
          <a:xfrm>
            <a:off x="7290088" y="5351573"/>
            <a:ext cx="1744004" cy="646331"/>
          </a:xfrm>
          <a:prstGeom prst="rect">
            <a:avLst/>
          </a:prstGeom>
        </p:spPr>
        <p:txBody>
          <a:bodyPr wrap="none">
            <a:spAutoFit/>
          </a:bodyPr>
          <a:lstStyle/>
          <a:p>
            <a:r>
              <a:rPr lang="it-IT" sz="1200" dirty="0" smtClean="0">
                <a:solidFill>
                  <a:srgbClr val="EEECE1"/>
                </a:solidFill>
                <a:latin typeface="Garamond" panose="02020404030301010803" pitchFamily="18" charset="0"/>
              </a:rPr>
              <a:t>Boston. </a:t>
            </a:r>
            <a:r>
              <a:rPr lang="it-IT" sz="1200" dirty="0" err="1" smtClean="0">
                <a:solidFill>
                  <a:srgbClr val="EEECE1"/>
                </a:solidFill>
                <a:latin typeface="Garamond" panose="02020404030301010803" pitchFamily="18" charset="0"/>
              </a:rPr>
              <a:t>Museum</a:t>
            </a:r>
            <a:r>
              <a:rPr lang="it-IT" sz="1200" dirty="0" smtClean="0">
                <a:solidFill>
                  <a:srgbClr val="EEECE1"/>
                </a:solidFill>
                <a:latin typeface="Garamond" panose="02020404030301010803" pitchFamily="18" charset="0"/>
              </a:rPr>
              <a:t> of </a:t>
            </a:r>
          </a:p>
          <a:p>
            <a:r>
              <a:rPr lang="it-IT" sz="1200" dirty="0" smtClean="0">
                <a:solidFill>
                  <a:srgbClr val="EEECE1"/>
                </a:solidFill>
                <a:latin typeface="Garamond" panose="02020404030301010803" pitchFamily="18" charset="0"/>
              </a:rPr>
              <a:t>Fine </a:t>
            </a:r>
            <a:r>
              <a:rPr lang="it-IT" sz="1200" dirty="0" err="1" smtClean="0">
                <a:solidFill>
                  <a:srgbClr val="EEECE1"/>
                </a:solidFill>
                <a:latin typeface="Garamond" panose="02020404030301010803" pitchFamily="18" charset="0"/>
              </a:rPr>
              <a:t>Arts</a:t>
            </a:r>
            <a:r>
              <a:rPr lang="it-IT" sz="1200" dirty="0" smtClean="0">
                <a:solidFill>
                  <a:srgbClr val="EEECE1"/>
                </a:solidFill>
                <a:latin typeface="Garamond" panose="02020404030301010803" pitchFamily="18" charset="0"/>
              </a:rPr>
              <a:t>. </a:t>
            </a:r>
            <a:r>
              <a:rPr lang="it-IT" sz="1200" dirty="0" err="1" smtClean="0">
                <a:solidFill>
                  <a:srgbClr val="EEECE1"/>
                </a:solidFill>
                <a:latin typeface="Garamond" panose="02020404030301010803" pitchFamily="18" charset="0"/>
              </a:rPr>
              <a:t>Inv</a:t>
            </a:r>
            <a:r>
              <a:rPr lang="it-IT" sz="1200" dirty="0" smtClean="0">
                <a:solidFill>
                  <a:srgbClr val="EEECE1"/>
                </a:solidFill>
                <a:latin typeface="Garamond" panose="02020404030301010803" pitchFamily="18" charset="0"/>
              </a:rPr>
              <a:t>. 98.642. </a:t>
            </a:r>
          </a:p>
          <a:p>
            <a:r>
              <a:rPr lang="it-IT" sz="1200" dirty="0" smtClean="0">
                <a:solidFill>
                  <a:srgbClr val="EEECE1"/>
                </a:solidFill>
                <a:latin typeface="Garamond" panose="02020404030301010803" pitchFamily="18" charset="0"/>
              </a:rPr>
              <a:t>H. 201 cm</a:t>
            </a:r>
            <a:r>
              <a:rPr lang="it-IT" sz="1200" dirty="0">
                <a:solidFill>
                  <a:srgbClr val="EEECE1"/>
                </a:solidFill>
                <a:latin typeface="Garamond" panose="02020404030301010803" pitchFamily="18" charset="0"/>
              </a:rPr>
              <a:t>. </a:t>
            </a:r>
            <a:r>
              <a:rPr lang="it-IT" sz="1200" dirty="0" err="1">
                <a:solidFill>
                  <a:srgbClr val="EEECE1"/>
                </a:solidFill>
                <a:latin typeface="Garamond" panose="02020404030301010803" pitchFamily="18" charset="0"/>
              </a:rPr>
              <a:t>ca</a:t>
            </a:r>
            <a:r>
              <a:rPr lang="it-IT" sz="1200" dirty="0">
                <a:solidFill>
                  <a:srgbClr val="EEECE1"/>
                </a:solidFill>
                <a:latin typeface="Garamond" panose="02020404030301010803" pitchFamily="18" charset="0"/>
              </a:rPr>
              <a:t> 325-10 </a:t>
            </a:r>
            <a:r>
              <a:rPr lang="it-IT" sz="1200" dirty="0" smtClean="0">
                <a:solidFill>
                  <a:srgbClr val="EEECE1"/>
                </a:solidFill>
                <a:latin typeface="Garamond" panose="02020404030301010803" pitchFamily="18" charset="0"/>
              </a:rPr>
              <a:t>B.C.</a:t>
            </a:r>
            <a:endParaRPr lang="it-IT" dirty="0">
              <a:latin typeface="Garamond" panose="02020404030301010803" pitchFamily="18" charset="0"/>
            </a:endParaRPr>
          </a:p>
        </p:txBody>
      </p:sp>
      <p:sp>
        <p:nvSpPr>
          <p:cNvPr id="14" name="Rettangolo 13"/>
          <p:cNvSpPr/>
          <p:nvPr/>
        </p:nvSpPr>
        <p:spPr>
          <a:xfrm>
            <a:off x="4256072" y="2696457"/>
            <a:ext cx="3112199" cy="646331"/>
          </a:xfrm>
          <a:prstGeom prst="rect">
            <a:avLst/>
          </a:prstGeom>
        </p:spPr>
        <p:txBody>
          <a:bodyPr wrap="none">
            <a:spAutoFit/>
          </a:bodyPr>
          <a:lstStyle/>
          <a:p>
            <a:r>
              <a:rPr lang="it-IT" altLang="it-IT" sz="1200" dirty="0" smtClean="0">
                <a:solidFill>
                  <a:srgbClr val="EEECE1"/>
                </a:solidFill>
                <a:latin typeface="Garamond" pitchFamily="18" charset="0"/>
                <a:cs typeface="Arial" charset="0"/>
              </a:rPr>
              <a:t>New York. </a:t>
            </a:r>
            <a:r>
              <a:rPr lang="nn-NO" altLang="it-IT" sz="1200" dirty="0">
                <a:solidFill>
                  <a:srgbClr val="EEECE1"/>
                </a:solidFill>
                <a:latin typeface="Garamond" pitchFamily="18" charset="0"/>
                <a:cs typeface="Arial" charset="0"/>
              </a:rPr>
              <a:t>Metropolitan Museum. Inv. 09.221.3. </a:t>
            </a:r>
            <a:endParaRPr lang="nn-NO" altLang="it-IT" sz="1200" dirty="0" smtClean="0">
              <a:solidFill>
                <a:srgbClr val="EEECE1"/>
              </a:solidFill>
              <a:latin typeface="Garamond" pitchFamily="18" charset="0"/>
              <a:cs typeface="Arial" charset="0"/>
            </a:endParaRPr>
          </a:p>
          <a:p>
            <a:r>
              <a:rPr lang="nn-NO" altLang="it-IT" sz="1200" dirty="0" smtClean="0">
                <a:solidFill>
                  <a:srgbClr val="EEECE1"/>
                </a:solidFill>
                <a:latin typeface="Garamond" pitchFamily="18" charset="0"/>
                <a:cs typeface="Arial" charset="0"/>
              </a:rPr>
              <a:t>H. </a:t>
            </a:r>
            <a:r>
              <a:rPr lang="nn-NO" altLang="it-IT" sz="1200" dirty="0">
                <a:solidFill>
                  <a:srgbClr val="EEECE1"/>
                </a:solidFill>
                <a:latin typeface="Garamond" pitchFamily="18" charset="0"/>
                <a:cs typeface="Arial" charset="0"/>
              </a:rPr>
              <a:t>79.4 </a:t>
            </a:r>
            <a:r>
              <a:rPr lang="nn-NO" altLang="it-IT" sz="1200" dirty="0" smtClean="0">
                <a:solidFill>
                  <a:srgbClr val="EEECE1"/>
                </a:solidFill>
                <a:latin typeface="Garamond" pitchFamily="18" charset="0"/>
                <a:cs typeface="Arial" charset="0"/>
              </a:rPr>
              <a:t>cm; </a:t>
            </a:r>
            <a:r>
              <a:rPr lang="nn-NO" altLang="it-IT" sz="1200" dirty="0">
                <a:solidFill>
                  <a:srgbClr val="EEECE1"/>
                </a:solidFill>
                <a:latin typeface="Garamond" pitchFamily="18" charset="0"/>
                <a:cs typeface="Arial" charset="0"/>
              </a:rPr>
              <a:t>L. </a:t>
            </a:r>
            <a:r>
              <a:rPr lang="nn-NO" altLang="it-IT" sz="1200" dirty="0" smtClean="0">
                <a:solidFill>
                  <a:srgbClr val="EEECE1"/>
                </a:solidFill>
                <a:latin typeface="Garamond" pitchFamily="18" charset="0"/>
                <a:cs typeface="Arial" charset="0"/>
              </a:rPr>
              <a:t>161.3 cm. </a:t>
            </a:r>
          </a:p>
          <a:p>
            <a:r>
              <a:rPr lang="nn-NO" altLang="it-IT" sz="1200" dirty="0" smtClean="0">
                <a:solidFill>
                  <a:srgbClr val="EEECE1"/>
                </a:solidFill>
                <a:latin typeface="Garamond" pitchFamily="18" charset="0"/>
                <a:cs typeface="Arial" charset="0"/>
              </a:rPr>
              <a:t>First half of the 5th century </a:t>
            </a:r>
            <a:r>
              <a:rPr lang="nn-NO" altLang="it-IT" sz="1200" dirty="0" smtClean="0">
                <a:solidFill>
                  <a:srgbClr val="EEECE1"/>
                </a:solidFill>
                <a:latin typeface="Garamond" pitchFamily="18" charset="0"/>
                <a:cs typeface="Arial" charset="0"/>
              </a:rPr>
              <a:t>B.C.</a:t>
            </a:r>
            <a:endParaRPr lang="it-IT" dirty="0"/>
          </a:p>
        </p:txBody>
      </p:sp>
      <p:sp>
        <p:nvSpPr>
          <p:cNvPr id="3" name="Rettangolo 2"/>
          <p:cNvSpPr/>
          <p:nvPr/>
        </p:nvSpPr>
        <p:spPr>
          <a:xfrm>
            <a:off x="4256072" y="5351574"/>
            <a:ext cx="2206181" cy="646331"/>
          </a:xfrm>
          <a:prstGeom prst="rect">
            <a:avLst/>
          </a:prstGeom>
        </p:spPr>
        <p:txBody>
          <a:bodyPr wrap="none">
            <a:spAutoFit/>
          </a:bodyPr>
          <a:lstStyle/>
          <a:p>
            <a:pPr lvl="0">
              <a:spcBef>
                <a:spcPts val="600"/>
              </a:spcBef>
            </a:pPr>
            <a:r>
              <a:rPr lang="it-IT" sz="1200" dirty="0">
                <a:solidFill>
                  <a:srgbClr val="EEECE1"/>
                </a:solidFill>
                <a:latin typeface="Garamond" panose="02020404030301010803" pitchFamily="18" charset="0"/>
              </a:rPr>
              <a:t>Roma. Musei Capitolini</a:t>
            </a:r>
            <a:r>
              <a:rPr lang="it-IT" sz="1200" dirty="0" smtClean="0">
                <a:solidFill>
                  <a:srgbClr val="EEECE1"/>
                </a:solidFill>
                <a:latin typeface="Garamond" panose="02020404030301010803" pitchFamily="18" charset="0"/>
              </a:rPr>
              <a:t>. </a:t>
            </a:r>
            <a:r>
              <a:rPr lang="it-IT" sz="1200" dirty="0" err="1">
                <a:solidFill>
                  <a:srgbClr val="EEECE1"/>
                </a:solidFill>
                <a:latin typeface="Garamond" panose="02020404030301010803" pitchFamily="18" charset="0"/>
              </a:rPr>
              <a:t>Inv</a:t>
            </a:r>
            <a:r>
              <a:rPr lang="it-IT" sz="1200" dirty="0">
                <a:solidFill>
                  <a:srgbClr val="EEECE1"/>
                </a:solidFill>
                <a:latin typeface="Garamond" panose="02020404030301010803" pitchFamily="18" charset="0"/>
              </a:rPr>
              <a:t>. </a:t>
            </a:r>
            <a:r>
              <a:rPr lang="it-IT" sz="1200" dirty="0" smtClean="0">
                <a:solidFill>
                  <a:srgbClr val="EEECE1"/>
                </a:solidFill>
                <a:latin typeface="Garamond" panose="02020404030301010803" pitchFamily="18" charset="0"/>
              </a:rPr>
              <a:t>984</a:t>
            </a:r>
          </a:p>
          <a:p>
            <a:pPr lvl="0"/>
            <a:r>
              <a:rPr lang="it-IT" sz="1200" dirty="0" smtClean="0">
                <a:solidFill>
                  <a:srgbClr val="EEECE1"/>
                </a:solidFill>
                <a:latin typeface="Garamond" panose="02020404030301010803" pitchFamily="18" charset="0"/>
              </a:rPr>
              <a:t>H. 78 cm; L. 80 cm. </a:t>
            </a:r>
          </a:p>
          <a:p>
            <a:pPr lvl="0"/>
            <a:r>
              <a:rPr lang="it-IT" sz="1200" dirty="0" err="1" smtClean="0">
                <a:solidFill>
                  <a:srgbClr val="EEECE1"/>
                </a:solidFill>
                <a:latin typeface="Garamond" panose="02020404030301010803" pitchFamily="18" charset="0"/>
              </a:rPr>
              <a:t>Beginning</a:t>
            </a:r>
            <a:r>
              <a:rPr lang="it-IT" sz="1200" dirty="0" smtClean="0">
                <a:solidFill>
                  <a:srgbClr val="EEECE1"/>
                </a:solidFill>
                <a:latin typeface="Garamond" panose="02020404030301010803" pitchFamily="18" charset="0"/>
              </a:rPr>
              <a:t> of the 4th </a:t>
            </a:r>
            <a:r>
              <a:rPr lang="it-IT" sz="1200" dirty="0" err="1" smtClean="0">
                <a:solidFill>
                  <a:srgbClr val="EEECE1"/>
                </a:solidFill>
                <a:latin typeface="Garamond" panose="02020404030301010803" pitchFamily="18" charset="0"/>
              </a:rPr>
              <a:t>century</a:t>
            </a:r>
            <a:r>
              <a:rPr lang="it-IT" sz="1200" dirty="0" smtClean="0">
                <a:solidFill>
                  <a:srgbClr val="EEECE1"/>
                </a:solidFill>
                <a:latin typeface="Garamond" panose="02020404030301010803" pitchFamily="18" charset="0"/>
              </a:rPr>
              <a:t> </a:t>
            </a:r>
            <a:r>
              <a:rPr lang="it-IT" sz="1200" dirty="0" smtClean="0">
                <a:solidFill>
                  <a:srgbClr val="EEECE1"/>
                </a:solidFill>
                <a:latin typeface="Garamond" panose="02020404030301010803" pitchFamily="18" charset="0"/>
              </a:rPr>
              <a:t>B.C.</a:t>
            </a:r>
            <a:endParaRPr lang="it-IT" sz="1200" dirty="0">
              <a:solidFill>
                <a:srgbClr val="EEECE1"/>
              </a:solidFill>
              <a:latin typeface="Garamond" panose="02020404030301010803" pitchFamily="18" charset="0"/>
            </a:endParaRPr>
          </a:p>
        </p:txBody>
      </p:sp>
      <p:sp>
        <p:nvSpPr>
          <p:cNvPr id="15" name="Rettangolo 14"/>
          <p:cNvSpPr/>
          <p:nvPr/>
        </p:nvSpPr>
        <p:spPr>
          <a:xfrm>
            <a:off x="143302" y="5351575"/>
            <a:ext cx="2079468" cy="646331"/>
          </a:xfrm>
          <a:prstGeom prst="rect">
            <a:avLst/>
          </a:prstGeom>
        </p:spPr>
        <p:txBody>
          <a:bodyPr wrap="square">
            <a:spAutoFit/>
          </a:bodyPr>
          <a:lstStyle/>
          <a:p>
            <a:pPr lvl="0">
              <a:spcBef>
                <a:spcPts val="600"/>
              </a:spcBef>
            </a:pPr>
            <a:r>
              <a:rPr lang="it-IT" sz="1200" dirty="0">
                <a:solidFill>
                  <a:srgbClr val="EEECE1"/>
                </a:solidFill>
                <a:latin typeface="Garamond" panose="02020404030301010803" pitchFamily="18" charset="0"/>
              </a:rPr>
              <a:t>Roma. </a:t>
            </a:r>
            <a:r>
              <a:rPr lang="it-IT" sz="1200" dirty="0" smtClean="0">
                <a:solidFill>
                  <a:srgbClr val="EEECE1"/>
                </a:solidFill>
                <a:latin typeface="Garamond" panose="02020404030301010803" pitchFamily="18" charset="0"/>
              </a:rPr>
              <a:t>Museo </a:t>
            </a:r>
            <a:r>
              <a:rPr lang="it-IT" sz="1200" dirty="0" err="1" smtClean="0">
                <a:solidFill>
                  <a:srgbClr val="EEECE1"/>
                </a:solidFill>
                <a:latin typeface="Garamond" panose="02020404030301010803" pitchFamily="18" charset="0"/>
              </a:rPr>
              <a:t>Barracco</a:t>
            </a:r>
            <a:r>
              <a:rPr lang="it-IT" sz="1200" dirty="0" smtClean="0">
                <a:solidFill>
                  <a:srgbClr val="EEECE1"/>
                </a:solidFill>
                <a:latin typeface="Garamond" panose="02020404030301010803" pitchFamily="18" charset="0"/>
              </a:rPr>
              <a:t>. </a:t>
            </a:r>
            <a:r>
              <a:rPr lang="it-IT" sz="1200" dirty="0" err="1" smtClean="0">
                <a:solidFill>
                  <a:srgbClr val="EEECE1"/>
                </a:solidFill>
                <a:latin typeface="Garamond" panose="02020404030301010803" pitchFamily="18" charset="0"/>
              </a:rPr>
              <a:t>Inv</a:t>
            </a:r>
            <a:r>
              <a:rPr lang="it-IT" sz="1200" dirty="0">
                <a:solidFill>
                  <a:srgbClr val="EEECE1"/>
                </a:solidFill>
                <a:latin typeface="Garamond" panose="02020404030301010803" pitchFamily="18" charset="0"/>
              </a:rPr>
              <a:t>. </a:t>
            </a:r>
            <a:r>
              <a:rPr lang="it-IT" sz="1200" dirty="0" smtClean="0">
                <a:solidFill>
                  <a:srgbClr val="EEECE1"/>
                </a:solidFill>
                <a:latin typeface="Garamond" panose="02020404030301010803" pitchFamily="18" charset="0"/>
              </a:rPr>
              <a:t>73. H. 73 cm; L. 55 cm. </a:t>
            </a:r>
          </a:p>
          <a:p>
            <a:pPr lvl="0"/>
            <a:r>
              <a:rPr lang="it-IT" sz="1200" dirty="0" err="1" smtClean="0">
                <a:solidFill>
                  <a:srgbClr val="EEECE1"/>
                </a:solidFill>
                <a:latin typeface="Garamond" panose="02020404030301010803" pitchFamily="18" charset="0"/>
              </a:rPr>
              <a:t>ca</a:t>
            </a:r>
            <a:r>
              <a:rPr lang="it-IT" sz="1200" dirty="0" smtClean="0">
                <a:solidFill>
                  <a:srgbClr val="EEECE1"/>
                </a:solidFill>
                <a:latin typeface="Garamond" panose="02020404030301010803" pitchFamily="18" charset="0"/>
              </a:rPr>
              <a:t> 525-510 </a:t>
            </a:r>
            <a:r>
              <a:rPr lang="it-IT" sz="1200" dirty="0" smtClean="0">
                <a:solidFill>
                  <a:srgbClr val="EEECE1"/>
                </a:solidFill>
                <a:latin typeface="Garamond" panose="02020404030301010803" pitchFamily="18" charset="0"/>
              </a:rPr>
              <a:t>B.C.</a:t>
            </a:r>
            <a:endParaRPr lang="it-IT" sz="1200" dirty="0">
              <a:solidFill>
                <a:srgbClr val="EEECE1"/>
              </a:solidFill>
              <a:latin typeface="Garamond" panose="02020404030301010803" pitchFamily="18" charset="0"/>
            </a:endParaRPr>
          </a:p>
        </p:txBody>
      </p:sp>
      <p:sp>
        <p:nvSpPr>
          <p:cNvPr id="16" name="Rettangolo 15"/>
          <p:cNvSpPr/>
          <p:nvPr/>
        </p:nvSpPr>
        <p:spPr>
          <a:xfrm>
            <a:off x="2312910" y="5355263"/>
            <a:ext cx="1897892" cy="646331"/>
          </a:xfrm>
          <a:prstGeom prst="rect">
            <a:avLst/>
          </a:prstGeom>
        </p:spPr>
        <p:txBody>
          <a:bodyPr wrap="none">
            <a:spAutoFit/>
          </a:bodyPr>
          <a:lstStyle/>
          <a:p>
            <a:pPr lvl="0">
              <a:spcBef>
                <a:spcPts val="600"/>
              </a:spcBef>
            </a:pPr>
            <a:r>
              <a:rPr lang="it-IT" sz="1200" dirty="0">
                <a:solidFill>
                  <a:srgbClr val="EEECE1"/>
                </a:solidFill>
                <a:latin typeface="Garamond" panose="02020404030301010803" pitchFamily="18" charset="0"/>
              </a:rPr>
              <a:t>Roma. Musei Capitolini</a:t>
            </a:r>
            <a:r>
              <a:rPr lang="it-IT" sz="1200" dirty="0" smtClean="0">
                <a:solidFill>
                  <a:srgbClr val="EEECE1"/>
                </a:solidFill>
                <a:latin typeface="Garamond" panose="02020404030301010803" pitchFamily="18" charset="0"/>
              </a:rPr>
              <a:t>. </a:t>
            </a:r>
          </a:p>
          <a:p>
            <a:pPr lvl="0"/>
            <a:r>
              <a:rPr lang="it-IT" sz="1200" dirty="0" err="1" smtClean="0">
                <a:solidFill>
                  <a:srgbClr val="EEECE1"/>
                </a:solidFill>
                <a:latin typeface="Garamond" panose="02020404030301010803" pitchFamily="18" charset="0"/>
              </a:rPr>
              <a:t>Inv</a:t>
            </a:r>
            <a:r>
              <a:rPr lang="it-IT" sz="1200" dirty="0">
                <a:solidFill>
                  <a:srgbClr val="EEECE1"/>
                </a:solidFill>
                <a:latin typeface="Garamond" panose="02020404030301010803" pitchFamily="18" charset="0"/>
              </a:rPr>
              <a:t>. </a:t>
            </a:r>
            <a:r>
              <a:rPr lang="it-IT" sz="1200" dirty="0" smtClean="0">
                <a:solidFill>
                  <a:srgbClr val="EEECE1"/>
                </a:solidFill>
                <a:latin typeface="Garamond" panose="02020404030301010803" pitchFamily="18" charset="0"/>
              </a:rPr>
              <a:t>987.</a:t>
            </a:r>
            <a:r>
              <a:rPr lang="it-IT" sz="1200" dirty="0">
                <a:solidFill>
                  <a:srgbClr val="EEECE1"/>
                </a:solidFill>
                <a:latin typeface="Garamond" panose="02020404030301010803" pitchFamily="18" charset="0"/>
              </a:rPr>
              <a:t> </a:t>
            </a:r>
            <a:r>
              <a:rPr lang="it-IT" sz="1200" dirty="0" smtClean="0">
                <a:solidFill>
                  <a:srgbClr val="EEECE1"/>
                </a:solidFill>
                <a:latin typeface="Garamond" panose="02020404030301010803" pitchFamily="18" charset="0"/>
              </a:rPr>
              <a:t>H. 173.5 cm; </a:t>
            </a:r>
          </a:p>
          <a:p>
            <a:pPr lvl="0"/>
            <a:r>
              <a:rPr lang="it-IT" sz="1200" dirty="0" smtClean="0">
                <a:solidFill>
                  <a:srgbClr val="EEECE1"/>
                </a:solidFill>
                <a:latin typeface="Garamond" panose="02020404030301010803" pitchFamily="18" charset="0"/>
              </a:rPr>
              <a:t>L. 47.5 cm . </a:t>
            </a:r>
            <a:r>
              <a:rPr lang="it-IT" sz="1200" dirty="0" err="1" smtClean="0">
                <a:solidFill>
                  <a:srgbClr val="EEECE1"/>
                </a:solidFill>
                <a:latin typeface="Garamond" panose="02020404030301010803" pitchFamily="18" charset="0"/>
              </a:rPr>
              <a:t>ca</a:t>
            </a:r>
            <a:r>
              <a:rPr lang="it-IT" sz="1200" dirty="0" smtClean="0">
                <a:solidFill>
                  <a:srgbClr val="EEECE1"/>
                </a:solidFill>
                <a:latin typeface="Garamond" panose="02020404030301010803" pitchFamily="18" charset="0"/>
              </a:rPr>
              <a:t> 490-480 </a:t>
            </a:r>
            <a:r>
              <a:rPr lang="it-IT" sz="1200" dirty="0" smtClean="0">
                <a:solidFill>
                  <a:srgbClr val="EEECE1"/>
                </a:solidFill>
                <a:latin typeface="Garamond" panose="02020404030301010803" pitchFamily="18" charset="0"/>
              </a:rPr>
              <a:t>B.C. </a:t>
            </a:r>
            <a:endParaRPr lang="it-IT" sz="1200" dirty="0">
              <a:solidFill>
                <a:srgbClr val="EEECE1"/>
              </a:solidFill>
              <a:latin typeface="Garamond" panose="02020404030301010803" pitchFamily="18" charset="0"/>
            </a:endParaRPr>
          </a:p>
        </p:txBody>
      </p:sp>
      <p:sp>
        <p:nvSpPr>
          <p:cNvPr id="2" name="Rettangolo 1"/>
          <p:cNvSpPr/>
          <p:nvPr/>
        </p:nvSpPr>
        <p:spPr>
          <a:xfrm>
            <a:off x="10" y="390951"/>
            <a:ext cx="9143990" cy="369332"/>
          </a:xfrm>
          <a:prstGeom prst="rect">
            <a:avLst/>
          </a:prstGeom>
        </p:spPr>
        <p:txBody>
          <a:bodyPr wrap="square">
            <a:spAutoFit/>
          </a:bodyPr>
          <a:lstStyle/>
          <a:p>
            <a:pPr algn="ctr">
              <a:spcBef>
                <a:spcPts val="1200"/>
              </a:spcBef>
            </a:pPr>
            <a:r>
              <a:rPr lang="en-US" b="1" cap="small" dirty="0">
                <a:solidFill>
                  <a:srgbClr val="EEECE1"/>
                </a:solidFill>
                <a:latin typeface="Garamond" pitchFamily="18" charset="0"/>
              </a:rPr>
              <a:t>Re-staging Greek Funerary Sculptures and Reliefs:</a:t>
            </a:r>
          </a:p>
        </p:txBody>
      </p:sp>
      <p:sp>
        <p:nvSpPr>
          <p:cNvPr id="18" name="Rettangolo 17"/>
          <p:cNvSpPr/>
          <p:nvPr/>
        </p:nvSpPr>
        <p:spPr>
          <a:xfrm>
            <a:off x="-4767" y="5905547"/>
            <a:ext cx="9143990" cy="307777"/>
          </a:xfrm>
          <a:prstGeom prst="rect">
            <a:avLst/>
          </a:prstGeom>
        </p:spPr>
        <p:txBody>
          <a:bodyPr wrap="square">
            <a:spAutoFit/>
          </a:bodyPr>
          <a:lstStyle/>
          <a:p>
            <a:pPr algn="ctr">
              <a:spcBef>
                <a:spcPts val="600"/>
              </a:spcBef>
            </a:pPr>
            <a:r>
              <a:rPr lang="it-IT" sz="1400" dirty="0" smtClean="0">
                <a:solidFill>
                  <a:srgbClr val="EEECE1"/>
                </a:solidFill>
                <a:latin typeface="Garamond" pitchFamily="18" charset="0"/>
              </a:rPr>
              <a:t>-----------------------------------------</a:t>
            </a:r>
            <a:endParaRPr lang="it-IT" sz="1400" dirty="0">
              <a:solidFill>
                <a:srgbClr val="EEECE1"/>
              </a:solidFill>
              <a:latin typeface="Garamond" pitchFamily="18" charset="0"/>
            </a:endParaRPr>
          </a:p>
        </p:txBody>
      </p:sp>
      <p:sp>
        <p:nvSpPr>
          <p:cNvPr id="19" name="Rettangolo 18"/>
          <p:cNvSpPr/>
          <p:nvPr/>
        </p:nvSpPr>
        <p:spPr>
          <a:xfrm>
            <a:off x="0" y="6213325"/>
            <a:ext cx="9144000" cy="523220"/>
          </a:xfrm>
          <a:prstGeom prst="rect">
            <a:avLst/>
          </a:prstGeom>
        </p:spPr>
        <p:txBody>
          <a:bodyPr wrap="square">
            <a:spAutoFit/>
          </a:bodyPr>
          <a:lstStyle/>
          <a:p>
            <a:pPr algn="ctr">
              <a:spcBef>
                <a:spcPts val="1200"/>
              </a:spcBef>
            </a:pPr>
            <a:r>
              <a:rPr lang="en-US" sz="1400" cap="small" dirty="0" smtClean="0">
                <a:solidFill>
                  <a:srgbClr val="EEECE1"/>
                </a:solidFill>
                <a:latin typeface="Garamond" panose="02020404030301010803" pitchFamily="18" charset="0"/>
              </a:rPr>
              <a:t>Gabriella </a:t>
            </a:r>
            <a:r>
              <a:rPr lang="en-US" sz="1400" cap="small" dirty="0" err="1" smtClean="0">
                <a:solidFill>
                  <a:srgbClr val="EEECE1"/>
                </a:solidFill>
                <a:latin typeface="Garamond" panose="02020404030301010803" pitchFamily="18" charset="0"/>
              </a:rPr>
              <a:t>Cirucci</a:t>
            </a:r>
            <a:r>
              <a:rPr lang="en-US" sz="1400" cap="small" dirty="0" smtClean="0">
                <a:solidFill>
                  <a:srgbClr val="EEECE1"/>
                </a:solidFill>
                <a:latin typeface="Garamond" panose="02020404030301010803" pitchFamily="18" charset="0"/>
              </a:rPr>
              <a:t>, </a:t>
            </a:r>
            <a:r>
              <a:rPr lang="it-IT" sz="1400" i="1" cap="small" dirty="0" smtClean="0">
                <a:solidFill>
                  <a:srgbClr val="EEECE1"/>
                </a:solidFill>
                <a:latin typeface="Garamond" pitchFamily="18" charset="0"/>
              </a:rPr>
              <a:t>Anonymous ‘</a:t>
            </a:r>
            <a:r>
              <a:rPr lang="it-IT" sz="1400" i="1" cap="small" dirty="0" err="1" smtClean="0">
                <a:solidFill>
                  <a:srgbClr val="EEECE1"/>
                </a:solidFill>
                <a:latin typeface="Garamond" pitchFamily="18" charset="0"/>
              </a:rPr>
              <a:t>Originals</a:t>
            </a:r>
            <a:r>
              <a:rPr lang="it-IT" sz="1400" i="1" cap="small" dirty="0" smtClean="0">
                <a:solidFill>
                  <a:srgbClr val="EEECE1"/>
                </a:solidFill>
                <a:latin typeface="Garamond" pitchFamily="18" charset="0"/>
              </a:rPr>
              <a:t>’. </a:t>
            </a:r>
            <a:r>
              <a:rPr lang="it-IT" sz="1400" i="1" cap="small" dirty="0" err="1">
                <a:solidFill>
                  <a:srgbClr val="EEECE1"/>
                </a:solidFill>
                <a:latin typeface="Garamond" pitchFamily="18" charset="0"/>
              </a:rPr>
              <a:t>Greek</a:t>
            </a:r>
            <a:r>
              <a:rPr lang="it-IT" sz="1400" i="1" cap="small" dirty="0">
                <a:solidFill>
                  <a:srgbClr val="EEECE1"/>
                </a:solidFill>
                <a:latin typeface="Garamond" pitchFamily="18" charset="0"/>
              </a:rPr>
              <a:t> </a:t>
            </a:r>
            <a:r>
              <a:rPr lang="it-IT" sz="1400" i="1" cap="small" dirty="0" err="1" smtClean="0">
                <a:solidFill>
                  <a:srgbClr val="EEECE1"/>
                </a:solidFill>
                <a:latin typeface="Garamond" pitchFamily="18" charset="0"/>
              </a:rPr>
              <a:t>Sculpture</a:t>
            </a:r>
            <a:r>
              <a:rPr lang="it-IT" sz="1400" i="1" cap="small" dirty="0" smtClean="0">
                <a:solidFill>
                  <a:srgbClr val="EEECE1"/>
                </a:solidFill>
                <a:latin typeface="Garamond" pitchFamily="18" charset="0"/>
              </a:rPr>
              <a:t> of the </a:t>
            </a:r>
            <a:r>
              <a:rPr lang="it-IT" sz="1400" i="1" cap="small" dirty="0" err="1" smtClean="0">
                <a:solidFill>
                  <a:srgbClr val="EEECE1"/>
                </a:solidFill>
                <a:latin typeface="Garamond" pitchFamily="18" charset="0"/>
              </a:rPr>
              <a:t>Classical</a:t>
            </a:r>
            <a:r>
              <a:rPr lang="it-IT" sz="1400" i="1" cap="small" dirty="0" smtClean="0">
                <a:solidFill>
                  <a:srgbClr val="EEECE1"/>
                </a:solidFill>
                <a:latin typeface="Garamond" pitchFamily="18" charset="0"/>
              </a:rPr>
              <a:t> </a:t>
            </a:r>
            <a:r>
              <a:rPr lang="it-IT" sz="1400" i="1" cap="small" dirty="0" err="1" smtClean="0">
                <a:solidFill>
                  <a:srgbClr val="EEECE1"/>
                </a:solidFill>
                <a:latin typeface="Garamond" pitchFamily="18" charset="0"/>
              </a:rPr>
              <a:t>Period</a:t>
            </a:r>
            <a:r>
              <a:rPr lang="it-IT" sz="1400" i="1" cap="small" dirty="0" smtClean="0">
                <a:solidFill>
                  <a:srgbClr val="EEECE1"/>
                </a:solidFill>
                <a:latin typeface="Garamond" pitchFamily="18" charset="0"/>
              </a:rPr>
              <a:t> in Roman </a:t>
            </a:r>
            <a:r>
              <a:rPr lang="it-IT" sz="1400" i="1" cap="small" dirty="0" err="1" smtClean="0">
                <a:solidFill>
                  <a:srgbClr val="EEECE1"/>
                </a:solidFill>
                <a:latin typeface="Garamond" pitchFamily="18" charset="0"/>
              </a:rPr>
              <a:t>Context</a:t>
            </a:r>
            <a:endParaRPr lang="it-IT" sz="1400" cap="small" dirty="0" smtClean="0">
              <a:solidFill>
                <a:srgbClr val="EEECE1"/>
              </a:solidFill>
              <a:latin typeface="Garamond" pitchFamily="18" charset="0"/>
            </a:endParaRPr>
          </a:p>
          <a:p>
            <a:pPr algn="ctr"/>
            <a:r>
              <a:rPr lang="en-US" sz="1400" cap="small" dirty="0" smtClean="0">
                <a:solidFill>
                  <a:srgbClr val="EEECE1"/>
                </a:solidFill>
                <a:latin typeface="Garamond" pitchFamily="18" charset="0"/>
              </a:rPr>
              <a:t>Replicas in Roman Art: Redeeming the Copy?</a:t>
            </a:r>
            <a:r>
              <a:rPr lang="it-IT" sz="1400" cap="small" dirty="0" smtClean="0">
                <a:solidFill>
                  <a:srgbClr val="EEECE1"/>
                </a:solidFill>
                <a:latin typeface="Garamond" pitchFamily="18" charset="0"/>
              </a:rPr>
              <a:t> – </a:t>
            </a:r>
            <a:r>
              <a:rPr lang="en-US" sz="1400" cap="small" dirty="0">
                <a:solidFill>
                  <a:schemeClr val="bg2"/>
                </a:solidFill>
                <a:latin typeface="Garamond" panose="02020404030301010803" pitchFamily="18" charset="0"/>
              </a:rPr>
              <a:t>CARC Workshop</a:t>
            </a:r>
            <a:r>
              <a:rPr lang="en-US" sz="1400" dirty="0">
                <a:solidFill>
                  <a:schemeClr val="bg2"/>
                </a:solidFill>
                <a:latin typeface="Garamond" panose="02020404030301010803" pitchFamily="18" charset="0"/>
              </a:rPr>
              <a:t>, </a:t>
            </a:r>
            <a:r>
              <a:rPr lang="en-US" sz="1400" cap="small" dirty="0">
                <a:solidFill>
                  <a:schemeClr val="bg2"/>
                </a:solidFill>
                <a:latin typeface="Garamond" panose="02020404030301010803" pitchFamily="18" charset="0"/>
              </a:rPr>
              <a:t>University of </a:t>
            </a:r>
            <a:r>
              <a:rPr lang="en-US" sz="1400" cap="small" dirty="0" smtClean="0">
                <a:solidFill>
                  <a:schemeClr val="bg2"/>
                </a:solidFill>
                <a:latin typeface="Garamond" panose="02020404030301010803" pitchFamily="18" charset="0"/>
              </a:rPr>
              <a:t>Oxford</a:t>
            </a:r>
            <a:endParaRPr lang="it-IT" sz="1400" cap="small" dirty="0">
              <a:solidFill>
                <a:srgbClr val="EEECE1"/>
              </a:solidFill>
              <a:latin typeface="Garamond" pitchFamily="18" charset="0"/>
            </a:endParaRPr>
          </a:p>
        </p:txBody>
      </p:sp>
    </p:spTree>
    <p:extLst>
      <p:ext uri="{BB962C8B-B14F-4D97-AF65-F5344CB8AC3E}">
        <p14:creationId xmlns:p14="http://schemas.microsoft.com/office/powerpoint/2010/main" val="19467333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p:cNvPicPr>
            <a:picLocks noChangeAspect="1"/>
          </p:cNvPicPr>
          <p:nvPr/>
        </p:nvPicPr>
        <p:blipFill rotWithShape="1">
          <a:blip r:embed="rId2" cstate="print">
            <a:extLst>
              <a:ext uri="{28A0092B-C50C-407E-A947-70E740481C1C}">
                <a14:useLocalDpi xmlns:a14="http://schemas.microsoft.com/office/drawing/2010/main" val="0"/>
              </a:ext>
            </a:extLst>
          </a:blip>
          <a:srcRect l="37669" t="15008" r="14355" b="6365"/>
          <a:stretch/>
        </p:blipFill>
        <p:spPr>
          <a:xfrm>
            <a:off x="2420958" y="561780"/>
            <a:ext cx="1806453" cy="2651147"/>
          </a:xfrm>
          <a:prstGeom prst="rect">
            <a:avLst/>
          </a:prstGeom>
        </p:spPr>
      </p:pic>
      <p:sp>
        <p:nvSpPr>
          <p:cNvPr id="24" name="Rettangolo 23"/>
          <p:cNvSpPr/>
          <p:nvPr/>
        </p:nvSpPr>
        <p:spPr>
          <a:xfrm>
            <a:off x="2269992" y="3224513"/>
            <a:ext cx="2087559" cy="276999"/>
          </a:xfrm>
          <a:prstGeom prst="rect">
            <a:avLst/>
          </a:prstGeom>
        </p:spPr>
        <p:txBody>
          <a:bodyPr wrap="none">
            <a:spAutoFit/>
          </a:bodyPr>
          <a:lstStyle/>
          <a:p>
            <a:r>
              <a:rPr lang="it-IT" altLang="it-IT" sz="1200" b="1" dirty="0">
                <a:solidFill>
                  <a:srgbClr val="EEECE1"/>
                </a:solidFill>
                <a:latin typeface="Garamond" pitchFamily="18" charset="0"/>
                <a:cs typeface="Arial" charset="0"/>
              </a:rPr>
              <a:t> </a:t>
            </a:r>
            <a:r>
              <a:rPr lang="it-IT" altLang="it-IT" sz="1200" dirty="0" smtClean="0">
                <a:solidFill>
                  <a:srgbClr val="EEECE1"/>
                </a:solidFill>
                <a:latin typeface="Garamond" pitchFamily="18" charset="0"/>
                <a:cs typeface="Arial" charset="0"/>
              </a:rPr>
              <a:t>The Esquiline </a:t>
            </a:r>
            <a:r>
              <a:rPr lang="it-IT" altLang="it-IT" sz="1200" dirty="0" err="1" smtClean="0">
                <a:solidFill>
                  <a:srgbClr val="EEECE1"/>
                </a:solidFill>
                <a:latin typeface="Garamond" pitchFamily="18" charset="0"/>
                <a:cs typeface="Arial" charset="0"/>
              </a:rPr>
              <a:t>hill</a:t>
            </a:r>
            <a:r>
              <a:rPr lang="it-IT" altLang="it-IT" sz="1200" dirty="0" smtClean="0">
                <a:solidFill>
                  <a:srgbClr val="EEECE1"/>
                </a:solidFill>
                <a:latin typeface="Garamond" pitchFamily="18" charset="0"/>
                <a:cs typeface="Arial" charset="0"/>
              </a:rPr>
              <a:t> (C. </a:t>
            </a:r>
            <a:r>
              <a:rPr lang="it-IT" altLang="it-IT" sz="1200" dirty="0" err="1">
                <a:solidFill>
                  <a:srgbClr val="EEECE1"/>
                </a:solidFill>
                <a:latin typeface="Garamond" pitchFamily="18" charset="0"/>
                <a:cs typeface="Arial" charset="0"/>
              </a:rPr>
              <a:t>Häuber</a:t>
            </a:r>
            <a:r>
              <a:rPr lang="it-IT" altLang="it-IT" sz="1200" dirty="0">
                <a:solidFill>
                  <a:srgbClr val="EEECE1"/>
                </a:solidFill>
                <a:latin typeface="Garamond" pitchFamily="18" charset="0"/>
                <a:cs typeface="Arial" charset="0"/>
              </a:rPr>
              <a:t> </a:t>
            </a:r>
            <a:r>
              <a:rPr lang="it-IT" altLang="it-IT" sz="1200" dirty="0" smtClean="0">
                <a:solidFill>
                  <a:srgbClr val="EEECE1"/>
                </a:solidFill>
                <a:latin typeface="Garamond" pitchFamily="18" charset="0"/>
                <a:cs typeface="Arial" charset="0"/>
              </a:rPr>
              <a:t>)</a:t>
            </a:r>
            <a:endParaRPr lang="it-IT" dirty="0"/>
          </a:p>
        </p:txBody>
      </p:sp>
      <p:pic>
        <p:nvPicPr>
          <p:cNvPr id="15" name="Immagine 14" descr="colomba.jpg"/>
          <p:cNvPicPr>
            <a:picLocks noChangeAspect="1"/>
          </p:cNvPicPr>
          <p:nvPr/>
        </p:nvPicPr>
        <p:blipFill>
          <a:blip r:embed="rId3" cstate="print"/>
          <a:stretch>
            <a:fillRect/>
          </a:stretch>
        </p:blipFill>
        <p:spPr>
          <a:xfrm>
            <a:off x="1003648" y="561780"/>
            <a:ext cx="1012201" cy="2900987"/>
          </a:xfrm>
          <a:prstGeom prst="rect">
            <a:avLst/>
          </a:prstGeom>
        </p:spPr>
      </p:pic>
      <p:sp>
        <p:nvSpPr>
          <p:cNvPr id="3" name="Rettangolo 2"/>
          <p:cNvSpPr/>
          <p:nvPr/>
        </p:nvSpPr>
        <p:spPr>
          <a:xfrm>
            <a:off x="922386" y="3462767"/>
            <a:ext cx="3738190" cy="646331"/>
          </a:xfrm>
          <a:prstGeom prst="rect">
            <a:avLst/>
          </a:prstGeom>
        </p:spPr>
        <p:txBody>
          <a:bodyPr wrap="square">
            <a:spAutoFit/>
          </a:bodyPr>
          <a:lstStyle/>
          <a:p>
            <a:r>
              <a:rPr lang="it-IT" altLang="it-IT" sz="1200" dirty="0">
                <a:solidFill>
                  <a:srgbClr val="EEECE1"/>
                </a:solidFill>
                <a:latin typeface="Garamond" pitchFamily="18" charset="0"/>
                <a:cs typeface="Arial" charset="0"/>
              </a:rPr>
              <a:t>Roma. Musei Capitolini. </a:t>
            </a:r>
            <a:r>
              <a:rPr lang="it-IT" altLang="it-IT" sz="1200" dirty="0" err="1" smtClean="0">
                <a:solidFill>
                  <a:srgbClr val="EEECE1"/>
                </a:solidFill>
                <a:latin typeface="Garamond" pitchFamily="18" charset="0"/>
                <a:cs typeface="Arial" charset="0"/>
              </a:rPr>
              <a:t>Inv</a:t>
            </a:r>
            <a:r>
              <a:rPr lang="it-IT" altLang="it-IT" sz="1200" dirty="0">
                <a:solidFill>
                  <a:srgbClr val="EEECE1"/>
                </a:solidFill>
                <a:latin typeface="Garamond" pitchFamily="18" charset="0"/>
                <a:cs typeface="Arial" charset="0"/>
              </a:rPr>
              <a:t>. </a:t>
            </a:r>
            <a:r>
              <a:rPr lang="it-IT" altLang="it-IT" sz="1200" dirty="0" smtClean="0">
                <a:solidFill>
                  <a:srgbClr val="EEECE1"/>
                </a:solidFill>
                <a:latin typeface="Garamond" pitchFamily="18" charset="0"/>
                <a:cs typeface="Arial" charset="0"/>
              </a:rPr>
              <a:t>987. </a:t>
            </a:r>
          </a:p>
          <a:p>
            <a:r>
              <a:rPr lang="it-IT" altLang="it-IT" sz="1200" dirty="0" err="1" smtClean="0">
                <a:solidFill>
                  <a:srgbClr val="EEECE1"/>
                </a:solidFill>
                <a:latin typeface="Garamond" pitchFamily="18" charset="0"/>
                <a:cs typeface="Arial" charset="0"/>
              </a:rPr>
              <a:t>Excavated</a:t>
            </a:r>
            <a:r>
              <a:rPr lang="it-IT" altLang="it-IT" sz="1200" dirty="0" smtClean="0">
                <a:solidFill>
                  <a:srgbClr val="EEECE1"/>
                </a:solidFill>
                <a:latin typeface="Garamond" pitchFamily="18" charset="0"/>
                <a:cs typeface="Arial" charset="0"/>
              </a:rPr>
              <a:t> </a:t>
            </a:r>
            <a:r>
              <a:rPr lang="it-IT" altLang="it-IT" sz="1200" dirty="0">
                <a:solidFill>
                  <a:srgbClr val="EEECE1"/>
                </a:solidFill>
                <a:latin typeface="Garamond" pitchFamily="18" charset="0"/>
                <a:cs typeface="Arial" charset="0"/>
              </a:rPr>
              <a:t>in 1882 inside Villa Palombara on the </a:t>
            </a:r>
            <a:r>
              <a:rPr lang="it-IT" altLang="it-IT" sz="1200" dirty="0" smtClean="0">
                <a:solidFill>
                  <a:srgbClr val="EEECE1"/>
                </a:solidFill>
                <a:latin typeface="Garamond" pitchFamily="18" charset="0"/>
                <a:cs typeface="Arial" charset="0"/>
              </a:rPr>
              <a:t>Esquiline </a:t>
            </a:r>
            <a:r>
              <a:rPr lang="it-IT" altLang="it-IT" sz="1200" dirty="0" err="1" smtClean="0">
                <a:solidFill>
                  <a:srgbClr val="EEECE1"/>
                </a:solidFill>
                <a:latin typeface="Garamond" pitchFamily="18" charset="0"/>
                <a:cs typeface="Arial" charset="0"/>
              </a:rPr>
              <a:t>hill</a:t>
            </a:r>
            <a:r>
              <a:rPr lang="it-IT" altLang="it-IT" sz="1200" dirty="0" smtClean="0">
                <a:solidFill>
                  <a:srgbClr val="EEECE1"/>
                </a:solidFill>
                <a:latin typeface="Garamond" pitchFamily="18" charset="0"/>
                <a:cs typeface="Arial" charset="0"/>
              </a:rPr>
              <a:t>. </a:t>
            </a:r>
            <a:r>
              <a:rPr lang="it-IT" altLang="it-IT" sz="1200" dirty="0" err="1" smtClean="0">
                <a:solidFill>
                  <a:srgbClr val="EEECE1"/>
                </a:solidFill>
                <a:latin typeface="Garamond" pitchFamily="18" charset="0"/>
                <a:cs typeface="Arial" charset="0"/>
              </a:rPr>
              <a:t>Published</a:t>
            </a:r>
            <a:r>
              <a:rPr lang="it-IT" altLang="it-IT" sz="1200" dirty="0" smtClean="0">
                <a:solidFill>
                  <a:srgbClr val="EEECE1"/>
                </a:solidFill>
                <a:latin typeface="Garamond" pitchFamily="18" charset="0"/>
                <a:cs typeface="Arial" charset="0"/>
              </a:rPr>
              <a:t> by </a:t>
            </a:r>
            <a:r>
              <a:rPr lang="it-IT" altLang="it-IT" sz="1200" dirty="0" err="1" smtClean="0">
                <a:solidFill>
                  <a:srgbClr val="EEECE1"/>
                </a:solidFill>
                <a:latin typeface="Garamond" pitchFamily="18" charset="0"/>
                <a:cs typeface="Arial" charset="0"/>
              </a:rPr>
              <a:t>Ghirardini</a:t>
            </a:r>
            <a:r>
              <a:rPr lang="it-IT" altLang="it-IT" sz="1200" dirty="0" smtClean="0">
                <a:solidFill>
                  <a:srgbClr val="EEECE1"/>
                </a:solidFill>
                <a:latin typeface="Garamond" pitchFamily="18" charset="0"/>
                <a:cs typeface="Arial" charset="0"/>
              </a:rPr>
              <a:t> in </a:t>
            </a:r>
            <a:r>
              <a:rPr lang="it-IT" altLang="it-IT" sz="1200" dirty="0" err="1" smtClean="0">
                <a:solidFill>
                  <a:srgbClr val="EEECE1"/>
                </a:solidFill>
                <a:latin typeface="Garamond" pitchFamily="18" charset="0"/>
                <a:cs typeface="Arial" charset="0"/>
              </a:rPr>
              <a:t>BCom</a:t>
            </a:r>
            <a:r>
              <a:rPr lang="it-IT" altLang="it-IT" sz="1200" dirty="0" smtClean="0">
                <a:solidFill>
                  <a:srgbClr val="EEECE1"/>
                </a:solidFill>
                <a:latin typeface="Garamond" pitchFamily="18" charset="0"/>
                <a:cs typeface="Arial" charset="0"/>
              </a:rPr>
              <a:t> 1883</a:t>
            </a:r>
            <a:endParaRPr lang="it-IT" dirty="0"/>
          </a:p>
        </p:txBody>
      </p:sp>
      <p:sp>
        <p:nvSpPr>
          <p:cNvPr id="5" name="Rettangolo 4"/>
          <p:cNvSpPr/>
          <p:nvPr/>
        </p:nvSpPr>
        <p:spPr>
          <a:xfrm>
            <a:off x="630182" y="3207062"/>
            <a:ext cx="336952" cy="369332"/>
          </a:xfrm>
          <a:prstGeom prst="rect">
            <a:avLst/>
          </a:prstGeom>
        </p:spPr>
        <p:txBody>
          <a:bodyPr wrap="none">
            <a:spAutoFit/>
          </a:bodyPr>
          <a:lstStyle/>
          <a:p>
            <a:r>
              <a:rPr lang="it-IT" altLang="it-IT" b="1" dirty="0" smtClean="0">
                <a:solidFill>
                  <a:srgbClr val="FF0000"/>
                </a:solidFill>
                <a:latin typeface="Garamond" pitchFamily="18" charset="0"/>
                <a:cs typeface="Arial" charset="0"/>
              </a:rPr>
              <a:t>A</a:t>
            </a:r>
            <a:endParaRPr lang="it-IT" dirty="0">
              <a:solidFill>
                <a:srgbClr val="FF0000"/>
              </a:solidFill>
            </a:endParaRPr>
          </a:p>
        </p:txBody>
      </p:sp>
      <p:sp>
        <p:nvSpPr>
          <p:cNvPr id="20" name="Rettangolo 19"/>
          <p:cNvSpPr/>
          <p:nvPr/>
        </p:nvSpPr>
        <p:spPr>
          <a:xfrm>
            <a:off x="3775002" y="1526126"/>
            <a:ext cx="336952" cy="369332"/>
          </a:xfrm>
          <a:prstGeom prst="rect">
            <a:avLst/>
          </a:prstGeom>
        </p:spPr>
        <p:txBody>
          <a:bodyPr wrap="none">
            <a:spAutoFit/>
          </a:bodyPr>
          <a:lstStyle/>
          <a:p>
            <a:r>
              <a:rPr lang="it-IT" altLang="it-IT" b="1" dirty="0" smtClean="0">
                <a:solidFill>
                  <a:srgbClr val="FF0000"/>
                </a:solidFill>
                <a:latin typeface="Garamond" pitchFamily="18" charset="0"/>
                <a:cs typeface="Arial" charset="0"/>
              </a:rPr>
              <a:t>A</a:t>
            </a:r>
            <a:endParaRPr lang="it-IT" dirty="0">
              <a:solidFill>
                <a:srgbClr val="FF0000"/>
              </a:solidFill>
            </a:endParaRPr>
          </a:p>
        </p:txBody>
      </p:sp>
      <p:sp>
        <p:nvSpPr>
          <p:cNvPr id="8" name="Rettangolo 7"/>
          <p:cNvSpPr/>
          <p:nvPr/>
        </p:nvSpPr>
        <p:spPr>
          <a:xfrm>
            <a:off x="865115" y="149075"/>
            <a:ext cx="3453446" cy="369332"/>
          </a:xfrm>
          <a:prstGeom prst="rect">
            <a:avLst/>
          </a:prstGeom>
        </p:spPr>
        <p:txBody>
          <a:bodyPr wrap="none">
            <a:spAutoFit/>
          </a:bodyPr>
          <a:lstStyle/>
          <a:p>
            <a:r>
              <a:rPr lang="en-US" cap="small" dirty="0" smtClean="0">
                <a:solidFill>
                  <a:srgbClr val="EEECE1"/>
                </a:solidFill>
                <a:latin typeface="Garamond" pitchFamily="18" charset="0"/>
              </a:rPr>
              <a:t>From Documented </a:t>
            </a:r>
            <a:r>
              <a:rPr lang="en-US" cap="small" dirty="0">
                <a:solidFill>
                  <a:srgbClr val="EEECE1"/>
                </a:solidFill>
                <a:latin typeface="Garamond" pitchFamily="18" charset="0"/>
              </a:rPr>
              <a:t>E</a:t>
            </a:r>
            <a:r>
              <a:rPr lang="en-US" cap="small" dirty="0" smtClean="0">
                <a:solidFill>
                  <a:srgbClr val="EEECE1"/>
                </a:solidFill>
                <a:latin typeface="Garamond" pitchFamily="18" charset="0"/>
              </a:rPr>
              <a:t>xcavations</a:t>
            </a:r>
            <a:endParaRPr lang="it-IT" dirty="0"/>
          </a:p>
        </p:txBody>
      </p:sp>
      <p:sp>
        <p:nvSpPr>
          <p:cNvPr id="32" name="Rettangolo 31"/>
          <p:cNvSpPr/>
          <p:nvPr/>
        </p:nvSpPr>
        <p:spPr>
          <a:xfrm>
            <a:off x="-4767" y="5905547"/>
            <a:ext cx="9143990" cy="307777"/>
          </a:xfrm>
          <a:prstGeom prst="rect">
            <a:avLst/>
          </a:prstGeom>
        </p:spPr>
        <p:txBody>
          <a:bodyPr wrap="square">
            <a:spAutoFit/>
          </a:bodyPr>
          <a:lstStyle/>
          <a:p>
            <a:pPr algn="ctr">
              <a:spcBef>
                <a:spcPts val="600"/>
              </a:spcBef>
            </a:pPr>
            <a:r>
              <a:rPr lang="it-IT" sz="1400" dirty="0" smtClean="0">
                <a:solidFill>
                  <a:srgbClr val="EEECE1"/>
                </a:solidFill>
                <a:latin typeface="Garamond" pitchFamily="18" charset="0"/>
              </a:rPr>
              <a:t>-----------------------------------------</a:t>
            </a:r>
            <a:endParaRPr lang="it-IT" sz="1400" dirty="0">
              <a:solidFill>
                <a:srgbClr val="EEECE1"/>
              </a:solidFill>
              <a:latin typeface="Garamond" pitchFamily="18" charset="0"/>
            </a:endParaRPr>
          </a:p>
        </p:txBody>
      </p:sp>
      <p:sp>
        <p:nvSpPr>
          <p:cNvPr id="33" name="Rettangolo 32"/>
          <p:cNvSpPr/>
          <p:nvPr/>
        </p:nvSpPr>
        <p:spPr>
          <a:xfrm>
            <a:off x="0" y="6213325"/>
            <a:ext cx="9144000" cy="523220"/>
          </a:xfrm>
          <a:prstGeom prst="rect">
            <a:avLst/>
          </a:prstGeom>
        </p:spPr>
        <p:txBody>
          <a:bodyPr wrap="square">
            <a:spAutoFit/>
          </a:bodyPr>
          <a:lstStyle/>
          <a:p>
            <a:pPr algn="ctr">
              <a:spcBef>
                <a:spcPts val="1200"/>
              </a:spcBef>
            </a:pPr>
            <a:r>
              <a:rPr lang="en-US" sz="1400" cap="small" dirty="0" smtClean="0">
                <a:solidFill>
                  <a:srgbClr val="EEECE1"/>
                </a:solidFill>
                <a:latin typeface="Garamond" panose="02020404030301010803" pitchFamily="18" charset="0"/>
              </a:rPr>
              <a:t>Gabriella </a:t>
            </a:r>
            <a:r>
              <a:rPr lang="en-US" sz="1400" cap="small" dirty="0" err="1" smtClean="0">
                <a:solidFill>
                  <a:srgbClr val="EEECE1"/>
                </a:solidFill>
                <a:latin typeface="Garamond" panose="02020404030301010803" pitchFamily="18" charset="0"/>
              </a:rPr>
              <a:t>Cirucci</a:t>
            </a:r>
            <a:r>
              <a:rPr lang="en-US" sz="1400" cap="small" dirty="0" smtClean="0">
                <a:solidFill>
                  <a:srgbClr val="EEECE1"/>
                </a:solidFill>
                <a:latin typeface="Garamond" panose="02020404030301010803" pitchFamily="18" charset="0"/>
              </a:rPr>
              <a:t>, </a:t>
            </a:r>
            <a:r>
              <a:rPr lang="it-IT" sz="1400" i="1" cap="small" dirty="0" smtClean="0">
                <a:solidFill>
                  <a:srgbClr val="EEECE1"/>
                </a:solidFill>
                <a:latin typeface="Garamond" pitchFamily="18" charset="0"/>
              </a:rPr>
              <a:t>Anonymous ‘</a:t>
            </a:r>
            <a:r>
              <a:rPr lang="it-IT" sz="1400" i="1" cap="small" dirty="0" err="1" smtClean="0">
                <a:solidFill>
                  <a:srgbClr val="EEECE1"/>
                </a:solidFill>
                <a:latin typeface="Garamond" pitchFamily="18" charset="0"/>
              </a:rPr>
              <a:t>Originals</a:t>
            </a:r>
            <a:r>
              <a:rPr lang="it-IT" sz="1400" i="1" cap="small" dirty="0" smtClean="0">
                <a:solidFill>
                  <a:srgbClr val="EEECE1"/>
                </a:solidFill>
                <a:latin typeface="Garamond" pitchFamily="18" charset="0"/>
              </a:rPr>
              <a:t>’. </a:t>
            </a:r>
            <a:r>
              <a:rPr lang="it-IT" sz="1400" i="1" cap="small" dirty="0" err="1">
                <a:solidFill>
                  <a:srgbClr val="EEECE1"/>
                </a:solidFill>
                <a:latin typeface="Garamond" pitchFamily="18" charset="0"/>
              </a:rPr>
              <a:t>Greek</a:t>
            </a:r>
            <a:r>
              <a:rPr lang="it-IT" sz="1400" i="1" cap="small" dirty="0">
                <a:solidFill>
                  <a:srgbClr val="EEECE1"/>
                </a:solidFill>
                <a:latin typeface="Garamond" pitchFamily="18" charset="0"/>
              </a:rPr>
              <a:t> </a:t>
            </a:r>
            <a:r>
              <a:rPr lang="it-IT" sz="1400" i="1" cap="small" dirty="0" err="1" smtClean="0">
                <a:solidFill>
                  <a:srgbClr val="EEECE1"/>
                </a:solidFill>
                <a:latin typeface="Garamond" pitchFamily="18" charset="0"/>
              </a:rPr>
              <a:t>Sculpture</a:t>
            </a:r>
            <a:r>
              <a:rPr lang="it-IT" sz="1400" i="1" cap="small" dirty="0" smtClean="0">
                <a:solidFill>
                  <a:srgbClr val="EEECE1"/>
                </a:solidFill>
                <a:latin typeface="Garamond" pitchFamily="18" charset="0"/>
              </a:rPr>
              <a:t> of the </a:t>
            </a:r>
            <a:r>
              <a:rPr lang="it-IT" sz="1400" i="1" cap="small" dirty="0" err="1" smtClean="0">
                <a:solidFill>
                  <a:srgbClr val="EEECE1"/>
                </a:solidFill>
                <a:latin typeface="Garamond" pitchFamily="18" charset="0"/>
              </a:rPr>
              <a:t>Classical</a:t>
            </a:r>
            <a:r>
              <a:rPr lang="it-IT" sz="1400" i="1" cap="small" dirty="0" smtClean="0">
                <a:solidFill>
                  <a:srgbClr val="EEECE1"/>
                </a:solidFill>
                <a:latin typeface="Garamond" pitchFamily="18" charset="0"/>
              </a:rPr>
              <a:t> </a:t>
            </a:r>
            <a:r>
              <a:rPr lang="it-IT" sz="1400" i="1" cap="small" dirty="0" err="1" smtClean="0">
                <a:solidFill>
                  <a:srgbClr val="EEECE1"/>
                </a:solidFill>
                <a:latin typeface="Garamond" pitchFamily="18" charset="0"/>
              </a:rPr>
              <a:t>Period</a:t>
            </a:r>
            <a:r>
              <a:rPr lang="it-IT" sz="1400" i="1" cap="small" dirty="0" smtClean="0">
                <a:solidFill>
                  <a:srgbClr val="EEECE1"/>
                </a:solidFill>
                <a:latin typeface="Garamond" pitchFamily="18" charset="0"/>
              </a:rPr>
              <a:t> in Roman </a:t>
            </a:r>
            <a:r>
              <a:rPr lang="it-IT" sz="1400" i="1" cap="small" dirty="0" err="1" smtClean="0">
                <a:solidFill>
                  <a:srgbClr val="EEECE1"/>
                </a:solidFill>
                <a:latin typeface="Garamond" pitchFamily="18" charset="0"/>
              </a:rPr>
              <a:t>Context</a:t>
            </a:r>
            <a:endParaRPr lang="it-IT" sz="1400" cap="small" dirty="0" smtClean="0">
              <a:solidFill>
                <a:srgbClr val="EEECE1"/>
              </a:solidFill>
              <a:latin typeface="Garamond" pitchFamily="18" charset="0"/>
            </a:endParaRPr>
          </a:p>
          <a:p>
            <a:pPr algn="ctr"/>
            <a:r>
              <a:rPr lang="en-US" sz="1400" cap="small" dirty="0" smtClean="0">
                <a:solidFill>
                  <a:srgbClr val="EEECE1"/>
                </a:solidFill>
                <a:latin typeface="Garamond" pitchFamily="18" charset="0"/>
              </a:rPr>
              <a:t>Replicas in Roman Art: Redeeming the Copy?</a:t>
            </a:r>
            <a:r>
              <a:rPr lang="it-IT" sz="1400" cap="small" dirty="0" smtClean="0">
                <a:solidFill>
                  <a:srgbClr val="EEECE1"/>
                </a:solidFill>
                <a:latin typeface="Garamond" pitchFamily="18" charset="0"/>
              </a:rPr>
              <a:t> – </a:t>
            </a:r>
            <a:r>
              <a:rPr lang="en-US" sz="1400" cap="small" dirty="0">
                <a:solidFill>
                  <a:schemeClr val="bg2"/>
                </a:solidFill>
                <a:latin typeface="Garamond" panose="02020404030301010803" pitchFamily="18" charset="0"/>
              </a:rPr>
              <a:t>CARC Workshop</a:t>
            </a:r>
            <a:r>
              <a:rPr lang="en-US" sz="1400" dirty="0">
                <a:solidFill>
                  <a:schemeClr val="bg2"/>
                </a:solidFill>
                <a:latin typeface="Garamond" panose="02020404030301010803" pitchFamily="18" charset="0"/>
              </a:rPr>
              <a:t>, </a:t>
            </a:r>
            <a:r>
              <a:rPr lang="en-US" sz="1400" cap="small" dirty="0">
                <a:solidFill>
                  <a:schemeClr val="bg2"/>
                </a:solidFill>
                <a:latin typeface="Garamond" panose="02020404030301010803" pitchFamily="18" charset="0"/>
              </a:rPr>
              <a:t>University of </a:t>
            </a:r>
            <a:r>
              <a:rPr lang="en-US" sz="1400" cap="small" dirty="0" smtClean="0">
                <a:solidFill>
                  <a:schemeClr val="bg2"/>
                </a:solidFill>
                <a:latin typeface="Garamond" panose="02020404030301010803" pitchFamily="18" charset="0"/>
              </a:rPr>
              <a:t>Oxford</a:t>
            </a:r>
            <a:endParaRPr lang="it-IT" sz="1400" cap="small" dirty="0">
              <a:solidFill>
                <a:srgbClr val="EEECE1"/>
              </a:solidFill>
              <a:latin typeface="Garamond" pitchFamily="18" charset="0"/>
            </a:endParaRPr>
          </a:p>
        </p:txBody>
      </p:sp>
    </p:spTree>
    <p:extLst>
      <p:ext uri="{BB962C8B-B14F-4D97-AF65-F5344CB8AC3E}">
        <p14:creationId xmlns:p14="http://schemas.microsoft.com/office/powerpoint/2010/main" val="29314956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10"/>
          <p:cNvPicPr>
            <a:picLocks noChangeAspect="1"/>
          </p:cNvPicPr>
          <p:nvPr/>
        </p:nvPicPr>
        <p:blipFill rotWithShape="1">
          <a:blip r:embed="rId2" cstate="print">
            <a:extLst>
              <a:ext uri="{28A0092B-C50C-407E-A947-70E740481C1C}">
                <a14:useLocalDpi xmlns:a14="http://schemas.microsoft.com/office/drawing/2010/main" val="0"/>
              </a:ext>
            </a:extLst>
          </a:blip>
          <a:srcRect b="12327"/>
          <a:stretch/>
        </p:blipFill>
        <p:spPr bwMode="auto">
          <a:xfrm>
            <a:off x="3322595" y="4167422"/>
            <a:ext cx="904815" cy="1085266"/>
          </a:xfrm>
          <a:prstGeom prst="rect">
            <a:avLst/>
          </a:prstGeom>
          <a:noFill/>
          <a:ln>
            <a:noFill/>
          </a:ln>
        </p:spPr>
      </p:pic>
      <p:pic>
        <p:nvPicPr>
          <p:cNvPr id="6" name="Immagine 5"/>
          <p:cNvPicPr>
            <a:picLocks noChangeAspect="1"/>
          </p:cNvPicPr>
          <p:nvPr/>
        </p:nvPicPr>
        <p:blipFill rotWithShape="1">
          <a:blip r:embed="rId3" cstate="print">
            <a:extLst>
              <a:ext uri="{28A0092B-C50C-407E-A947-70E740481C1C}">
                <a14:useLocalDpi xmlns:a14="http://schemas.microsoft.com/office/drawing/2010/main" val="0"/>
              </a:ext>
            </a:extLst>
          </a:blip>
          <a:srcRect l="37669" t="15008" r="14355" b="6365"/>
          <a:stretch/>
        </p:blipFill>
        <p:spPr>
          <a:xfrm>
            <a:off x="2420958" y="561780"/>
            <a:ext cx="1806453" cy="2651147"/>
          </a:xfrm>
          <a:prstGeom prst="rect">
            <a:avLst/>
          </a:prstGeom>
        </p:spPr>
      </p:pic>
      <p:pic>
        <p:nvPicPr>
          <p:cNvPr id="2052"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247" t="205" r="6888" b="14197"/>
          <a:stretch/>
        </p:blipFill>
        <p:spPr bwMode="auto">
          <a:xfrm>
            <a:off x="1003648" y="4156018"/>
            <a:ext cx="2092400" cy="10966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Rettangolo 22"/>
          <p:cNvSpPr/>
          <p:nvPr/>
        </p:nvSpPr>
        <p:spPr>
          <a:xfrm>
            <a:off x="903416" y="5252688"/>
            <a:ext cx="4021935" cy="830997"/>
          </a:xfrm>
          <a:prstGeom prst="rect">
            <a:avLst/>
          </a:prstGeom>
        </p:spPr>
        <p:txBody>
          <a:bodyPr wrap="square">
            <a:spAutoFit/>
          </a:bodyPr>
          <a:lstStyle/>
          <a:p>
            <a:r>
              <a:rPr lang="it-IT" altLang="it-IT" sz="1200" dirty="0">
                <a:solidFill>
                  <a:srgbClr val="EEECE1"/>
                </a:solidFill>
                <a:latin typeface="Garamond" pitchFamily="18" charset="0"/>
                <a:cs typeface="Arial" charset="0"/>
              </a:rPr>
              <a:t>Firenze. </a:t>
            </a:r>
            <a:r>
              <a:rPr lang="it-IT" altLang="it-IT" sz="1200" dirty="0" err="1">
                <a:solidFill>
                  <a:srgbClr val="EEECE1"/>
                </a:solidFill>
                <a:latin typeface="Garamond" pitchFamily="18" charset="0"/>
                <a:cs typeface="Arial" charset="0"/>
              </a:rPr>
              <a:t>Archaeological</a:t>
            </a:r>
            <a:r>
              <a:rPr lang="it-IT" altLang="it-IT" sz="1200" dirty="0">
                <a:solidFill>
                  <a:srgbClr val="EEECE1"/>
                </a:solidFill>
                <a:latin typeface="Garamond" pitchFamily="18" charset="0"/>
                <a:cs typeface="Arial" charset="0"/>
              </a:rPr>
              <a:t> </a:t>
            </a:r>
            <a:r>
              <a:rPr lang="it-IT" altLang="it-IT" sz="1200" dirty="0" err="1">
                <a:solidFill>
                  <a:srgbClr val="EEECE1"/>
                </a:solidFill>
                <a:latin typeface="Garamond" pitchFamily="18" charset="0"/>
                <a:cs typeface="Arial" charset="0"/>
              </a:rPr>
              <a:t>Museum</a:t>
            </a:r>
            <a:r>
              <a:rPr lang="it-IT" altLang="it-IT" sz="1200" dirty="0">
                <a:solidFill>
                  <a:srgbClr val="EEECE1"/>
                </a:solidFill>
                <a:latin typeface="Garamond" pitchFamily="18" charset="0"/>
                <a:cs typeface="Arial" charset="0"/>
              </a:rPr>
              <a:t>. </a:t>
            </a:r>
            <a:r>
              <a:rPr lang="it-IT" altLang="it-IT" sz="1200" dirty="0" err="1">
                <a:solidFill>
                  <a:srgbClr val="EEECE1"/>
                </a:solidFill>
                <a:latin typeface="Garamond" pitchFamily="18" charset="0"/>
                <a:cs typeface="Arial" charset="0"/>
              </a:rPr>
              <a:t>Inv</a:t>
            </a:r>
            <a:r>
              <a:rPr lang="it-IT" altLang="it-IT" sz="1200" dirty="0">
                <a:solidFill>
                  <a:srgbClr val="EEECE1"/>
                </a:solidFill>
                <a:latin typeface="Garamond" pitchFamily="18" charset="0"/>
                <a:cs typeface="Arial" charset="0"/>
              </a:rPr>
              <a:t>. </a:t>
            </a:r>
            <a:r>
              <a:rPr lang="it-IT" altLang="it-IT" sz="1200" dirty="0" smtClean="0">
                <a:solidFill>
                  <a:srgbClr val="EEECE1"/>
                </a:solidFill>
                <a:latin typeface="Garamond" pitchFamily="18" charset="0"/>
                <a:cs typeface="Arial" charset="0"/>
              </a:rPr>
              <a:t>13832. </a:t>
            </a:r>
          </a:p>
          <a:p>
            <a:r>
              <a:rPr lang="it-IT" altLang="it-IT" sz="1200" dirty="0" err="1" smtClean="0">
                <a:solidFill>
                  <a:srgbClr val="EEECE1"/>
                </a:solidFill>
                <a:latin typeface="Garamond" pitchFamily="18" charset="0"/>
                <a:cs typeface="Arial" charset="0"/>
              </a:rPr>
              <a:t>Found</a:t>
            </a:r>
            <a:r>
              <a:rPr lang="it-IT" altLang="it-IT" sz="1200" dirty="0" smtClean="0">
                <a:solidFill>
                  <a:srgbClr val="EEECE1"/>
                </a:solidFill>
                <a:latin typeface="Garamond" pitchFamily="18" charset="0"/>
                <a:cs typeface="Arial" charset="0"/>
              </a:rPr>
              <a:t> </a:t>
            </a:r>
            <a:r>
              <a:rPr lang="it-IT" altLang="it-IT" sz="1200" dirty="0">
                <a:solidFill>
                  <a:srgbClr val="EEECE1"/>
                </a:solidFill>
                <a:latin typeface="Garamond" pitchFamily="18" charset="0"/>
                <a:cs typeface="Arial" charset="0"/>
              </a:rPr>
              <a:t>in the </a:t>
            </a:r>
            <a:r>
              <a:rPr lang="it-IT" altLang="it-IT" sz="1200" dirty="0" smtClean="0">
                <a:solidFill>
                  <a:srgbClr val="EEECE1"/>
                </a:solidFill>
                <a:latin typeface="Garamond" pitchFamily="18" charset="0"/>
                <a:cs typeface="Arial" charset="0"/>
              </a:rPr>
              <a:t>16th </a:t>
            </a:r>
            <a:r>
              <a:rPr lang="it-IT" altLang="it-IT" sz="1200" dirty="0" err="1" smtClean="0">
                <a:solidFill>
                  <a:srgbClr val="EEECE1"/>
                </a:solidFill>
                <a:latin typeface="Garamond" pitchFamily="18" charset="0"/>
                <a:cs typeface="Arial" charset="0"/>
              </a:rPr>
              <a:t>century</a:t>
            </a:r>
            <a:r>
              <a:rPr lang="it-IT" altLang="it-IT" sz="1200" dirty="0" smtClean="0">
                <a:solidFill>
                  <a:srgbClr val="EEECE1"/>
                </a:solidFill>
                <a:latin typeface="Garamond" pitchFamily="18" charset="0"/>
                <a:cs typeface="Arial" charset="0"/>
              </a:rPr>
              <a:t> in the «Terme di Filippo» on the Esquiline </a:t>
            </a:r>
            <a:r>
              <a:rPr lang="it-IT" altLang="it-IT" sz="1200" dirty="0" err="1" smtClean="0">
                <a:solidFill>
                  <a:srgbClr val="EEECE1"/>
                </a:solidFill>
                <a:latin typeface="Garamond" pitchFamily="18" charset="0"/>
                <a:cs typeface="Arial" charset="0"/>
              </a:rPr>
              <a:t>hill</a:t>
            </a:r>
            <a:r>
              <a:rPr lang="it-IT" altLang="it-IT" sz="1200" dirty="0" smtClean="0">
                <a:solidFill>
                  <a:srgbClr val="EEECE1"/>
                </a:solidFill>
                <a:latin typeface="Garamond" pitchFamily="18" charset="0"/>
                <a:cs typeface="Arial" charset="0"/>
              </a:rPr>
              <a:t>. </a:t>
            </a:r>
            <a:r>
              <a:rPr lang="it-IT" altLang="it-IT" sz="1200" dirty="0" err="1" smtClean="0">
                <a:solidFill>
                  <a:srgbClr val="EEECE1"/>
                </a:solidFill>
                <a:latin typeface="Garamond" pitchFamily="18" charset="0"/>
                <a:cs typeface="Arial" charset="0"/>
              </a:rPr>
              <a:t>Designed</a:t>
            </a:r>
            <a:r>
              <a:rPr lang="it-IT" altLang="it-IT" sz="1200" dirty="0" smtClean="0">
                <a:solidFill>
                  <a:srgbClr val="EEECE1"/>
                </a:solidFill>
                <a:latin typeface="Garamond" pitchFamily="18" charset="0"/>
                <a:cs typeface="Arial" charset="0"/>
              </a:rPr>
              <a:t> by Pierre Jacques, </a:t>
            </a:r>
            <a:r>
              <a:rPr lang="it-IT" altLang="it-IT" sz="1200" i="1" dirty="0" smtClean="0">
                <a:solidFill>
                  <a:srgbClr val="EEECE1"/>
                </a:solidFill>
                <a:latin typeface="Garamond" pitchFamily="18" charset="0"/>
                <a:cs typeface="Arial" charset="0"/>
              </a:rPr>
              <a:t>Album</a:t>
            </a:r>
            <a:r>
              <a:rPr lang="it-IT" altLang="it-IT" sz="1200" dirty="0" smtClean="0">
                <a:solidFill>
                  <a:srgbClr val="EEECE1"/>
                </a:solidFill>
                <a:latin typeface="Garamond" pitchFamily="18" charset="0"/>
                <a:cs typeface="Arial" charset="0"/>
              </a:rPr>
              <a:t>, </a:t>
            </a:r>
            <a:r>
              <a:rPr lang="it-IT" altLang="it-IT" sz="1200" dirty="0" err="1" smtClean="0">
                <a:solidFill>
                  <a:srgbClr val="EEECE1"/>
                </a:solidFill>
                <a:latin typeface="Garamond" pitchFamily="18" charset="0"/>
                <a:cs typeface="Arial" charset="0"/>
              </a:rPr>
              <a:t>fol</a:t>
            </a:r>
            <a:r>
              <a:rPr lang="it-IT" altLang="it-IT" sz="1200" dirty="0" smtClean="0">
                <a:solidFill>
                  <a:srgbClr val="EEECE1"/>
                </a:solidFill>
                <a:latin typeface="Garamond" pitchFamily="18" charset="0"/>
                <a:cs typeface="Arial" charset="0"/>
              </a:rPr>
              <a:t>. 79r and </a:t>
            </a:r>
            <a:r>
              <a:rPr lang="it-IT" altLang="it-IT" sz="1200" dirty="0" err="1" smtClean="0">
                <a:solidFill>
                  <a:srgbClr val="EEECE1"/>
                </a:solidFill>
                <a:latin typeface="Garamond" pitchFamily="18" charset="0"/>
                <a:cs typeface="Arial" charset="0"/>
              </a:rPr>
              <a:t>described</a:t>
            </a:r>
            <a:r>
              <a:rPr lang="it-IT" altLang="it-IT" sz="1200" dirty="0" smtClean="0">
                <a:solidFill>
                  <a:srgbClr val="EEECE1"/>
                </a:solidFill>
                <a:latin typeface="Garamond" pitchFamily="18" charset="0"/>
                <a:cs typeface="Arial" charset="0"/>
              </a:rPr>
              <a:t> by Ulisse Aldrovandi, </a:t>
            </a:r>
            <a:r>
              <a:rPr lang="it-IT" altLang="it-IT" sz="1200" i="1" dirty="0" smtClean="0">
                <a:solidFill>
                  <a:srgbClr val="EEECE1"/>
                </a:solidFill>
                <a:latin typeface="Garamond" pitchFamily="18" charset="0"/>
                <a:cs typeface="Arial" charset="0"/>
              </a:rPr>
              <a:t>Delle statue antiche.., </a:t>
            </a:r>
            <a:r>
              <a:rPr lang="it-IT" altLang="it-IT" sz="1200" dirty="0" smtClean="0">
                <a:solidFill>
                  <a:srgbClr val="EEECE1"/>
                </a:solidFill>
                <a:latin typeface="Garamond" pitchFamily="18" charset="0"/>
                <a:cs typeface="Arial" charset="0"/>
              </a:rPr>
              <a:t>Roma</a:t>
            </a:r>
            <a:r>
              <a:rPr lang="it-IT" altLang="it-IT" sz="1200" i="1" dirty="0" smtClean="0">
                <a:solidFill>
                  <a:srgbClr val="EEECE1"/>
                </a:solidFill>
                <a:latin typeface="Garamond" pitchFamily="18" charset="0"/>
                <a:cs typeface="Arial" charset="0"/>
              </a:rPr>
              <a:t> </a:t>
            </a:r>
            <a:r>
              <a:rPr lang="it-IT" altLang="it-IT" sz="1200" dirty="0" smtClean="0">
                <a:solidFill>
                  <a:srgbClr val="EEECE1"/>
                </a:solidFill>
                <a:latin typeface="Garamond" pitchFamily="18" charset="0"/>
                <a:cs typeface="Arial" charset="0"/>
              </a:rPr>
              <a:t>1562. </a:t>
            </a:r>
          </a:p>
        </p:txBody>
      </p:sp>
      <p:sp>
        <p:nvSpPr>
          <p:cNvPr id="24" name="Rettangolo 23"/>
          <p:cNvSpPr/>
          <p:nvPr/>
        </p:nvSpPr>
        <p:spPr>
          <a:xfrm>
            <a:off x="2269992" y="3224513"/>
            <a:ext cx="2087559" cy="276999"/>
          </a:xfrm>
          <a:prstGeom prst="rect">
            <a:avLst/>
          </a:prstGeom>
        </p:spPr>
        <p:txBody>
          <a:bodyPr wrap="none">
            <a:spAutoFit/>
          </a:bodyPr>
          <a:lstStyle/>
          <a:p>
            <a:r>
              <a:rPr lang="it-IT" altLang="it-IT" sz="1200" b="1" dirty="0">
                <a:solidFill>
                  <a:srgbClr val="EEECE1"/>
                </a:solidFill>
                <a:latin typeface="Garamond" pitchFamily="18" charset="0"/>
                <a:cs typeface="Arial" charset="0"/>
              </a:rPr>
              <a:t> </a:t>
            </a:r>
            <a:r>
              <a:rPr lang="it-IT" altLang="it-IT" sz="1200" dirty="0" smtClean="0">
                <a:solidFill>
                  <a:srgbClr val="EEECE1"/>
                </a:solidFill>
                <a:latin typeface="Garamond" pitchFamily="18" charset="0"/>
                <a:cs typeface="Arial" charset="0"/>
              </a:rPr>
              <a:t>The Esquiline </a:t>
            </a:r>
            <a:r>
              <a:rPr lang="it-IT" altLang="it-IT" sz="1200" dirty="0" err="1" smtClean="0">
                <a:solidFill>
                  <a:srgbClr val="EEECE1"/>
                </a:solidFill>
                <a:latin typeface="Garamond" pitchFamily="18" charset="0"/>
                <a:cs typeface="Arial" charset="0"/>
              </a:rPr>
              <a:t>hill</a:t>
            </a:r>
            <a:r>
              <a:rPr lang="it-IT" altLang="it-IT" sz="1200" dirty="0" smtClean="0">
                <a:solidFill>
                  <a:srgbClr val="EEECE1"/>
                </a:solidFill>
                <a:latin typeface="Garamond" pitchFamily="18" charset="0"/>
                <a:cs typeface="Arial" charset="0"/>
              </a:rPr>
              <a:t> (C. </a:t>
            </a:r>
            <a:r>
              <a:rPr lang="it-IT" altLang="it-IT" sz="1200" dirty="0" err="1">
                <a:solidFill>
                  <a:srgbClr val="EEECE1"/>
                </a:solidFill>
                <a:latin typeface="Garamond" pitchFamily="18" charset="0"/>
                <a:cs typeface="Arial" charset="0"/>
              </a:rPr>
              <a:t>Häuber</a:t>
            </a:r>
            <a:r>
              <a:rPr lang="it-IT" altLang="it-IT" sz="1200" dirty="0">
                <a:solidFill>
                  <a:srgbClr val="EEECE1"/>
                </a:solidFill>
                <a:latin typeface="Garamond" pitchFamily="18" charset="0"/>
                <a:cs typeface="Arial" charset="0"/>
              </a:rPr>
              <a:t> </a:t>
            </a:r>
            <a:r>
              <a:rPr lang="it-IT" altLang="it-IT" sz="1200" dirty="0" smtClean="0">
                <a:solidFill>
                  <a:srgbClr val="EEECE1"/>
                </a:solidFill>
                <a:latin typeface="Garamond" pitchFamily="18" charset="0"/>
                <a:cs typeface="Arial" charset="0"/>
              </a:rPr>
              <a:t>)</a:t>
            </a:r>
            <a:endParaRPr lang="it-IT" dirty="0"/>
          </a:p>
        </p:txBody>
      </p:sp>
      <p:pic>
        <p:nvPicPr>
          <p:cNvPr id="15" name="Immagine 14" descr="colomba.jpg"/>
          <p:cNvPicPr>
            <a:picLocks noChangeAspect="1"/>
          </p:cNvPicPr>
          <p:nvPr/>
        </p:nvPicPr>
        <p:blipFill>
          <a:blip r:embed="rId5" cstate="print"/>
          <a:stretch>
            <a:fillRect/>
          </a:stretch>
        </p:blipFill>
        <p:spPr>
          <a:xfrm>
            <a:off x="1003648" y="561780"/>
            <a:ext cx="1012201" cy="2900987"/>
          </a:xfrm>
          <a:prstGeom prst="rect">
            <a:avLst/>
          </a:prstGeom>
        </p:spPr>
      </p:pic>
      <p:sp>
        <p:nvSpPr>
          <p:cNvPr id="3" name="Rettangolo 2"/>
          <p:cNvSpPr/>
          <p:nvPr/>
        </p:nvSpPr>
        <p:spPr>
          <a:xfrm>
            <a:off x="922386" y="3462767"/>
            <a:ext cx="3738190" cy="646331"/>
          </a:xfrm>
          <a:prstGeom prst="rect">
            <a:avLst/>
          </a:prstGeom>
        </p:spPr>
        <p:txBody>
          <a:bodyPr wrap="square">
            <a:spAutoFit/>
          </a:bodyPr>
          <a:lstStyle/>
          <a:p>
            <a:r>
              <a:rPr lang="it-IT" altLang="it-IT" sz="1200" dirty="0">
                <a:solidFill>
                  <a:srgbClr val="EEECE1"/>
                </a:solidFill>
                <a:latin typeface="Garamond" pitchFamily="18" charset="0"/>
                <a:cs typeface="Arial" charset="0"/>
              </a:rPr>
              <a:t>Roma. Musei Capitolini. </a:t>
            </a:r>
            <a:r>
              <a:rPr lang="it-IT" altLang="it-IT" sz="1200" dirty="0" err="1" smtClean="0">
                <a:solidFill>
                  <a:srgbClr val="EEECE1"/>
                </a:solidFill>
                <a:latin typeface="Garamond" pitchFamily="18" charset="0"/>
                <a:cs typeface="Arial" charset="0"/>
              </a:rPr>
              <a:t>Inv</a:t>
            </a:r>
            <a:r>
              <a:rPr lang="it-IT" altLang="it-IT" sz="1200" dirty="0">
                <a:solidFill>
                  <a:srgbClr val="EEECE1"/>
                </a:solidFill>
                <a:latin typeface="Garamond" pitchFamily="18" charset="0"/>
                <a:cs typeface="Arial" charset="0"/>
              </a:rPr>
              <a:t>. </a:t>
            </a:r>
            <a:r>
              <a:rPr lang="it-IT" altLang="it-IT" sz="1200" dirty="0" smtClean="0">
                <a:solidFill>
                  <a:srgbClr val="EEECE1"/>
                </a:solidFill>
                <a:latin typeface="Garamond" pitchFamily="18" charset="0"/>
                <a:cs typeface="Arial" charset="0"/>
              </a:rPr>
              <a:t>987. </a:t>
            </a:r>
          </a:p>
          <a:p>
            <a:r>
              <a:rPr lang="it-IT" altLang="it-IT" sz="1200" dirty="0" err="1" smtClean="0">
                <a:solidFill>
                  <a:srgbClr val="EEECE1"/>
                </a:solidFill>
                <a:latin typeface="Garamond" pitchFamily="18" charset="0"/>
                <a:cs typeface="Arial" charset="0"/>
              </a:rPr>
              <a:t>Excavated</a:t>
            </a:r>
            <a:r>
              <a:rPr lang="it-IT" altLang="it-IT" sz="1200" dirty="0" smtClean="0">
                <a:solidFill>
                  <a:srgbClr val="EEECE1"/>
                </a:solidFill>
                <a:latin typeface="Garamond" pitchFamily="18" charset="0"/>
                <a:cs typeface="Arial" charset="0"/>
              </a:rPr>
              <a:t> </a:t>
            </a:r>
            <a:r>
              <a:rPr lang="it-IT" altLang="it-IT" sz="1200" dirty="0">
                <a:solidFill>
                  <a:srgbClr val="EEECE1"/>
                </a:solidFill>
                <a:latin typeface="Garamond" pitchFamily="18" charset="0"/>
                <a:cs typeface="Arial" charset="0"/>
              </a:rPr>
              <a:t>in 1882 inside Villa Palombara on the </a:t>
            </a:r>
            <a:r>
              <a:rPr lang="it-IT" altLang="it-IT" sz="1200" dirty="0" smtClean="0">
                <a:solidFill>
                  <a:srgbClr val="EEECE1"/>
                </a:solidFill>
                <a:latin typeface="Garamond" pitchFamily="18" charset="0"/>
                <a:cs typeface="Arial" charset="0"/>
              </a:rPr>
              <a:t>Esquiline </a:t>
            </a:r>
            <a:r>
              <a:rPr lang="it-IT" altLang="it-IT" sz="1200" dirty="0" err="1" smtClean="0">
                <a:solidFill>
                  <a:srgbClr val="EEECE1"/>
                </a:solidFill>
                <a:latin typeface="Garamond" pitchFamily="18" charset="0"/>
                <a:cs typeface="Arial" charset="0"/>
              </a:rPr>
              <a:t>hill</a:t>
            </a:r>
            <a:r>
              <a:rPr lang="it-IT" altLang="it-IT" sz="1200" dirty="0" smtClean="0">
                <a:solidFill>
                  <a:srgbClr val="EEECE1"/>
                </a:solidFill>
                <a:latin typeface="Garamond" pitchFamily="18" charset="0"/>
                <a:cs typeface="Arial" charset="0"/>
              </a:rPr>
              <a:t>. </a:t>
            </a:r>
            <a:r>
              <a:rPr lang="it-IT" altLang="it-IT" sz="1200" dirty="0" err="1" smtClean="0">
                <a:solidFill>
                  <a:srgbClr val="EEECE1"/>
                </a:solidFill>
                <a:latin typeface="Garamond" pitchFamily="18" charset="0"/>
                <a:cs typeface="Arial" charset="0"/>
              </a:rPr>
              <a:t>Published</a:t>
            </a:r>
            <a:r>
              <a:rPr lang="it-IT" altLang="it-IT" sz="1200" dirty="0" smtClean="0">
                <a:solidFill>
                  <a:srgbClr val="EEECE1"/>
                </a:solidFill>
                <a:latin typeface="Garamond" pitchFamily="18" charset="0"/>
                <a:cs typeface="Arial" charset="0"/>
              </a:rPr>
              <a:t> by </a:t>
            </a:r>
            <a:r>
              <a:rPr lang="it-IT" altLang="it-IT" sz="1200" dirty="0" err="1" smtClean="0">
                <a:solidFill>
                  <a:srgbClr val="EEECE1"/>
                </a:solidFill>
                <a:latin typeface="Garamond" pitchFamily="18" charset="0"/>
                <a:cs typeface="Arial" charset="0"/>
              </a:rPr>
              <a:t>Ghirardini</a:t>
            </a:r>
            <a:r>
              <a:rPr lang="it-IT" altLang="it-IT" sz="1200" dirty="0" smtClean="0">
                <a:solidFill>
                  <a:srgbClr val="EEECE1"/>
                </a:solidFill>
                <a:latin typeface="Garamond" pitchFamily="18" charset="0"/>
                <a:cs typeface="Arial" charset="0"/>
              </a:rPr>
              <a:t> in </a:t>
            </a:r>
            <a:r>
              <a:rPr lang="it-IT" altLang="it-IT" sz="1200" dirty="0" err="1" smtClean="0">
                <a:solidFill>
                  <a:srgbClr val="EEECE1"/>
                </a:solidFill>
                <a:latin typeface="Garamond" pitchFamily="18" charset="0"/>
                <a:cs typeface="Arial" charset="0"/>
              </a:rPr>
              <a:t>BCom</a:t>
            </a:r>
            <a:r>
              <a:rPr lang="it-IT" altLang="it-IT" sz="1200" dirty="0" smtClean="0">
                <a:solidFill>
                  <a:srgbClr val="EEECE1"/>
                </a:solidFill>
                <a:latin typeface="Garamond" pitchFamily="18" charset="0"/>
                <a:cs typeface="Arial" charset="0"/>
              </a:rPr>
              <a:t> 1883</a:t>
            </a:r>
            <a:endParaRPr lang="it-IT" dirty="0"/>
          </a:p>
        </p:txBody>
      </p:sp>
      <p:sp>
        <p:nvSpPr>
          <p:cNvPr id="5" name="Rettangolo 4"/>
          <p:cNvSpPr/>
          <p:nvPr/>
        </p:nvSpPr>
        <p:spPr>
          <a:xfrm>
            <a:off x="630182" y="3207062"/>
            <a:ext cx="336952" cy="369332"/>
          </a:xfrm>
          <a:prstGeom prst="rect">
            <a:avLst/>
          </a:prstGeom>
        </p:spPr>
        <p:txBody>
          <a:bodyPr wrap="none">
            <a:spAutoFit/>
          </a:bodyPr>
          <a:lstStyle/>
          <a:p>
            <a:r>
              <a:rPr lang="it-IT" altLang="it-IT" b="1" dirty="0" smtClean="0">
                <a:solidFill>
                  <a:srgbClr val="FF0000"/>
                </a:solidFill>
                <a:latin typeface="Garamond" pitchFamily="18" charset="0"/>
                <a:cs typeface="Arial" charset="0"/>
              </a:rPr>
              <a:t>A</a:t>
            </a:r>
            <a:endParaRPr lang="it-IT" dirty="0">
              <a:solidFill>
                <a:srgbClr val="FF0000"/>
              </a:solidFill>
            </a:endParaRPr>
          </a:p>
        </p:txBody>
      </p:sp>
      <p:sp>
        <p:nvSpPr>
          <p:cNvPr id="20" name="Rettangolo 19"/>
          <p:cNvSpPr/>
          <p:nvPr/>
        </p:nvSpPr>
        <p:spPr>
          <a:xfrm>
            <a:off x="3775002" y="1526126"/>
            <a:ext cx="336952" cy="369332"/>
          </a:xfrm>
          <a:prstGeom prst="rect">
            <a:avLst/>
          </a:prstGeom>
        </p:spPr>
        <p:txBody>
          <a:bodyPr wrap="none">
            <a:spAutoFit/>
          </a:bodyPr>
          <a:lstStyle/>
          <a:p>
            <a:r>
              <a:rPr lang="it-IT" altLang="it-IT" b="1" dirty="0" smtClean="0">
                <a:solidFill>
                  <a:srgbClr val="FF0000"/>
                </a:solidFill>
                <a:latin typeface="Garamond" pitchFamily="18" charset="0"/>
                <a:cs typeface="Arial" charset="0"/>
              </a:rPr>
              <a:t>A</a:t>
            </a:r>
            <a:endParaRPr lang="it-IT" dirty="0">
              <a:solidFill>
                <a:srgbClr val="FF0000"/>
              </a:solidFill>
            </a:endParaRPr>
          </a:p>
        </p:txBody>
      </p:sp>
      <p:sp>
        <p:nvSpPr>
          <p:cNvPr id="21" name="Rettangolo 20"/>
          <p:cNvSpPr/>
          <p:nvPr/>
        </p:nvSpPr>
        <p:spPr>
          <a:xfrm>
            <a:off x="3013959" y="2588042"/>
            <a:ext cx="341760" cy="369332"/>
          </a:xfrm>
          <a:prstGeom prst="rect">
            <a:avLst/>
          </a:prstGeom>
        </p:spPr>
        <p:txBody>
          <a:bodyPr wrap="none">
            <a:spAutoFit/>
          </a:bodyPr>
          <a:lstStyle/>
          <a:p>
            <a:r>
              <a:rPr lang="it-IT" altLang="it-IT" b="1" dirty="0" smtClean="0">
                <a:solidFill>
                  <a:srgbClr val="FF0000"/>
                </a:solidFill>
                <a:latin typeface="Garamond" pitchFamily="18" charset="0"/>
                <a:cs typeface="Arial" charset="0"/>
              </a:rPr>
              <a:t>B</a:t>
            </a:r>
            <a:endParaRPr lang="it-IT" dirty="0">
              <a:solidFill>
                <a:srgbClr val="FF0000"/>
              </a:solidFill>
            </a:endParaRPr>
          </a:p>
        </p:txBody>
      </p:sp>
      <p:sp>
        <p:nvSpPr>
          <p:cNvPr id="25" name="Rettangolo 24"/>
          <p:cNvSpPr/>
          <p:nvPr/>
        </p:nvSpPr>
        <p:spPr>
          <a:xfrm>
            <a:off x="630182" y="5005746"/>
            <a:ext cx="341760" cy="369332"/>
          </a:xfrm>
          <a:prstGeom prst="rect">
            <a:avLst/>
          </a:prstGeom>
        </p:spPr>
        <p:txBody>
          <a:bodyPr wrap="none">
            <a:spAutoFit/>
          </a:bodyPr>
          <a:lstStyle/>
          <a:p>
            <a:r>
              <a:rPr lang="it-IT" altLang="it-IT" b="1" dirty="0" smtClean="0">
                <a:solidFill>
                  <a:srgbClr val="FF0000"/>
                </a:solidFill>
                <a:latin typeface="Garamond" pitchFamily="18" charset="0"/>
                <a:cs typeface="Arial" charset="0"/>
              </a:rPr>
              <a:t>B</a:t>
            </a:r>
            <a:endParaRPr lang="it-IT" dirty="0">
              <a:solidFill>
                <a:srgbClr val="FF0000"/>
              </a:solidFill>
            </a:endParaRPr>
          </a:p>
        </p:txBody>
      </p:sp>
      <p:sp>
        <p:nvSpPr>
          <p:cNvPr id="8" name="Rettangolo 7"/>
          <p:cNvSpPr/>
          <p:nvPr/>
        </p:nvSpPr>
        <p:spPr>
          <a:xfrm>
            <a:off x="865115" y="149075"/>
            <a:ext cx="3453446" cy="369332"/>
          </a:xfrm>
          <a:prstGeom prst="rect">
            <a:avLst/>
          </a:prstGeom>
        </p:spPr>
        <p:txBody>
          <a:bodyPr wrap="none">
            <a:spAutoFit/>
          </a:bodyPr>
          <a:lstStyle/>
          <a:p>
            <a:r>
              <a:rPr lang="en-US" cap="small" dirty="0" smtClean="0">
                <a:solidFill>
                  <a:srgbClr val="EEECE1"/>
                </a:solidFill>
                <a:latin typeface="Garamond" pitchFamily="18" charset="0"/>
              </a:rPr>
              <a:t>From Documented </a:t>
            </a:r>
            <a:r>
              <a:rPr lang="en-US" cap="small" dirty="0">
                <a:solidFill>
                  <a:srgbClr val="EEECE1"/>
                </a:solidFill>
                <a:latin typeface="Garamond" pitchFamily="18" charset="0"/>
              </a:rPr>
              <a:t>E</a:t>
            </a:r>
            <a:r>
              <a:rPr lang="en-US" cap="small" dirty="0" smtClean="0">
                <a:solidFill>
                  <a:srgbClr val="EEECE1"/>
                </a:solidFill>
                <a:latin typeface="Garamond" pitchFamily="18" charset="0"/>
              </a:rPr>
              <a:t>xcavations</a:t>
            </a:r>
            <a:endParaRPr lang="it-IT" dirty="0"/>
          </a:p>
        </p:txBody>
      </p:sp>
      <p:sp>
        <p:nvSpPr>
          <p:cNvPr id="32" name="Rettangolo 31"/>
          <p:cNvSpPr/>
          <p:nvPr/>
        </p:nvSpPr>
        <p:spPr>
          <a:xfrm>
            <a:off x="-4767" y="5905547"/>
            <a:ext cx="9143990" cy="307777"/>
          </a:xfrm>
          <a:prstGeom prst="rect">
            <a:avLst/>
          </a:prstGeom>
        </p:spPr>
        <p:txBody>
          <a:bodyPr wrap="square">
            <a:spAutoFit/>
          </a:bodyPr>
          <a:lstStyle/>
          <a:p>
            <a:pPr algn="ctr">
              <a:spcBef>
                <a:spcPts val="600"/>
              </a:spcBef>
            </a:pPr>
            <a:r>
              <a:rPr lang="it-IT" sz="1400" dirty="0" smtClean="0">
                <a:solidFill>
                  <a:srgbClr val="EEECE1"/>
                </a:solidFill>
                <a:latin typeface="Garamond" pitchFamily="18" charset="0"/>
              </a:rPr>
              <a:t>-----------------------------------------</a:t>
            </a:r>
            <a:endParaRPr lang="it-IT" sz="1400" dirty="0">
              <a:solidFill>
                <a:srgbClr val="EEECE1"/>
              </a:solidFill>
              <a:latin typeface="Garamond" pitchFamily="18" charset="0"/>
            </a:endParaRPr>
          </a:p>
        </p:txBody>
      </p:sp>
      <p:sp>
        <p:nvSpPr>
          <p:cNvPr id="33" name="Rettangolo 32"/>
          <p:cNvSpPr/>
          <p:nvPr/>
        </p:nvSpPr>
        <p:spPr>
          <a:xfrm>
            <a:off x="0" y="6213325"/>
            <a:ext cx="9144000" cy="523220"/>
          </a:xfrm>
          <a:prstGeom prst="rect">
            <a:avLst/>
          </a:prstGeom>
        </p:spPr>
        <p:txBody>
          <a:bodyPr wrap="square">
            <a:spAutoFit/>
          </a:bodyPr>
          <a:lstStyle/>
          <a:p>
            <a:pPr algn="ctr">
              <a:spcBef>
                <a:spcPts val="1200"/>
              </a:spcBef>
            </a:pPr>
            <a:r>
              <a:rPr lang="en-US" sz="1400" cap="small" dirty="0" smtClean="0">
                <a:solidFill>
                  <a:srgbClr val="EEECE1"/>
                </a:solidFill>
                <a:latin typeface="Garamond" panose="02020404030301010803" pitchFamily="18" charset="0"/>
              </a:rPr>
              <a:t>Gabriella </a:t>
            </a:r>
            <a:r>
              <a:rPr lang="en-US" sz="1400" cap="small" dirty="0" err="1" smtClean="0">
                <a:solidFill>
                  <a:srgbClr val="EEECE1"/>
                </a:solidFill>
                <a:latin typeface="Garamond" panose="02020404030301010803" pitchFamily="18" charset="0"/>
              </a:rPr>
              <a:t>Cirucci</a:t>
            </a:r>
            <a:r>
              <a:rPr lang="en-US" sz="1400" cap="small" dirty="0" smtClean="0">
                <a:solidFill>
                  <a:srgbClr val="EEECE1"/>
                </a:solidFill>
                <a:latin typeface="Garamond" panose="02020404030301010803" pitchFamily="18" charset="0"/>
              </a:rPr>
              <a:t>, </a:t>
            </a:r>
            <a:r>
              <a:rPr lang="it-IT" sz="1400" i="1" cap="small" dirty="0" smtClean="0">
                <a:solidFill>
                  <a:srgbClr val="EEECE1"/>
                </a:solidFill>
                <a:latin typeface="Garamond" pitchFamily="18" charset="0"/>
              </a:rPr>
              <a:t>Anonymous ‘</a:t>
            </a:r>
            <a:r>
              <a:rPr lang="it-IT" sz="1400" i="1" cap="small" dirty="0" err="1" smtClean="0">
                <a:solidFill>
                  <a:srgbClr val="EEECE1"/>
                </a:solidFill>
                <a:latin typeface="Garamond" pitchFamily="18" charset="0"/>
              </a:rPr>
              <a:t>Originals</a:t>
            </a:r>
            <a:r>
              <a:rPr lang="it-IT" sz="1400" i="1" cap="small" dirty="0" smtClean="0">
                <a:solidFill>
                  <a:srgbClr val="EEECE1"/>
                </a:solidFill>
                <a:latin typeface="Garamond" pitchFamily="18" charset="0"/>
              </a:rPr>
              <a:t>’. </a:t>
            </a:r>
            <a:r>
              <a:rPr lang="it-IT" sz="1400" i="1" cap="small" dirty="0" err="1">
                <a:solidFill>
                  <a:srgbClr val="EEECE1"/>
                </a:solidFill>
                <a:latin typeface="Garamond" pitchFamily="18" charset="0"/>
              </a:rPr>
              <a:t>Greek</a:t>
            </a:r>
            <a:r>
              <a:rPr lang="it-IT" sz="1400" i="1" cap="small" dirty="0">
                <a:solidFill>
                  <a:srgbClr val="EEECE1"/>
                </a:solidFill>
                <a:latin typeface="Garamond" pitchFamily="18" charset="0"/>
              </a:rPr>
              <a:t> </a:t>
            </a:r>
            <a:r>
              <a:rPr lang="it-IT" sz="1400" i="1" cap="small" dirty="0" err="1" smtClean="0">
                <a:solidFill>
                  <a:srgbClr val="EEECE1"/>
                </a:solidFill>
                <a:latin typeface="Garamond" pitchFamily="18" charset="0"/>
              </a:rPr>
              <a:t>Sculpture</a:t>
            </a:r>
            <a:r>
              <a:rPr lang="it-IT" sz="1400" i="1" cap="small" dirty="0" smtClean="0">
                <a:solidFill>
                  <a:srgbClr val="EEECE1"/>
                </a:solidFill>
                <a:latin typeface="Garamond" pitchFamily="18" charset="0"/>
              </a:rPr>
              <a:t> of the </a:t>
            </a:r>
            <a:r>
              <a:rPr lang="it-IT" sz="1400" i="1" cap="small" dirty="0" err="1" smtClean="0">
                <a:solidFill>
                  <a:srgbClr val="EEECE1"/>
                </a:solidFill>
                <a:latin typeface="Garamond" pitchFamily="18" charset="0"/>
              </a:rPr>
              <a:t>Classical</a:t>
            </a:r>
            <a:r>
              <a:rPr lang="it-IT" sz="1400" i="1" cap="small" dirty="0" smtClean="0">
                <a:solidFill>
                  <a:srgbClr val="EEECE1"/>
                </a:solidFill>
                <a:latin typeface="Garamond" pitchFamily="18" charset="0"/>
              </a:rPr>
              <a:t> </a:t>
            </a:r>
            <a:r>
              <a:rPr lang="it-IT" sz="1400" i="1" cap="small" dirty="0" err="1" smtClean="0">
                <a:solidFill>
                  <a:srgbClr val="EEECE1"/>
                </a:solidFill>
                <a:latin typeface="Garamond" pitchFamily="18" charset="0"/>
              </a:rPr>
              <a:t>Period</a:t>
            </a:r>
            <a:r>
              <a:rPr lang="it-IT" sz="1400" i="1" cap="small" dirty="0" smtClean="0">
                <a:solidFill>
                  <a:srgbClr val="EEECE1"/>
                </a:solidFill>
                <a:latin typeface="Garamond" pitchFamily="18" charset="0"/>
              </a:rPr>
              <a:t> in Roman </a:t>
            </a:r>
            <a:r>
              <a:rPr lang="it-IT" sz="1400" i="1" cap="small" dirty="0" err="1" smtClean="0">
                <a:solidFill>
                  <a:srgbClr val="EEECE1"/>
                </a:solidFill>
                <a:latin typeface="Garamond" pitchFamily="18" charset="0"/>
              </a:rPr>
              <a:t>Context</a:t>
            </a:r>
            <a:endParaRPr lang="it-IT" sz="1400" cap="small" dirty="0" smtClean="0">
              <a:solidFill>
                <a:srgbClr val="EEECE1"/>
              </a:solidFill>
              <a:latin typeface="Garamond" pitchFamily="18" charset="0"/>
            </a:endParaRPr>
          </a:p>
          <a:p>
            <a:pPr algn="ctr"/>
            <a:r>
              <a:rPr lang="en-US" sz="1400" cap="small" dirty="0" smtClean="0">
                <a:solidFill>
                  <a:srgbClr val="EEECE1"/>
                </a:solidFill>
                <a:latin typeface="Garamond" pitchFamily="18" charset="0"/>
              </a:rPr>
              <a:t>Replicas in Roman Art: Redeeming the Copy?</a:t>
            </a:r>
            <a:r>
              <a:rPr lang="it-IT" sz="1400" cap="small" dirty="0" smtClean="0">
                <a:solidFill>
                  <a:srgbClr val="EEECE1"/>
                </a:solidFill>
                <a:latin typeface="Garamond" pitchFamily="18" charset="0"/>
              </a:rPr>
              <a:t> – </a:t>
            </a:r>
            <a:r>
              <a:rPr lang="en-US" sz="1400" cap="small" dirty="0">
                <a:solidFill>
                  <a:schemeClr val="bg2"/>
                </a:solidFill>
                <a:latin typeface="Garamond" panose="02020404030301010803" pitchFamily="18" charset="0"/>
              </a:rPr>
              <a:t>CARC Workshop</a:t>
            </a:r>
            <a:r>
              <a:rPr lang="en-US" sz="1400" dirty="0">
                <a:solidFill>
                  <a:schemeClr val="bg2"/>
                </a:solidFill>
                <a:latin typeface="Garamond" panose="02020404030301010803" pitchFamily="18" charset="0"/>
              </a:rPr>
              <a:t>, </a:t>
            </a:r>
            <a:r>
              <a:rPr lang="en-US" sz="1400" cap="small" dirty="0">
                <a:solidFill>
                  <a:schemeClr val="bg2"/>
                </a:solidFill>
                <a:latin typeface="Garamond" panose="02020404030301010803" pitchFamily="18" charset="0"/>
              </a:rPr>
              <a:t>University of </a:t>
            </a:r>
            <a:r>
              <a:rPr lang="en-US" sz="1400" cap="small" dirty="0" smtClean="0">
                <a:solidFill>
                  <a:schemeClr val="bg2"/>
                </a:solidFill>
                <a:latin typeface="Garamond" panose="02020404030301010803" pitchFamily="18" charset="0"/>
              </a:rPr>
              <a:t>Oxford</a:t>
            </a:r>
            <a:endParaRPr lang="it-IT" sz="1400" cap="small" dirty="0">
              <a:solidFill>
                <a:srgbClr val="EEECE1"/>
              </a:solidFill>
              <a:latin typeface="Garamond" pitchFamily="18" charset="0"/>
            </a:endParaRPr>
          </a:p>
        </p:txBody>
      </p:sp>
    </p:spTree>
    <p:extLst>
      <p:ext uri="{BB962C8B-B14F-4D97-AF65-F5344CB8AC3E}">
        <p14:creationId xmlns:p14="http://schemas.microsoft.com/office/powerpoint/2010/main" val="17842117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10"/>
          <p:cNvPicPr>
            <a:picLocks noChangeAspect="1"/>
          </p:cNvPicPr>
          <p:nvPr/>
        </p:nvPicPr>
        <p:blipFill rotWithShape="1">
          <a:blip r:embed="rId2" cstate="print">
            <a:extLst>
              <a:ext uri="{28A0092B-C50C-407E-A947-70E740481C1C}">
                <a14:useLocalDpi xmlns:a14="http://schemas.microsoft.com/office/drawing/2010/main" val="0"/>
              </a:ext>
            </a:extLst>
          </a:blip>
          <a:srcRect b="12327"/>
          <a:stretch/>
        </p:blipFill>
        <p:spPr bwMode="auto">
          <a:xfrm>
            <a:off x="3322595" y="4167422"/>
            <a:ext cx="904815" cy="1085266"/>
          </a:xfrm>
          <a:prstGeom prst="rect">
            <a:avLst/>
          </a:prstGeom>
          <a:noFill/>
          <a:ln>
            <a:noFill/>
          </a:ln>
        </p:spPr>
      </p:pic>
      <p:pic>
        <p:nvPicPr>
          <p:cNvPr id="6" name="Immagine 5"/>
          <p:cNvPicPr>
            <a:picLocks noChangeAspect="1"/>
          </p:cNvPicPr>
          <p:nvPr/>
        </p:nvPicPr>
        <p:blipFill rotWithShape="1">
          <a:blip r:embed="rId3" cstate="print">
            <a:extLst>
              <a:ext uri="{28A0092B-C50C-407E-A947-70E740481C1C}">
                <a14:useLocalDpi xmlns:a14="http://schemas.microsoft.com/office/drawing/2010/main" val="0"/>
              </a:ext>
            </a:extLst>
          </a:blip>
          <a:srcRect l="37669" t="15008" r="14355" b="6365"/>
          <a:stretch/>
        </p:blipFill>
        <p:spPr>
          <a:xfrm>
            <a:off x="2420958" y="561780"/>
            <a:ext cx="1806453" cy="2651147"/>
          </a:xfrm>
          <a:prstGeom prst="rect">
            <a:avLst/>
          </a:prstGeom>
        </p:spPr>
      </p:pic>
      <p:pic>
        <p:nvPicPr>
          <p:cNvPr id="2052"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247" t="205" r="6888" b="14197"/>
          <a:stretch/>
        </p:blipFill>
        <p:spPr bwMode="auto">
          <a:xfrm>
            <a:off x="1003648" y="4156018"/>
            <a:ext cx="2092400" cy="10966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Rettangolo 22"/>
          <p:cNvSpPr/>
          <p:nvPr/>
        </p:nvSpPr>
        <p:spPr>
          <a:xfrm>
            <a:off x="903416" y="5252688"/>
            <a:ext cx="4021935" cy="830997"/>
          </a:xfrm>
          <a:prstGeom prst="rect">
            <a:avLst/>
          </a:prstGeom>
        </p:spPr>
        <p:txBody>
          <a:bodyPr wrap="square">
            <a:spAutoFit/>
          </a:bodyPr>
          <a:lstStyle/>
          <a:p>
            <a:r>
              <a:rPr lang="it-IT" altLang="it-IT" sz="1200" dirty="0">
                <a:solidFill>
                  <a:srgbClr val="EEECE1"/>
                </a:solidFill>
                <a:latin typeface="Garamond" pitchFamily="18" charset="0"/>
                <a:cs typeface="Arial" charset="0"/>
              </a:rPr>
              <a:t>Firenze. </a:t>
            </a:r>
            <a:r>
              <a:rPr lang="it-IT" altLang="it-IT" sz="1200" dirty="0" err="1">
                <a:solidFill>
                  <a:srgbClr val="EEECE1"/>
                </a:solidFill>
                <a:latin typeface="Garamond" pitchFamily="18" charset="0"/>
                <a:cs typeface="Arial" charset="0"/>
              </a:rPr>
              <a:t>Archaeological</a:t>
            </a:r>
            <a:r>
              <a:rPr lang="it-IT" altLang="it-IT" sz="1200" dirty="0">
                <a:solidFill>
                  <a:srgbClr val="EEECE1"/>
                </a:solidFill>
                <a:latin typeface="Garamond" pitchFamily="18" charset="0"/>
                <a:cs typeface="Arial" charset="0"/>
              </a:rPr>
              <a:t> </a:t>
            </a:r>
            <a:r>
              <a:rPr lang="it-IT" altLang="it-IT" sz="1200" dirty="0" err="1">
                <a:solidFill>
                  <a:srgbClr val="EEECE1"/>
                </a:solidFill>
                <a:latin typeface="Garamond" pitchFamily="18" charset="0"/>
                <a:cs typeface="Arial" charset="0"/>
              </a:rPr>
              <a:t>Museum</a:t>
            </a:r>
            <a:r>
              <a:rPr lang="it-IT" altLang="it-IT" sz="1200" dirty="0">
                <a:solidFill>
                  <a:srgbClr val="EEECE1"/>
                </a:solidFill>
                <a:latin typeface="Garamond" pitchFamily="18" charset="0"/>
                <a:cs typeface="Arial" charset="0"/>
              </a:rPr>
              <a:t>. </a:t>
            </a:r>
            <a:r>
              <a:rPr lang="it-IT" altLang="it-IT" sz="1200" dirty="0" err="1">
                <a:solidFill>
                  <a:srgbClr val="EEECE1"/>
                </a:solidFill>
                <a:latin typeface="Garamond" pitchFamily="18" charset="0"/>
                <a:cs typeface="Arial" charset="0"/>
              </a:rPr>
              <a:t>Inv</a:t>
            </a:r>
            <a:r>
              <a:rPr lang="it-IT" altLang="it-IT" sz="1200" dirty="0">
                <a:solidFill>
                  <a:srgbClr val="EEECE1"/>
                </a:solidFill>
                <a:latin typeface="Garamond" pitchFamily="18" charset="0"/>
                <a:cs typeface="Arial" charset="0"/>
              </a:rPr>
              <a:t>. </a:t>
            </a:r>
            <a:r>
              <a:rPr lang="it-IT" altLang="it-IT" sz="1200" dirty="0" smtClean="0">
                <a:solidFill>
                  <a:srgbClr val="EEECE1"/>
                </a:solidFill>
                <a:latin typeface="Garamond" pitchFamily="18" charset="0"/>
                <a:cs typeface="Arial" charset="0"/>
              </a:rPr>
              <a:t>13832. </a:t>
            </a:r>
          </a:p>
          <a:p>
            <a:r>
              <a:rPr lang="it-IT" altLang="it-IT" sz="1200" dirty="0" err="1" smtClean="0">
                <a:solidFill>
                  <a:srgbClr val="EEECE1"/>
                </a:solidFill>
                <a:latin typeface="Garamond" pitchFamily="18" charset="0"/>
                <a:cs typeface="Arial" charset="0"/>
              </a:rPr>
              <a:t>Found</a:t>
            </a:r>
            <a:r>
              <a:rPr lang="it-IT" altLang="it-IT" sz="1200" dirty="0" smtClean="0">
                <a:solidFill>
                  <a:srgbClr val="EEECE1"/>
                </a:solidFill>
                <a:latin typeface="Garamond" pitchFamily="18" charset="0"/>
                <a:cs typeface="Arial" charset="0"/>
              </a:rPr>
              <a:t> </a:t>
            </a:r>
            <a:r>
              <a:rPr lang="it-IT" altLang="it-IT" sz="1200" dirty="0">
                <a:solidFill>
                  <a:srgbClr val="EEECE1"/>
                </a:solidFill>
                <a:latin typeface="Garamond" pitchFamily="18" charset="0"/>
                <a:cs typeface="Arial" charset="0"/>
              </a:rPr>
              <a:t>in the </a:t>
            </a:r>
            <a:r>
              <a:rPr lang="it-IT" altLang="it-IT" sz="1200" dirty="0" smtClean="0">
                <a:solidFill>
                  <a:srgbClr val="EEECE1"/>
                </a:solidFill>
                <a:latin typeface="Garamond" pitchFamily="18" charset="0"/>
                <a:cs typeface="Arial" charset="0"/>
              </a:rPr>
              <a:t>16th </a:t>
            </a:r>
            <a:r>
              <a:rPr lang="it-IT" altLang="it-IT" sz="1200" dirty="0" err="1" smtClean="0">
                <a:solidFill>
                  <a:srgbClr val="EEECE1"/>
                </a:solidFill>
                <a:latin typeface="Garamond" pitchFamily="18" charset="0"/>
                <a:cs typeface="Arial" charset="0"/>
              </a:rPr>
              <a:t>century</a:t>
            </a:r>
            <a:r>
              <a:rPr lang="it-IT" altLang="it-IT" sz="1200" dirty="0" smtClean="0">
                <a:solidFill>
                  <a:srgbClr val="EEECE1"/>
                </a:solidFill>
                <a:latin typeface="Garamond" pitchFamily="18" charset="0"/>
                <a:cs typeface="Arial" charset="0"/>
              </a:rPr>
              <a:t> in the «Terme di Filippo» on the Esquiline </a:t>
            </a:r>
            <a:r>
              <a:rPr lang="it-IT" altLang="it-IT" sz="1200" dirty="0" err="1" smtClean="0">
                <a:solidFill>
                  <a:srgbClr val="EEECE1"/>
                </a:solidFill>
                <a:latin typeface="Garamond" pitchFamily="18" charset="0"/>
                <a:cs typeface="Arial" charset="0"/>
              </a:rPr>
              <a:t>hill</a:t>
            </a:r>
            <a:r>
              <a:rPr lang="it-IT" altLang="it-IT" sz="1200" dirty="0" smtClean="0">
                <a:solidFill>
                  <a:srgbClr val="EEECE1"/>
                </a:solidFill>
                <a:latin typeface="Garamond" pitchFamily="18" charset="0"/>
                <a:cs typeface="Arial" charset="0"/>
              </a:rPr>
              <a:t>. </a:t>
            </a:r>
            <a:r>
              <a:rPr lang="it-IT" altLang="it-IT" sz="1200" dirty="0" err="1" smtClean="0">
                <a:solidFill>
                  <a:srgbClr val="EEECE1"/>
                </a:solidFill>
                <a:latin typeface="Garamond" pitchFamily="18" charset="0"/>
                <a:cs typeface="Arial" charset="0"/>
              </a:rPr>
              <a:t>Designed</a:t>
            </a:r>
            <a:r>
              <a:rPr lang="it-IT" altLang="it-IT" sz="1200" dirty="0" smtClean="0">
                <a:solidFill>
                  <a:srgbClr val="EEECE1"/>
                </a:solidFill>
                <a:latin typeface="Garamond" pitchFamily="18" charset="0"/>
                <a:cs typeface="Arial" charset="0"/>
              </a:rPr>
              <a:t> by Pierre Jacques, </a:t>
            </a:r>
            <a:r>
              <a:rPr lang="it-IT" altLang="it-IT" sz="1200" i="1" dirty="0" smtClean="0">
                <a:solidFill>
                  <a:srgbClr val="EEECE1"/>
                </a:solidFill>
                <a:latin typeface="Garamond" pitchFamily="18" charset="0"/>
                <a:cs typeface="Arial" charset="0"/>
              </a:rPr>
              <a:t>Album</a:t>
            </a:r>
            <a:r>
              <a:rPr lang="it-IT" altLang="it-IT" sz="1200" dirty="0" smtClean="0">
                <a:solidFill>
                  <a:srgbClr val="EEECE1"/>
                </a:solidFill>
                <a:latin typeface="Garamond" pitchFamily="18" charset="0"/>
                <a:cs typeface="Arial" charset="0"/>
              </a:rPr>
              <a:t>, </a:t>
            </a:r>
            <a:r>
              <a:rPr lang="it-IT" altLang="it-IT" sz="1200" dirty="0" err="1" smtClean="0">
                <a:solidFill>
                  <a:srgbClr val="EEECE1"/>
                </a:solidFill>
                <a:latin typeface="Garamond" pitchFamily="18" charset="0"/>
                <a:cs typeface="Arial" charset="0"/>
              </a:rPr>
              <a:t>fol</a:t>
            </a:r>
            <a:r>
              <a:rPr lang="it-IT" altLang="it-IT" sz="1200" dirty="0" smtClean="0">
                <a:solidFill>
                  <a:srgbClr val="EEECE1"/>
                </a:solidFill>
                <a:latin typeface="Garamond" pitchFamily="18" charset="0"/>
                <a:cs typeface="Arial" charset="0"/>
              </a:rPr>
              <a:t>. 79r and </a:t>
            </a:r>
            <a:r>
              <a:rPr lang="it-IT" altLang="it-IT" sz="1200" dirty="0" err="1" smtClean="0">
                <a:solidFill>
                  <a:srgbClr val="EEECE1"/>
                </a:solidFill>
                <a:latin typeface="Garamond" pitchFamily="18" charset="0"/>
                <a:cs typeface="Arial" charset="0"/>
              </a:rPr>
              <a:t>described</a:t>
            </a:r>
            <a:r>
              <a:rPr lang="it-IT" altLang="it-IT" sz="1200" dirty="0" smtClean="0">
                <a:solidFill>
                  <a:srgbClr val="EEECE1"/>
                </a:solidFill>
                <a:latin typeface="Garamond" pitchFamily="18" charset="0"/>
                <a:cs typeface="Arial" charset="0"/>
              </a:rPr>
              <a:t> by Ulisse Aldrovandi, </a:t>
            </a:r>
            <a:r>
              <a:rPr lang="it-IT" altLang="it-IT" sz="1200" i="1" dirty="0" smtClean="0">
                <a:solidFill>
                  <a:srgbClr val="EEECE1"/>
                </a:solidFill>
                <a:latin typeface="Garamond" pitchFamily="18" charset="0"/>
                <a:cs typeface="Arial" charset="0"/>
              </a:rPr>
              <a:t>Delle statue antiche.., </a:t>
            </a:r>
            <a:r>
              <a:rPr lang="it-IT" altLang="it-IT" sz="1200" dirty="0" smtClean="0">
                <a:solidFill>
                  <a:srgbClr val="EEECE1"/>
                </a:solidFill>
                <a:latin typeface="Garamond" pitchFamily="18" charset="0"/>
                <a:cs typeface="Arial" charset="0"/>
              </a:rPr>
              <a:t>Roma</a:t>
            </a:r>
            <a:r>
              <a:rPr lang="it-IT" altLang="it-IT" sz="1200" i="1" dirty="0" smtClean="0">
                <a:solidFill>
                  <a:srgbClr val="EEECE1"/>
                </a:solidFill>
                <a:latin typeface="Garamond" pitchFamily="18" charset="0"/>
                <a:cs typeface="Arial" charset="0"/>
              </a:rPr>
              <a:t> </a:t>
            </a:r>
            <a:r>
              <a:rPr lang="it-IT" altLang="it-IT" sz="1200" dirty="0" smtClean="0">
                <a:solidFill>
                  <a:srgbClr val="EEECE1"/>
                </a:solidFill>
                <a:latin typeface="Garamond" pitchFamily="18" charset="0"/>
                <a:cs typeface="Arial" charset="0"/>
              </a:rPr>
              <a:t>1562. </a:t>
            </a:r>
          </a:p>
        </p:txBody>
      </p:sp>
      <p:sp>
        <p:nvSpPr>
          <p:cNvPr id="24" name="Rettangolo 23"/>
          <p:cNvSpPr/>
          <p:nvPr/>
        </p:nvSpPr>
        <p:spPr>
          <a:xfrm>
            <a:off x="2269992" y="3224513"/>
            <a:ext cx="2087559" cy="276999"/>
          </a:xfrm>
          <a:prstGeom prst="rect">
            <a:avLst/>
          </a:prstGeom>
        </p:spPr>
        <p:txBody>
          <a:bodyPr wrap="none">
            <a:spAutoFit/>
          </a:bodyPr>
          <a:lstStyle/>
          <a:p>
            <a:r>
              <a:rPr lang="it-IT" altLang="it-IT" sz="1200" b="1" dirty="0">
                <a:solidFill>
                  <a:srgbClr val="EEECE1"/>
                </a:solidFill>
                <a:latin typeface="Garamond" pitchFamily="18" charset="0"/>
                <a:cs typeface="Arial" charset="0"/>
              </a:rPr>
              <a:t> </a:t>
            </a:r>
            <a:r>
              <a:rPr lang="it-IT" altLang="it-IT" sz="1200" dirty="0" smtClean="0">
                <a:solidFill>
                  <a:srgbClr val="EEECE1"/>
                </a:solidFill>
                <a:latin typeface="Garamond" pitchFamily="18" charset="0"/>
                <a:cs typeface="Arial" charset="0"/>
              </a:rPr>
              <a:t>The Esquiline </a:t>
            </a:r>
            <a:r>
              <a:rPr lang="it-IT" altLang="it-IT" sz="1200" dirty="0" err="1" smtClean="0">
                <a:solidFill>
                  <a:srgbClr val="EEECE1"/>
                </a:solidFill>
                <a:latin typeface="Garamond" pitchFamily="18" charset="0"/>
                <a:cs typeface="Arial" charset="0"/>
              </a:rPr>
              <a:t>hill</a:t>
            </a:r>
            <a:r>
              <a:rPr lang="it-IT" altLang="it-IT" sz="1200" dirty="0" smtClean="0">
                <a:solidFill>
                  <a:srgbClr val="EEECE1"/>
                </a:solidFill>
                <a:latin typeface="Garamond" pitchFamily="18" charset="0"/>
                <a:cs typeface="Arial" charset="0"/>
              </a:rPr>
              <a:t> (C. </a:t>
            </a:r>
            <a:r>
              <a:rPr lang="it-IT" altLang="it-IT" sz="1200" dirty="0" err="1">
                <a:solidFill>
                  <a:srgbClr val="EEECE1"/>
                </a:solidFill>
                <a:latin typeface="Garamond" pitchFamily="18" charset="0"/>
                <a:cs typeface="Arial" charset="0"/>
              </a:rPr>
              <a:t>Häuber</a:t>
            </a:r>
            <a:r>
              <a:rPr lang="it-IT" altLang="it-IT" sz="1200" dirty="0">
                <a:solidFill>
                  <a:srgbClr val="EEECE1"/>
                </a:solidFill>
                <a:latin typeface="Garamond" pitchFamily="18" charset="0"/>
                <a:cs typeface="Arial" charset="0"/>
              </a:rPr>
              <a:t> </a:t>
            </a:r>
            <a:r>
              <a:rPr lang="it-IT" altLang="it-IT" sz="1200" dirty="0" smtClean="0">
                <a:solidFill>
                  <a:srgbClr val="EEECE1"/>
                </a:solidFill>
                <a:latin typeface="Garamond" pitchFamily="18" charset="0"/>
                <a:cs typeface="Arial" charset="0"/>
              </a:rPr>
              <a:t>)</a:t>
            </a:r>
            <a:endParaRPr lang="it-IT" dirty="0"/>
          </a:p>
        </p:txBody>
      </p:sp>
      <p:pic>
        <p:nvPicPr>
          <p:cNvPr id="15" name="Immagine 14" descr="colomba.jpg"/>
          <p:cNvPicPr>
            <a:picLocks noChangeAspect="1"/>
          </p:cNvPicPr>
          <p:nvPr/>
        </p:nvPicPr>
        <p:blipFill>
          <a:blip r:embed="rId5" cstate="print"/>
          <a:stretch>
            <a:fillRect/>
          </a:stretch>
        </p:blipFill>
        <p:spPr>
          <a:xfrm>
            <a:off x="1003648" y="561780"/>
            <a:ext cx="1012201" cy="2900987"/>
          </a:xfrm>
          <a:prstGeom prst="rect">
            <a:avLst/>
          </a:prstGeom>
        </p:spPr>
      </p:pic>
      <p:sp>
        <p:nvSpPr>
          <p:cNvPr id="3" name="Rettangolo 2"/>
          <p:cNvSpPr/>
          <p:nvPr/>
        </p:nvSpPr>
        <p:spPr>
          <a:xfrm>
            <a:off x="922386" y="3462767"/>
            <a:ext cx="3738190" cy="646331"/>
          </a:xfrm>
          <a:prstGeom prst="rect">
            <a:avLst/>
          </a:prstGeom>
        </p:spPr>
        <p:txBody>
          <a:bodyPr wrap="square">
            <a:spAutoFit/>
          </a:bodyPr>
          <a:lstStyle/>
          <a:p>
            <a:r>
              <a:rPr lang="it-IT" altLang="it-IT" sz="1200" dirty="0">
                <a:solidFill>
                  <a:srgbClr val="EEECE1"/>
                </a:solidFill>
                <a:latin typeface="Garamond" pitchFamily="18" charset="0"/>
                <a:cs typeface="Arial" charset="0"/>
              </a:rPr>
              <a:t>Roma. Musei Capitolini. </a:t>
            </a:r>
            <a:r>
              <a:rPr lang="it-IT" altLang="it-IT" sz="1200" dirty="0" err="1" smtClean="0">
                <a:solidFill>
                  <a:srgbClr val="EEECE1"/>
                </a:solidFill>
                <a:latin typeface="Garamond" pitchFamily="18" charset="0"/>
                <a:cs typeface="Arial" charset="0"/>
              </a:rPr>
              <a:t>Inv</a:t>
            </a:r>
            <a:r>
              <a:rPr lang="it-IT" altLang="it-IT" sz="1200" dirty="0">
                <a:solidFill>
                  <a:srgbClr val="EEECE1"/>
                </a:solidFill>
                <a:latin typeface="Garamond" pitchFamily="18" charset="0"/>
                <a:cs typeface="Arial" charset="0"/>
              </a:rPr>
              <a:t>. </a:t>
            </a:r>
            <a:r>
              <a:rPr lang="it-IT" altLang="it-IT" sz="1200" dirty="0" smtClean="0">
                <a:solidFill>
                  <a:srgbClr val="EEECE1"/>
                </a:solidFill>
                <a:latin typeface="Garamond" pitchFamily="18" charset="0"/>
                <a:cs typeface="Arial" charset="0"/>
              </a:rPr>
              <a:t>987. </a:t>
            </a:r>
          </a:p>
          <a:p>
            <a:r>
              <a:rPr lang="it-IT" altLang="it-IT" sz="1200" dirty="0" err="1" smtClean="0">
                <a:solidFill>
                  <a:srgbClr val="EEECE1"/>
                </a:solidFill>
                <a:latin typeface="Garamond" pitchFamily="18" charset="0"/>
                <a:cs typeface="Arial" charset="0"/>
              </a:rPr>
              <a:t>Excavated</a:t>
            </a:r>
            <a:r>
              <a:rPr lang="it-IT" altLang="it-IT" sz="1200" dirty="0" smtClean="0">
                <a:solidFill>
                  <a:srgbClr val="EEECE1"/>
                </a:solidFill>
                <a:latin typeface="Garamond" pitchFamily="18" charset="0"/>
                <a:cs typeface="Arial" charset="0"/>
              </a:rPr>
              <a:t> </a:t>
            </a:r>
            <a:r>
              <a:rPr lang="it-IT" altLang="it-IT" sz="1200" dirty="0">
                <a:solidFill>
                  <a:srgbClr val="EEECE1"/>
                </a:solidFill>
                <a:latin typeface="Garamond" pitchFamily="18" charset="0"/>
                <a:cs typeface="Arial" charset="0"/>
              </a:rPr>
              <a:t>in 1882 inside Villa Palombara on the </a:t>
            </a:r>
            <a:r>
              <a:rPr lang="it-IT" altLang="it-IT" sz="1200" dirty="0" smtClean="0">
                <a:solidFill>
                  <a:srgbClr val="EEECE1"/>
                </a:solidFill>
                <a:latin typeface="Garamond" pitchFamily="18" charset="0"/>
                <a:cs typeface="Arial" charset="0"/>
              </a:rPr>
              <a:t>Esquiline </a:t>
            </a:r>
            <a:r>
              <a:rPr lang="it-IT" altLang="it-IT" sz="1200" dirty="0" err="1" smtClean="0">
                <a:solidFill>
                  <a:srgbClr val="EEECE1"/>
                </a:solidFill>
                <a:latin typeface="Garamond" pitchFamily="18" charset="0"/>
                <a:cs typeface="Arial" charset="0"/>
              </a:rPr>
              <a:t>hill</a:t>
            </a:r>
            <a:r>
              <a:rPr lang="it-IT" altLang="it-IT" sz="1200" dirty="0" smtClean="0">
                <a:solidFill>
                  <a:srgbClr val="EEECE1"/>
                </a:solidFill>
                <a:latin typeface="Garamond" pitchFamily="18" charset="0"/>
                <a:cs typeface="Arial" charset="0"/>
              </a:rPr>
              <a:t>. </a:t>
            </a:r>
            <a:r>
              <a:rPr lang="it-IT" altLang="it-IT" sz="1200" dirty="0" err="1" smtClean="0">
                <a:solidFill>
                  <a:srgbClr val="EEECE1"/>
                </a:solidFill>
                <a:latin typeface="Garamond" pitchFamily="18" charset="0"/>
                <a:cs typeface="Arial" charset="0"/>
              </a:rPr>
              <a:t>Published</a:t>
            </a:r>
            <a:r>
              <a:rPr lang="it-IT" altLang="it-IT" sz="1200" dirty="0" smtClean="0">
                <a:solidFill>
                  <a:srgbClr val="EEECE1"/>
                </a:solidFill>
                <a:latin typeface="Garamond" pitchFamily="18" charset="0"/>
                <a:cs typeface="Arial" charset="0"/>
              </a:rPr>
              <a:t> by </a:t>
            </a:r>
            <a:r>
              <a:rPr lang="it-IT" altLang="it-IT" sz="1200" dirty="0" err="1" smtClean="0">
                <a:solidFill>
                  <a:srgbClr val="EEECE1"/>
                </a:solidFill>
                <a:latin typeface="Garamond" pitchFamily="18" charset="0"/>
                <a:cs typeface="Arial" charset="0"/>
              </a:rPr>
              <a:t>Ghirardini</a:t>
            </a:r>
            <a:r>
              <a:rPr lang="it-IT" altLang="it-IT" sz="1200" dirty="0" smtClean="0">
                <a:solidFill>
                  <a:srgbClr val="EEECE1"/>
                </a:solidFill>
                <a:latin typeface="Garamond" pitchFamily="18" charset="0"/>
                <a:cs typeface="Arial" charset="0"/>
              </a:rPr>
              <a:t> in </a:t>
            </a:r>
            <a:r>
              <a:rPr lang="it-IT" altLang="it-IT" sz="1200" dirty="0" err="1" smtClean="0">
                <a:solidFill>
                  <a:srgbClr val="EEECE1"/>
                </a:solidFill>
                <a:latin typeface="Garamond" pitchFamily="18" charset="0"/>
                <a:cs typeface="Arial" charset="0"/>
              </a:rPr>
              <a:t>BCom</a:t>
            </a:r>
            <a:r>
              <a:rPr lang="it-IT" altLang="it-IT" sz="1200" dirty="0" smtClean="0">
                <a:solidFill>
                  <a:srgbClr val="EEECE1"/>
                </a:solidFill>
                <a:latin typeface="Garamond" pitchFamily="18" charset="0"/>
                <a:cs typeface="Arial" charset="0"/>
              </a:rPr>
              <a:t> 1883</a:t>
            </a:r>
            <a:endParaRPr lang="it-IT" dirty="0"/>
          </a:p>
        </p:txBody>
      </p:sp>
      <p:sp>
        <p:nvSpPr>
          <p:cNvPr id="5" name="Rettangolo 4"/>
          <p:cNvSpPr/>
          <p:nvPr/>
        </p:nvSpPr>
        <p:spPr>
          <a:xfrm>
            <a:off x="630182" y="3207062"/>
            <a:ext cx="336952" cy="369332"/>
          </a:xfrm>
          <a:prstGeom prst="rect">
            <a:avLst/>
          </a:prstGeom>
        </p:spPr>
        <p:txBody>
          <a:bodyPr wrap="none">
            <a:spAutoFit/>
          </a:bodyPr>
          <a:lstStyle/>
          <a:p>
            <a:r>
              <a:rPr lang="it-IT" altLang="it-IT" b="1" dirty="0" smtClean="0">
                <a:solidFill>
                  <a:srgbClr val="FF0000"/>
                </a:solidFill>
                <a:latin typeface="Garamond" pitchFamily="18" charset="0"/>
                <a:cs typeface="Arial" charset="0"/>
              </a:rPr>
              <a:t>A</a:t>
            </a:r>
            <a:endParaRPr lang="it-IT" dirty="0">
              <a:solidFill>
                <a:srgbClr val="FF0000"/>
              </a:solidFill>
            </a:endParaRPr>
          </a:p>
        </p:txBody>
      </p:sp>
      <p:sp>
        <p:nvSpPr>
          <p:cNvPr id="20" name="Rettangolo 19"/>
          <p:cNvSpPr/>
          <p:nvPr/>
        </p:nvSpPr>
        <p:spPr>
          <a:xfrm>
            <a:off x="3775002" y="1526126"/>
            <a:ext cx="336952" cy="369332"/>
          </a:xfrm>
          <a:prstGeom prst="rect">
            <a:avLst/>
          </a:prstGeom>
        </p:spPr>
        <p:txBody>
          <a:bodyPr wrap="none">
            <a:spAutoFit/>
          </a:bodyPr>
          <a:lstStyle/>
          <a:p>
            <a:r>
              <a:rPr lang="it-IT" altLang="it-IT" b="1" dirty="0" smtClean="0">
                <a:solidFill>
                  <a:srgbClr val="FF0000"/>
                </a:solidFill>
                <a:latin typeface="Garamond" pitchFamily="18" charset="0"/>
                <a:cs typeface="Arial" charset="0"/>
              </a:rPr>
              <a:t>A</a:t>
            </a:r>
            <a:endParaRPr lang="it-IT" dirty="0">
              <a:solidFill>
                <a:srgbClr val="FF0000"/>
              </a:solidFill>
            </a:endParaRPr>
          </a:p>
        </p:txBody>
      </p:sp>
      <p:sp>
        <p:nvSpPr>
          <p:cNvPr id="21" name="Rettangolo 20"/>
          <p:cNvSpPr/>
          <p:nvPr/>
        </p:nvSpPr>
        <p:spPr>
          <a:xfrm>
            <a:off x="3013959" y="2588042"/>
            <a:ext cx="341760" cy="369332"/>
          </a:xfrm>
          <a:prstGeom prst="rect">
            <a:avLst/>
          </a:prstGeom>
        </p:spPr>
        <p:txBody>
          <a:bodyPr wrap="none">
            <a:spAutoFit/>
          </a:bodyPr>
          <a:lstStyle/>
          <a:p>
            <a:r>
              <a:rPr lang="it-IT" altLang="it-IT" b="1" dirty="0" smtClean="0">
                <a:solidFill>
                  <a:srgbClr val="FF0000"/>
                </a:solidFill>
                <a:latin typeface="Garamond" pitchFamily="18" charset="0"/>
                <a:cs typeface="Arial" charset="0"/>
              </a:rPr>
              <a:t>B</a:t>
            </a:r>
            <a:endParaRPr lang="it-IT" dirty="0">
              <a:solidFill>
                <a:srgbClr val="FF0000"/>
              </a:solidFill>
            </a:endParaRPr>
          </a:p>
        </p:txBody>
      </p:sp>
      <p:sp>
        <p:nvSpPr>
          <p:cNvPr id="25" name="Rettangolo 24"/>
          <p:cNvSpPr/>
          <p:nvPr/>
        </p:nvSpPr>
        <p:spPr>
          <a:xfrm>
            <a:off x="630182" y="5005746"/>
            <a:ext cx="341760" cy="369332"/>
          </a:xfrm>
          <a:prstGeom prst="rect">
            <a:avLst/>
          </a:prstGeom>
        </p:spPr>
        <p:txBody>
          <a:bodyPr wrap="none">
            <a:spAutoFit/>
          </a:bodyPr>
          <a:lstStyle/>
          <a:p>
            <a:r>
              <a:rPr lang="it-IT" altLang="it-IT" b="1" dirty="0" smtClean="0">
                <a:solidFill>
                  <a:srgbClr val="FF0000"/>
                </a:solidFill>
                <a:latin typeface="Garamond" pitchFamily="18" charset="0"/>
                <a:cs typeface="Arial" charset="0"/>
              </a:rPr>
              <a:t>B</a:t>
            </a:r>
            <a:endParaRPr lang="it-IT" dirty="0">
              <a:solidFill>
                <a:srgbClr val="FF0000"/>
              </a:solidFill>
            </a:endParaRPr>
          </a:p>
        </p:txBody>
      </p:sp>
      <p:pic>
        <p:nvPicPr>
          <p:cNvPr id="26" name="Picture 2" descr="Marble statue of a lion"/>
          <p:cNvPicPr>
            <a:picLocks noChangeAspect="1" noChangeArrowheads="1"/>
          </p:cNvPicPr>
          <p:nvPr/>
        </p:nvPicPr>
        <p:blipFill rotWithShape="1">
          <a:blip r:embed="rId6">
            <a:extLst>
              <a:ext uri="{28A0092B-C50C-407E-A947-70E740481C1C}">
                <a14:useLocalDpi xmlns:a14="http://schemas.microsoft.com/office/drawing/2010/main" val="0"/>
              </a:ext>
            </a:extLst>
          </a:blip>
          <a:srcRect l="4432" r="3215" b="19837"/>
          <a:stretch/>
        </p:blipFill>
        <p:spPr bwMode="auto">
          <a:xfrm>
            <a:off x="5724128" y="561780"/>
            <a:ext cx="2428262" cy="1278691"/>
          </a:xfrm>
          <a:prstGeom prst="rect">
            <a:avLst/>
          </a:prstGeom>
          <a:noFill/>
          <a:extLst>
            <a:ext uri="{909E8E84-426E-40DD-AFC4-6F175D3DCCD1}">
              <a14:hiddenFill xmlns:a14="http://schemas.microsoft.com/office/drawing/2010/main">
                <a:solidFill>
                  <a:srgbClr val="FFFFFF"/>
                </a:solidFill>
              </a14:hiddenFill>
            </a:ext>
          </a:extLst>
        </p:spPr>
      </p:pic>
      <p:sp>
        <p:nvSpPr>
          <p:cNvPr id="27" name="Rettangolo 26"/>
          <p:cNvSpPr/>
          <p:nvPr/>
        </p:nvSpPr>
        <p:spPr>
          <a:xfrm>
            <a:off x="5618491" y="1840471"/>
            <a:ext cx="3712902" cy="646331"/>
          </a:xfrm>
          <a:prstGeom prst="rect">
            <a:avLst/>
          </a:prstGeom>
        </p:spPr>
        <p:txBody>
          <a:bodyPr wrap="square">
            <a:spAutoFit/>
          </a:bodyPr>
          <a:lstStyle/>
          <a:p>
            <a:r>
              <a:rPr lang="it-IT" altLang="it-IT" sz="1200" dirty="0" smtClean="0">
                <a:solidFill>
                  <a:srgbClr val="EEECE1"/>
                </a:solidFill>
                <a:latin typeface="Garamond" pitchFamily="18" charset="0"/>
                <a:cs typeface="Arial" charset="0"/>
              </a:rPr>
              <a:t>New York. </a:t>
            </a:r>
            <a:r>
              <a:rPr lang="nn-NO" altLang="it-IT" sz="1200" dirty="0">
                <a:solidFill>
                  <a:srgbClr val="EEECE1"/>
                </a:solidFill>
                <a:latin typeface="Garamond" pitchFamily="18" charset="0"/>
                <a:cs typeface="Arial" charset="0"/>
              </a:rPr>
              <a:t>Metropolitan </a:t>
            </a:r>
            <a:r>
              <a:rPr lang="nn-NO" altLang="it-IT" sz="1200" dirty="0" smtClean="0">
                <a:solidFill>
                  <a:srgbClr val="EEECE1"/>
                </a:solidFill>
                <a:latin typeface="Garamond" pitchFamily="18" charset="0"/>
                <a:cs typeface="Arial" charset="0"/>
              </a:rPr>
              <a:t>Museum. Inv</a:t>
            </a:r>
            <a:r>
              <a:rPr lang="nn-NO" altLang="it-IT" sz="1200" dirty="0">
                <a:solidFill>
                  <a:srgbClr val="EEECE1"/>
                </a:solidFill>
                <a:latin typeface="Garamond" pitchFamily="18" charset="0"/>
                <a:cs typeface="Arial" charset="0"/>
              </a:rPr>
              <a:t>. 09.221.3. </a:t>
            </a:r>
            <a:endParaRPr lang="nn-NO" altLang="it-IT" sz="1200" dirty="0" smtClean="0">
              <a:solidFill>
                <a:srgbClr val="EEECE1"/>
              </a:solidFill>
              <a:latin typeface="Garamond" pitchFamily="18" charset="0"/>
              <a:cs typeface="Arial" charset="0"/>
            </a:endParaRPr>
          </a:p>
          <a:p>
            <a:r>
              <a:rPr lang="nn-NO" altLang="it-IT" sz="1200" dirty="0" smtClean="0">
                <a:solidFill>
                  <a:srgbClr val="EEECE1"/>
                </a:solidFill>
                <a:latin typeface="Garamond" pitchFamily="18" charset="0"/>
                <a:cs typeface="Arial" charset="0"/>
              </a:rPr>
              <a:t>Said to have been found in Trastevere, near </a:t>
            </a:r>
          </a:p>
          <a:p>
            <a:r>
              <a:rPr lang="nn-NO" altLang="it-IT" sz="1200" dirty="0" smtClean="0">
                <a:solidFill>
                  <a:srgbClr val="EEECE1"/>
                </a:solidFill>
                <a:latin typeface="Garamond" pitchFamily="18" charset="0"/>
                <a:cs typeface="Arial" charset="0"/>
              </a:rPr>
              <a:t>Porta Portese</a:t>
            </a:r>
            <a:endParaRPr lang="it-IT" dirty="0"/>
          </a:p>
        </p:txBody>
      </p:sp>
      <p:sp>
        <p:nvSpPr>
          <p:cNvPr id="8" name="Rettangolo 7"/>
          <p:cNvSpPr/>
          <p:nvPr/>
        </p:nvSpPr>
        <p:spPr>
          <a:xfrm>
            <a:off x="865115" y="149075"/>
            <a:ext cx="3453446" cy="369332"/>
          </a:xfrm>
          <a:prstGeom prst="rect">
            <a:avLst/>
          </a:prstGeom>
        </p:spPr>
        <p:txBody>
          <a:bodyPr wrap="none">
            <a:spAutoFit/>
          </a:bodyPr>
          <a:lstStyle/>
          <a:p>
            <a:r>
              <a:rPr lang="en-US" cap="small" dirty="0" smtClean="0">
                <a:solidFill>
                  <a:srgbClr val="EEECE1"/>
                </a:solidFill>
                <a:latin typeface="Garamond" pitchFamily="18" charset="0"/>
              </a:rPr>
              <a:t>From Documented </a:t>
            </a:r>
            <a:r>
              <a:rPr lang="en-US" cap="small" dirty="0">
                <a:solidFill>
                  <a:srgbClr val="EEECE1"/>
                </a:solidFill>
                <a:latin typeface="Garamond" pitchFamily="18" charset="0"/>
              </a:rPr>
              <a:t>E</a:t>
            </a:r>
            <a:r>
              <a:rPr lang="en-US" cap="small" dirty="0" smtClean="0">
                <a:solidFill>
                  <a:srgbClr val="EEECE1"/>
                </a:solidFill>
                <a:latin typeface="Garamond" pitchFamily="18" charset="0"/>
              </a:rPr>
              <a:t>xcavations</a:t>
            </a:r>
            <a:endParaRPr lang="it-IT" dirty="0"/>
          </a:p>
        </p:txBody>
      </p:sp>
      <p:sp>
        <p:nvSpPr>
          <p:cNvPr id="28" name="Rettangolo 27"/>
          <p:cNvSpPr/>
          <p:nvPr/>
        </p:nvSpPr>
        <p:spPr>
          <a:xfrm>
            <a:off x="5709026" y="149075"/>
            <a:ext cx="2533899" cy="369332"/>
          </a:xfrm>
          <a:prstGeom prst="rect">
            <a:avLst/>
          </a:prstGeom>
        </p:spPr>
        <p:txBody>
          <a:bodyPr wrap="none">
            <a:spAutoFit/>
          </a:bodyPr>
          <a:lstStyle/>
          <a:p>
            <a:r>
              <a:rPr lang="en-US" cap="small" dirty="0" smtClean="0">
                <a:solidFill>
                  <a:srgbClr val="EEECE1"/>
                </a:solidFill>
                <a:latin typeface="Garamond" pitchFamily="18" charset="0"/>
              </a:rPr>
              <a:t>Alleged Provenance </a:t>
            </a:r>
            <a:endParaRPr lang="it-IT" dirty="0"/>
          </a:p>
        </p:txBody>
      </p:sp>
      <p:sp>
        <p:nvSpPr>
          <p:cNvPr id="32" name="Rettangolo 31"/>
          <p:cNvSpPr/>
          <p:nvPr/>
        </p:nvSpPr>
        <p:spPr>
          <a:xfrm>
            <a:off x="-4767" y="5905547"/>
            <a:ext cx="9143990" cy="307777"/>
          </a:xfrm>
          <a:prstGeom prst="rect">
            <a:avLst/>
          </a:prstGeom>
        </p:spPr>
        <p:txBody>
          <a:bodyPr wrap="square">
            <a:spAutoFit/>
          </a:bodyPr>
          <a:lstStyle/>
          <a:p>
            <a:pPr algn="ctr">
              <a:spcBef>
                <a:spcPts val="600"/>
              </a:spcBef>
            </a:pPr>
            <a:r>
              <a:rPr lang="it-IT" sz="1400" dirty="0" smtClean="0">
                <a:solidFill>
                  <a:srgbClr val="EEECE1"/>
                </a:solidFill>
                <a:latin typeface="Garamond" pitchFamily="18" charset="0"/>
              </a:rPr>
              <a:t>-----------------------------------------</a:t>
            </a:r>
            <a:endParaRPr lang="it-IT" sz="1400" dirty="0">
              <a:solidFill>
                <a:srgbClr val="EEECE1"/>
              </a:solidFill>
              <a:latin typeface="Garamond" pitchFamily="18" charset="0"/>
            </a:endParaRPr>
          </a:p>
        </p:txBody>
      </p:sp>
      <p:sp>
        <p:nvSpPr>
          <p:cNvPr id="33" name="Rettangolo 32"/>
          <p:cNvSpPr/>
          <p:nvPr/>
        </p:nvSpPr>
        <p:spPr>
          <a:xfrm>
            <a:off x="0" y="6213325"/>
            <a:ext cx="9144000" cy="523220"/>
          </a:xfrm>
          <a:prstGeom prst="rect">
            <a:avLst/>
          </a:prstGeom>
        </p:spPr>
        <p:txBody>
          <a:bodyPr wrap="square">
            <a:spAutoFit/>
          </a:bodyPr>
          <a:lstStyle/>
          <a:p>
            <a:pPr algn="ctr">
              <a:spcBef>
                <a:spcPts val="1200"/>
              </a:spcBef>
            </a:pPr>
            <a:r>
              <a:rPr lang="en-US" sz="1400" cap="small" dirty="0" smtClean="0">
                <a:solidFill>
                  <a:srgbClr val="EEECE1"/>
                </a:solidFill>
                <a:latin typeface="Garamond" panose="02020404030301010803" pitchFamily="18" charset="0"/>
              </a:rPr>
              <a:t>Gabriella </a:t>
            </a:r>
            <a:r>
              <a:rPr lang="en-US" sz="1400" cap="small" dirty="0" err="1" smtClean="0">
                <a:solidFill>
                  <a:srgbClr val="EEECE1"/>
                </a:solidFill>
                <a:latin typeface="Garamond" panose="02020404030301010803" pitchFamily="18" charset="0"/>
              </a:rPr>
              <a:t>Cirucci</a:t>
            </a:r>
            <a:r>
              <a:rPr lang="en-US" sz="1400" cap="small" dirty="0" smtClean="0">
                <a:solidFill>
                  <a:srgbClr val="EEECE1"/>
                </a:solidFill>
                <a:latin typeface="Garamond" panose="02020404030301010803" pitchFamily="18" charset="0"/>
              </a:rPr>
              <a:t>, </a:t>
            </a:r>
            <a:r>
              <a:rPr lang="it-IT" sz="1400" i="1" cap="small" dirty="0" smtClean="0">
                <a:solidFill>
                  <a:srgbClr val="EEECE1"/>
                </a:solidFill>
                <a:latin typeface="Garamond" pitchFamily="18" charset="0"/>
              </a:rPr>
              <a:t>Anonymous ‘</a:t>
            </a:r>
            <a:r>
              <a:rPr lang="it-IT" sz="1400" i="1" cap="small" dirty="0" err="1" smtClean="0">
                <a:solidFill>
                  <a:srgbClr val="EEECE1"/>
                </a:solidFill>
                <a:latin typeface="Garamond" pitchFamily="18" charset="0"/>
              </a:rPr>
              <a:t>Originals</a:t>
            </a:r>
            <a:r>
              <a:rPr lang="it-IT" sz="1400" i="1" cap="small" dirty="0" smtClean="0">
                <a:solidFill>
                  <a:srgbClr val="EEECE1"/>
                </a:solidFill>
                <a:latin typeface="Garamond" pitchFamily="18" charset="0"/>
              </a:rPr>
              <a:t>’. </a:t>
            </a:r>
            <a:r>
              <a:rPr lang="it-IT" sz="1400" i="1" cap="small" dirty="0" err="1">
                <a:solidFill>
                  <a:srgbClr val="EEECE1"/>
                </a:solidFill>
                <a:latin typeface="Garamond" pitchFamily="18" charset="0"/>
              </a:rPr>
              <a:t>Greek</a:t>
            </a:r>
            <a:r>
              <a:rPr lang="it-IT" sz="1400" i="1" cap="small" dirty="0">
                <a:solidFill>
                  <a:srgbClr val="EEECE1"/>
                </a:solidFill>
                <a:latin typeface="Garamond" pitchFamily="18" charset="0"/>
              </a:rPr>
              <a:t> </a:t>
            </a:r>
            <a:r>
              <a:rPr lang="it-IT" sz="1400" i="1" cap="small" dirty="0" err="1" smtClean="0">
                <a:solidFill>
                  <a:srgbClr val="EEECE1"/>
                </a:solidFill>
                <a:latin typeface="Garamond" pitchFamily="18" charset="0"/>
              </a:rPr>
              <a:t>Sculpture</a:t>
            </a:r>
            <a:r>
              <a:rPr lang="it-IT" sz="1400" i="1" cap="small" dirty="0" smtClean="0">
                <a:solidFill>
                  <a:srgbClr val="EEECE1"/>
                </a:solidFill>
                <a:latin typeface="Garamond" pitchFamily="18" charset="0"/>
              </a:rPr>
              <a:t> of the </a:t>
            </a:r>
            <a:r>
              <a:rPr lang="it-IT" sz="1400" i="1" cap="small" dirty="0" err="1" smtClean="0">
                <a:solidFill>
                  <a:srgbClr val="EEECE1"/>
                </a:solidFill>
                <a:latin typeface="Garamond" pitchFamily="18" charset="0"/>
              </a:rPr>
              <a:t>Classical</a:t>
            </a:r>
            <a:r>
              <a:rPr lang="it-IT" sz="1400" i="1" cap="small" dirty="0" smtClean="0">
                <a:solidFill>
                  <a:srgbClr val="EEECE1"/>
                </a:solidFill>
                <a:latin typeface="Garamond" pitchFamily="18" charset="0"/>
              </a:rPr>
              <a:t> </a:t>
            </a:r>
            <a:r>
              <a:rPr lang="it-IT" sz="1400" i="1" cap="small" dirty="0" err="1" smtClean="0">
                <a:solidFill>
                  <a:srgbClr val="EEECE1"/>
                </a:solidFill>
                <a:latin typeface="Garamond" pitchFamily="18" charset="0"/>
              </a:rPr>
              <a:t>Period</a:t>
            </a:r>
            <a:r>
              <a:rPr lang="it-IT" sz="1400" i="1" cap="small" dirty="0" smtClean="0">
                <a:solidFill>
                  <a:srgbClr val="EEECE1"/>
                </a:solidFill>
                <a:latin typeface="Garamond" pitchFamily="18" charset="0"/>
              </a:rPr>
              <a:t> in Roman </a:t>
            </a:r>
            <a:r>
              <a:rPr lang="it-IT" sz="1400" i="1" cap="small" dirty="0" err="1" smtClean="0">
                <a:solidFill>
                  <a:srgbClr val="EEECE1"/>
                </a:solidFill>
                <a:latin typeface="Garamond" pitchFamily="18" charset="0"/>
              </a:rPr>
              <a:t>Context</a:t>
            </a:r>
            <a:endParaRPr lang="it-IT" sz="1400" cap="small" dirty="0" smtClean="0">
              <a:solidFill>
                <a:srgbClr val="EEECE1"/>
              </a:solidFill>
              <a:latin typeface="Garamond" pitchFamily="18" charset="0"/>
            </a:endParaRPr>
          </a:p>
          <a:p>
            <a:pPr algn="ctr"/>
            <a:r>
              <a:rPr lang="en-US" sz="1400" cap="small" dirty="0" smtClean="0">
                <a:solidFill>
                  <a:srgbClr val="EEECE1"/>
                </a:solidFill>
                <a:latin typeface="Garamond" pitchFamily="18" charset="0"/>
              </a:rPr>
              <a:t>Replicas in Roman Art: Redeeming the Copy?</a:t>
            </a:r>
            <a:r>
              <a:rPr lang="it-IT" sz="1400" cap="small" dirty="0" smtClean="0">
                <a:solidFill>
                  <a:srgbClr val="EEECE1"/>
                </a:solidFill>
                <a:latin typeface="Garamond" pitchFamily="18" charset="0"/>
              </a:rPr>
              <a:t> – </a:t>
            </a:r>
            <a:r>
              <a:rPr lang="en-US" sz="1400" cap="small" dirty="0">
                <a:solidFill>
                  <a:schemeClr val="bg2"/>
                </a:solidFill>
                <a:latin typeface="Garamond" panose="02020404030301010803" pitchFamily="18" charset="0"/>
              </a:rPr>
              <a:t>CARC Workshop</a:t>
            </a:r>
            <a:r>
              <a:rPr lang="en-US" sz="1400" dirty="0">
                <a:solidFill>
                  <a:schemeClr val="bg2"/>
                </a:solidFill>
                <a:latin typeface="Garamond" panose="02020404030301010803" pitchFamily="18" charset="0"/>
              </a:rPr>
              <a:t>, </a:t>
            </a:r>
            <a:r>
              <a:rPr lang="en-US" sz="1400" cap="small" dirty="0">
                <a:solidFill>
                  <a:schemeClr val="bg2"/>
                </a:solidFill>
                <a:latin typeface="Garamond" panose="02020404030301010803" pitchFamily="18" charset="0"/>
              </a:rPr>
              <a:t>University of </a:t>
            </a:r>
            <a:r>
              <a:rPr lang="en-US" sz="1400" cap="small" dirty="0" smtClean="0">
                <a:solidFill>
                  <a:schemeClr val="bg2"/>
                </a:solidFill>
                <a:latin typeface="Garamond" panose="02020404030301010803" pitchFamily="18" charset="0"/>
              </a:rPr>
              <a:t>Oxford</a:t>
            </a:r>
            <a:endParaRPr lang="it-IT" sz="1400" cap="small" dirty="0">
              <a:solidFill>
                <a:srgbClr val="EEECE1"/>
              </a:solidFill>
              <a:latin typeface="Garamond" pitchFamily="18" charset="0"/>
            </a:endParaRPr>
          </a:p>
        </p:txBody>
      </p:sp>
    </p:spTree>
    <p:extLst>
      <p:ext uri="{BB962C8B-B14F-4D97-AF65-F5344CB8AC3E}">
        <p14:creationId xmlns:p14="http://schemas.microsoft.com/office/powerpoint/2010/main" val="178421177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10"/>
          <p:cNvPicPr>
            <a:picLocks noChangeAspect="1"/>
          </p:cNvPicPr>
          <p:nvPr/>
        </p:nvPicPr>
        <p:blipFill rotWithShape="1">
          <a:blip r:embed="rId2" cstate="print">
            <a:extLst>
              <a:ext uri="{28A0092B-C50C-407E-A947-70E740481C1C}">
                <a14:useLocalDpi xmlns:a14="http://schemas.microsoft.com/office/drawing/2010/main" val="0"/>
              </a:ext>
            </a:extLst>
          </a:blip>
          <a:srcRect b="12327"/>
          <a:stretch/>
        </p:blipFill>
        <p:spPr bwMode="auto">
          <a:xfrm>
            <a:off x="3322595" y="4167422"/>
            <a:ext cx="904815" cy="1085266"/>
          </a:xfrm>
          <a:prstGeom prst="rect">
            <a:avLst/>
          </a:prstGeom>
          <a:noFill/>
          <a:ln>
            <a:noFill/>
          </a:ln>
        </p:spPr>
      </p:pic>
      <p:pic>
        <p:nvPicPr>
          <p:cNvPr id="6" name="Immagine 5"/>
          <p:cNvPicPr>
            <a:picLocks noChangeAspect="1"/>
          </p:cNvPicPr>
          <p:nvPr/>
        </p:nvPicPr>
        <p:blipFill rotWithShape="1">
          <a:blip r:embed="rId3" cstate="print">
            <a:extLst>
              <a:ext uri="{28A0092B-C50C-407E-A947-70E740481C1C}">
                <a14:useLocalDpi xmlns:a14="http://schemas.microsoft.com/office/drawing/2010/main" val="0"/>
              </a:ext>
            </a:extLst>
          </a:blip>
          <a:srcRect l="37669" t="15008" r="14355" b="6365"/>
          <a:stretch/>
        </p:blipFill>
        <p:spPr>
          <a:xfrm>
            <a:off x="2420958" y="561780"/>
            <a:ext cx="1806453" cy="2651147"/>
          </a:xfrm>
          <a:prstGeom prst="rect">
            <a:avLst/>
          </a:prstGeom>
        </p:spPr>
      </p:pic>
      <p:pic>
        <p:nvPicPr>
          <p:cNvPr id="2052"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247" t="205" r="6888" b="14197"/>
          <a:stretch/>
        </p:blipFill>
        <p:spPr bwMode="auto">
          <a:xfrm>
            <a:off x="1003648" y="4156018"/>
            <a:ext cx="2092400" cy="10966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Rettangolo 22"/>
          <p:cNvSpPr/>
          <p:nvPr/>
        </p:nvSpPr>
        <p:spPr>
          <a:xfrm>
            <a:off x="903416" y="5252688"/>
            <a:ext cx="4021935" cy="830997"/>
          </a:xfrm>
          <a:prstGeom prst="rect">
            <a:avLst/>
          </a:prstGeom>
        </p:spPr>
        <p:txBody>
          <a:bodyPr wrap="square">
            <a:spAutoFit/>
          </a:bodyPr>
          <a:lstStyle/>
          <a:p>
            <a:r>
              <a:rPr lang="it-IT" altLang="it-IT" sz="1200" dirty="0">
                <a:solidFill>
                  <a:srgbClr val="EEECE1"/>
                </a:solidFill>
                <a:latin typeface="Garamond" pitchFamily="18" charset="0"/>
                <a:cs typeface="Arial" charset="0"/>
              </a:rPr>
              <a:t>Firenze. </a:t>
            </a:r>
            <a:r>
              <a:rPr lang="it-IT" altLang="it-IT" sz="1200" dirty="0" err="1">
                <a:solidFill>
                  <a:srgbClr val="EEECE1"/>
                </a:solidFill>
                <a:latin typeface="Garamond" pitchFamily="18" charset="0"/>
                <a:cs typeface="Arial" charset="0"/>
              </a:rPr>
              <a:t>Archaeological</a:t>
            </a:r>
            <a:r>
              <a:rPr lang="it-IT" altLang="it-IT" sz="1200" dirty="0">
                <a:solidFill>
                  <a:srgbClr val="EEECE1"/>
                </a:solidFill>
                <a:latin typeface="Garamond" pitchFamily="18" charset="0"/>
                <a:cs typeface="Arial" charset="0"/>
              </a:rPr>
              <a:t> </a:t>
            </a:r>
            <a:r>
              <a:rPr lang="it-IT" altLang="it-IT" sz="1200" dirty="0" err="1">
                <a:solidFill>
                  <a:srgbClr val="EEECE1"/>
                </a:solidFill>
                <a:latin typeface="Garamond" pitchFamily="18" charset="0"/>
                <a:cs typeface="Arial" charset="0"/>
              </a:rPr>
              <a:t>Museum</a:t>
            </a:r>
            <a:r>
              <a:rPr lang="it-IT" altLang="it-IT" sz="1200" dirty="0">
                <a:solidFill>
                  <a:srgbClr val="EEECE1"/>
                </a:solidFill>
                <a:latin typeface="Garamond" pitchFamily="18" charset="0"/>
                <a:cs typeface="Arial" charset="0"/>
              </a:rPr>
              <a:t>. </a:t>
            </a:r>
            <a:r>
              <a:rPr lang="it-IT" altLang="it-IT" sz="1200" dirty="0" err="1">
                <a:solidFill>
                  <a:srgbClr val="EEECE1"/>
                </a:solidFill>
                <a:latin typeface="Garamond" pitchFamily="18" charset="0"/>
                <a:cs typeface="Arial" charset="0"/>
              </a:rPr>
              <a:t>Inv</a:t>
            </a:r>
            <a:r>
              <a:rPr lang="it-IT" altLang="it-IT" sz="1200" dirty="0">
                <a:solidFill>
                  <a:srgbClr val="EEECE1"/>
                </a:solidFill>
                <a:latin typeface="Garamond" pitchFamily="18" charset="0"/>
                <a:cs typeface="Arial" charset="0"/>
              </a:rPr>
              <a:t>. </a:t>
            </a:r>
            <a:r>
              <a:rPr lang="it-IT" altLang="it-IT" sz="1200" dirty="0" smtClean="0">
                <a:solidFill>
                  <a:srgbClr val="EEECE1"/>
                </a:solidFill>
                <a:latin typeface="Garamond" pitchFamily="18" charset="0"/>
                <a:cs typeface="Arial" charset="0"/>
              </a:rPr>
              <a:t>13832. </a:t>
            </a:r>
          </a:p>
          <a:p>
            <a:r>
              <a:rPr lang="it-IT" altLang="it-IT" sz="1200" dirty="0" err="1" smtClean="0">
                <a:solidFill>
                  <a:srgbClr val="EEECE1"/>
                </a:solidFill>
                <a:latin typeface="Garamond" pitchFamily="18" charset="0"/>
                <a:cs typeface="Arial" charset="0"/>
              </a:rPr>
              <a:t>Found</a:t>
            </a:r>
            <a:r>
              <a:rPr lang="it-IT" altLang="it-IT" sz="1200" dirty="0" smtClean="0">
                <a:solidFill>
                  <a:srgbClr val="EEECE1"/>
                </a:solidFill>
                <a:latin typeface="Garamond" pitchFamily="18" charset="0"/>
                <a:cs typeface="Arial" charset="0"/>
              </a:rPr>
              <a:t> </a:t>
            </a:r>
            <a:r>
              <a:rPr lang="it-IT" altLang="it-IT" sz="1200" dirty="0">
                <a:solidFill>
                  <a:srgbClr val="EEECE1"/>
                </a:solidFill>
                <a:latin typeface="Garamond" pitchFamily="18" charset="0"/>
                <a:cs typeface="Arial" charset="0"/>
              </a:rPr>
              <a:t>in the </a:t>
            </a:r>
            <a:r>
              <a:rPr lang="it-IT" altLang="it-IT" sz="1200" dirty="0" smtClean="0">
                <a:solidFill>
                  <a:srgbClr val="EEECE1"/>
                </a:solidFill>
                <a:latin typeface="Garamond" pitchFamily="18" charset="0"/>
                <a:cs typeface="Arial" charset="0"/>
              </a:rPr>
              <a:t>16th </a:t>
            </a:r>
            <a:r>
              <a:rPr lang="it-IT" altLang="it-IT" sz="1200" dirty="0" err="1" smtClean="0">
                <a:solidFill>
                  <a:srgbClr val="EEECE1"/>
                </a:solidFill>
                <a:latin typeface="Garamond" pitchFamily="18" charset="0"/>
                <a:cs typeface="Arial" charset="0"/>
              </a:rPr>
              <a:t>century</a:t>
            </a:r>
            <a:r>
              <a:rPr lang="it-IT" altLang="it-IT" sz="1200" dirty="0" smtClean="0">
                <a:solidFill>
                  <a:srgbClr val="EEECE1"/>
                </a:solidFill>
                <a:latin typeface="Garamond" pitchFamily="18" charset="0"/>
                <a:cs typeface="Arial" charset="0"/>
              </a:rPr>
              <a:t> in the «Terme di Filippo» on the Esquiline </a:t>
            </a:r>
            <a:r>
              <a:rPr lang="it-IT" altLang="it-IT" sz="1200" dirty="0" err="1" smtClean="0">
                <a:solidFill>
                  <a:srgbClr val="EEECE1"/>
                </a:solidFill>
                <a:latin typeface="Garamond" pitchFamily="18" charset="0"/>
                <a:cs typeface="Arial" charset="0"/>
              </a:rPr>
              <a:t>hill</a:t>
            </a:r>
            <a:r>
              <a:rPr lang="it-IT" altLang="it-IT" sz="1200" dirty="0" smtClean="0">
                <a:solidFill>
                  <a:srgbClr val="EEECE1"/>
                </a:solidFill>
                <a:latin typeface="Garamond" pitchFamily="18" charset="0"/>
                <a:cs typeface="Arial" charset="0"/>
              </a:rPr>
              <a:t>. </a:t>
            </a:r>
            <a:r>
              <a:rPr lang="it-IT" altLang="it-IT" sz="1200" dirty="0" err="1" smtClean="0">
                <a:solidFill>
                  <a:srgbClr val="EEECE1"/>
                </a:solidFill>
                <a:latin typeface="Garamond" pitchFamily="18" charset="0"/>
                <a:cs typeface="Arial" charset="0"/>
              </a:rPr>
              <a:t>Designed</a:t>
            </a:r>
            <a:r>
              <a:rPr lang="it-IT" altLang="it-IT" sz="1200" dirty="0" smtClean="0">
                <a:solidFill>
                  <a:srgbClr val="EEECE1"/>
                </a:solidFill>
                <a:latin typeface="Garamond" pitchFamily="18" charset="0"/>
                <a:cs typeface="Arial" charset="0"/>
              </a:rPr>
              <a:t> by Pierre Jacques, </a:t>
            </a:r>
            <a:r>
              <a:rPr lang="it-IT" altLang="it-IT" sz="1200" i="1" dirty="0" smtClean="0">
                <a:solidFill>
                  <a:srgbClr val="EEECE1"/>
                </a:solidFill>
                <a:latin typeface="Garamond" pitchFamily="18" charset="0"/>
                <a:cs typeface="Arial" charset="0"/>
              </a:rPr>
              <a:t>Album</a:t>
            </a:r>
            <a:r>
              <a:rPr lang="it-IT" altLang="it-IT" sz="1200" dirty="0" smtClean="0">
                <a:solidFill>
                  <a:srgbClr val="EEECE1"/>
                </a:solidFill>
                <a:latin typeface="Garamond" pitchFamily="18" charset="0"/>
                <a:cs typeface="Arial" charset="0"/>
              </a:rPr>
              <a:t>, </a:t>
            </a:r>
            <a:r>
              <a:rPr lang="it-IT" altLang="it-IT" sz="1200" dirty="0" err="1" smtClean="0">
                <a:solidFill>
                  <a:srgbClr val="EEECE1"/>
                </a:solidFill>
                <a:latin typeface="Garamond" pitchFamily="18" charset="0"/>
                <a:cs typeface="Arial" charset="0"/>
              </a:rPr>
              <a:t>fol</a:t>
            </a:r>
            <a:r>
              <a:rPr lang="it-IT" altLang="it-IT" sz="1200" dirty="0" smtClean="0">
                <a:solidFill>
                  <a:srgbClr val="EEECE1"/>
                </a:solidFill>
                <a:latin typeface="Garamond" pitchFamily="18" charset="0"/>
                <a:cs typeface="Arial" charset="0"/>
              </a:rPr>
              <a:t>. 79r and </a:t>
            </a:r>
            <a:r>
              <a:rPr lang="it-IT" altLang="it-IT" sz="1200" dirty="0" err="1" smtClean="0">
                <a:solidFill>
                  <a:srgbClr val="EEECE1"/>
                </a:solidFill>
                <a:latin typeface="Garamond" pitchFamily="18" charset="0"/>
                <a:cs typeface="Arial" charset="0"/>
              </a:rPr>
              <a:t>described</a:t>
            </a:r>
            <a:r>
              <a:rPr lang="it-IT" altLang="it-IT" sz="1200" dirty="0" smtClean="0">
                <a:solidFill>
                  <a:srgbClr val="EEECE1"/>
                </a:solidFill>
                <a:latin typeface="Garamond" pitchFamily="18" charset="0"/>
                <a:cs typeface="Arial" charset="0"/>
              </a:rPr>
              <a:t> by Ulisse Aldrovandi, </a:t>
            </a:r>
            <a:r>
              <a:rPr lang="it-IT" altLang="it-IT" sz="1200" i="1" dirty="0" smtClean="0">
                <a:solidFill>
                  <a:srgbClr val="EEECE1"/>
                </a:solidFill>
                <a:latin typeface="Garamond" pitchFamily="18" charset="0"/>
                <a:cs typeface="Arial" charset="0"/>
              </a:rPr>
              <a:t>Delle statue antiche.., </a:t>
            </a:r>
            <a:r>
              <a:rPr lang="it-IT" altLang="it-IT" sz="1200" dirty="0" smtClean="0">
                <a:solidFill>
                  <a:srgbClr val="EEECE1"/>
                </a:solidFill>
                <a:latin typeface="Garamond" pitchFamily="18" charset="0"/>
                <a:cs typeface="Arial" charset="0"/>
              </a:rPr>
              <a:t>Roma</a:t>
            </a:r>
            <a:r>
              <a:rPr lang="it-IT" altLang="it-IT" sz="1200" i="1" dirty="0" smtClean="0">
                <a:solidFill>
                  <a:srgbClr val="EEECE1"/>
                </a:solidFill>
                <a:latin typeface="Garamond" pitchFamily="18" charset="0"/>
                <a:cs typeface="Arial" charset="0"/>
              </a:rPr>
              <a:t> </a:t>
            </a:r>
            <a:r>
              <a:rPr lang="it-IT" altLang="it-IT" sz="1200" dirty="0" smtClean="0">
                <a:solidFill>
                  <a:srgbClr val="EEECE1"/>
                </a:solidFill>
                <a:latin typeface="Garamond" pitchFamily="18" charset="0"/>
                <a:cs typeface="Arial" charset="0"/>
              </a:rPr>
              <a:t>1562. </a:t>
            </a:r>
          </a:p>
        </p:txBody>
      </p:sp>
      <p:sp>
        <p:nvSpPr>
          <p:cNvPr id="24" name="Rettangolo 23"/>
          <p:cNvSpPr/>
          <p:nvPr/>
        </p:nvSpPr>
        <p:spPr>
          <a:xfrm>
            <a:off x="2269992" y="3224513"/>
            <a:ext cx="2087559" cy="276999"/>
          </a:xfrm>
          <a:prstGeom prst="rect">
            <a:avLst/>
          </a:prstGeom>
        </p:spPr>
        <p:txBody>
          <a:bodyPr wrap="none">
            <a:spAutoFit/>
          </a:bodyPr>
          <a:lstStyle/>
          <a:p>
            <a:r>
              <a:rPr lang="it-IT" altLang="it-IT" sz="1200" b="1" dirty="0">
                <a:solidFill>
                  <a:srgbClr val="EEECE1"/>
                </a:solidFill>
                <a:latin typeface="Garamond" pitchFamily="18" charset="0"/>
                <a:cs typeface="Arial" charset="0"/>
              </a:rPr>
              <a:t> </a:t>
            </a:r>
            <a:r>
              <a:rPr lang="it-IT" altLang="it-IT" sz="1200" dirty="0" smtClean="0">
                <a:solidFill>
                  <a:srgbClr val="EEECE1"/>
                </a:solidFill>
                <a:latin typeface="Garamond" pitchFamily="18" charset="0"/>
                <a:cs typeface="Arial" charset="0"/>
              </a:rPr>
              <a:t>The Esquiline </a:t>
            </a:r>
            <a:r>
              <a:rPr lang="it-IT" altLang="it-IT" sz="1200" dirty="0" err="1" smtClean="0">
                <a:solidFill>
                  <a:srgbClr val="EEECE1"/>
                </a:solidFill>
                <a:latin typeface="Garamond" pitchFamily="18" charset="0"/>
                <a:cs typeface="Arial" charset="0"/>
              </a:rPr>
              <a:t>hill</a:t>
            </a:r>
            <a:r>
              <a:rPr lang="it-IT" altLang="it-IT" sz="1200" dirty="0" smtClean="0">
                <a:solidFill>
                  <a:srgbClr val="EEECE1"/>
                </a:solidFill>
                <a:latin typeface="Garamond" pitchFamily="18" charset="0"/>
                <a:cs typeface="Arial" charset="0"/>
              </a:rPr>
              <a:t> (C. </a:t>
            </a:r>
            <a:r>
              <a:rPr lang="it-IT" altLang="it-IT" sz="1200" dirty="0" err="1">
                <a:solidFill>
                  <a:srgbClr val="EEECE1"/>
                </a:solidFill>
                <a:latin typeface="Garamond" pitchFamily="18" charset="0"/>
                <a:cs typeface="Arial" charset="0"/>
              </a:rPr>
              <a:t>Häuber</a:t>
            </a:r>
            <a:r>
              <a:rPr lang="it-IT" altLang="it-IT" sz="1200" dirty="0">
                <a:solidFill>
                  <a:srgbClr val="EEECE1"/>
                </a:solidFill>
                <a:latin typeface="Garamond" pitchFamily="18" charset="0"/>
                <a:cs typeface="Arial" charset="0"/>
              </a:rPr>
              <a:t> </a:t>
            </a:r>
            <a:r>
              <a:rPr lang="it-IT" altLang="it-IT" sz="1200" dirty="0" smtClean="0">
                <a:solidFill>
                  <a:srgbClr val="EEECE1"/>
                </a:solidFill>
                <a:latin typeface="Garamond" pitchFamily="18" charset="0"/>
                <a:cs typeface="Arial" charset="0"/>
              </a:rPr>
              <a:t>)</a:t>
            </a:r>
            <a:endParaRPr lang="it-IT" dirty="0"/>
          </a:p>
        </p:txBody>
      </p:sp>
      <p:pic>
        <p:nvPicPr>
          <p:cNvPr id="15" name="Immagine 14" descr="colomba.jpg"/>
          <p:cNvPicPr>
            <a:picLocks noChangeAspect="1"/>
          </p:cNvPicPr>
          <p:nvPr/>
        </p:nvPicPr>
        <p:blipFill>
          <a:blip r:embed="rId5" cstate="print"/>
          <a:stretch>
            <a:fillRect/>
          </a:stretch>
        </p:blipFill>
        <p:spPr>
          <a:xfrm>
            <a:off x="1003648" y="561780"/>
            <a:ext cx="1012201" cy="2900987"/>
          </a:xfrm>
          <a:prstGeom prst="rect">
            <a:avLst/>
          </a:prstGeom>
        </p:spPr>
      </p:pic>
      <p:sp>
        <p:nvSpPr>
          <p:cNvPr id="3" name="Rettangolo 2"/>
          <p:cNvSpPr/>
          <p:nvPr/>
        </p:nvSpPr>
        <p:spPr>
          <a:xfrm>
            <a:off x="922386" y="3462767"/>
            <a:ext cx="3738190" cy="646331"/>
          </a:xfrm>
          <a:prstGeom prst="rect">
            <a:avLst/>
          </a:prstGeom>
        </p:spPr>
        <p:txBody>
          <a:bodyPr wrap="square">
            <a:spAutoFit/>
          </a:bodyPr>
          <a:lstStyle/>
          <a:p>
            <a:r>
              <a:rPr lang="it-IT" altLang="it-IT" sz="1200" dirty="0">
                <a:solidFill>
                  <a:srgbClr val="EEECE1"/>
                </a:solidFill>
                <a:latin typeface="Garamond" pitchFamily="18" charset="0"/>
                <a:cs typeface="Arial" charset="0"/>
              </a:rPr>
              <a:t>Roma. Musei Capitolini. </a:t>
            </a:r>
            <a:r>
              <a:rPr lang="it-IT" altLang="it-IT" sz="1200" dirty="0" err="1" smtClean="0">
                <a:solidFill>
                  <a:srgbClr val="EEECE1"/>
                </a:solidFill>
                <a:latin typeface="Garamond" pitchFamily="18" charset="0"/>
                <a:cs typeface="Arial" charset="0"/>
              </a:rPr>
              <a:t>Inv</a:t>
            </a:r>
            <a:r>
              <a:rPr lang="it-IT" altLang="it-IT" sz="1200" dirty="0">
                <a:solidFill>
                  <a:srgbClr val="EEECE1"/>
                </a:solidFill>
                <a:latin typeface="Garamond" pitchFamily="18" charset="0"/>
                <a:cs typeface="Arial" charset="0"/>
              </a:rPr>
              <a:t>. </a:t>
            </a:r>
            <a:r>
              <a:rPr lang="it-IT" altLang="it-IT" sz="1200" dirty="0" smtClean="0">
                <a:solidFill>
                  <a:srgbClr val="EEECE1"/>
                </a:solidFill>
                <a:latin typeface="Garamond" pitchFamily="18" charset="0"/>
                <a:cs typeface="Arial" charset="0"/>
              </a:rPr>
              <a:t>987. </a:t>
            </a:r>
          </a:p>
          <a:p>
            <a:r>
              <a:rPr lang="it-IT" altLang="it-IT" sz="1200" dirty="0" err="1" smtClean="0">
                <a:solidFill>
                  <a:srgbClr val="EEECE1"/>
                </a:solidFill>
                <a:latin typeface="Garamond" pitchFamily="18" charset="0"/>
                <a:cs typeface="Arial" charset="0"/>
              </a:rPr>
              <a:t>Excavated</a:t>
            </a:r>
            <a:r>
              <a:rPr lang="it-IT" altLang="it-IT" sz="1200" dirty="0" smtClean="0">
                <a:solidFill>
                  <a:srgbClr val="EEECE1"/>
                </a:solidFill>
                <a:latin typeface="Garamond" pitchFamily="18" charset="0"/>
                <a:cs typeface="Arial" charset="0"/>
              </a:rPr>
              <a:t> </a:t>
            </a:r>
            <a:r>
              <a:rPr lang="it-IT" altLang="it-IT" sz="1200" dirty="0">
                <a:solidFill>
                  <a:srgbClr val="EEECE1"/>
                </a:solidFill>
                <a:latin typeface="Garamond" pitchFamily="18" charset="0"/>
                <a:cs typeface="Arial" charset="0"/>
              </a:rPr>
              <a:t>in 1882 inside Villa Palombara on the </a:t>
            </a:r>
            <a:r>
              <a:rPr lang="it-IT" altLang="it-IT" sz="1200" dirty="0" smtClean="0">
                <a:solidFill>
                  <a:srgbClr val="EEECE1"/>
                </a:solidFill>
                <a:latin typeface="Garamond" pitchFamily="18" charset="0"/>
                <a:cs typeface="Arial" charset="0"/>
              </a:rPr>
              <a:t>Esquiline </a:t>
            </a:r>
            <a:r>
              <a:rPr lang="it-IT" altLang="it-IT" sz="1200" dirty="0" err="1" smtClean="0">
                <a:solidFill>
                  <a:srgbClr val="EEECE1"/>
                </a:solidFill>
                <a:latin typeface="Garamond" pitchFamily="18" charset="0"/>
                <a:cs typeface="Arial" charset="0"/>
              </a:rPr>
              <a:t>hill</a:t>
            </a:r>
            <a:r>
              <a:rPr lang="it-IT" altLang="it-IT" sz="1200" dirty="0" smtClean="0">
                <a:solidFill>
                  <a:srgbClr val="EEECE1"/>
                </a:solidFill>
                <a:latin typeface="Garamond" pitchFamily="18" charset="0"/>
                <a:cs typeface="Arial" charset="0"/>
              </a:rPr>
              <a:t>. </a:t>
            </a:r>
            <a:r>
              <a:rPr lang="it-IT" altLang="it-IT" sz="1200" dirty="0" err="1" smtClean="0">
                <a:solidFill>
                  <a:srgbClr val="EEECE1"/>
                </a:solidFill>
                <a:latin typeface="Garamond" pitchFamily="18" charset="0"/>
                <a:cs typeface="Arial" charset="0"/>
              </a:rPr>
              <a:t>Published</a:t>
            </a:r>
            <a:r>
              <a:rPr lang="it-IT" altLang="it-IT" sz="1200" dirty="0" smtClean="0">
                <a:solidFill>
                  <a:srgbClr val="EEECE1"/>
                </a:solidFill>
                <a:latin typeface="Garamond" pitchFamily="18" charset="0"/>
                <a:cs typeface="Arial" charset="0"/>
              </a:rPr>
              <a:t> by </a:t>
            </a:r>
            <a:r>
              <a:rPr lang="it-IT" altLang="it-IT" sz="1200" dirty="0" err="1" smtClean="0">
                <a:solidFill>
                  <a:srgbClr val="EEECE1"/>
                </a:solidFill>
                <a:latin typeface="Garamond" pitchFamily="18" charset="0"/>
                <a:cs typeface="Arial" charset="0"/>
              </a:rPr>
              <a:t>Ghirardini</a:t>
            </a:r>
            <a:r>
              <a:rPr lang="it-IT" altLang="it-IT" sz="1200" dirty="0" smtClean="0">
                <a:solidFill>
                  <a:srgbClr val="EEECE1"/>
                </a:solidFill>
                <a:latin typeface="Garamond" pitchFamily="18" charset="0"/>
                <a:cs typeface="Arial" charset="0"/>
              </a:rPr>
              <a:t> in </a:t>
            </a:r>
            <a:r>
              <a:rPr lang="it-IT" altLang="it-IT" sz="1200" dirty="0" err="1" smtClean="0">
                <a:solidFill>
                  <a:srgbClr val="EEECE1"/>
                </a:solidFill>
                <a:latin typeface="Garamond" pitchFamily="18" charset="0"/>
                <a:cs typeface="Arial" charset="0"/>
              </a:rPr>
              <a:t>BCom</a:t>
            </a:r>
            <a:r>
              <a:rPr lang="it-IT" altLang="it-IT" sz="1200" dirty="0" smtClean="0">
                <a:solidFill>
                  <a:srgbClr val="EEECE1"/>
                </a:solidFill>
                <a:latin typeface="Garamond" pitchFamily="18" charset="0"/>
                <a:cs typeface="Arial" charset="0"/>
              </a:rPr>
              <a:t> 1883</a:t>
            </a:r>
            <a:endParaRPr lang="it-IT" dirty="0"/>
          </a:p>
        </p:txBody>
      </p:sp>
      <p:sp>
        <p:nvSpPr>
          <p:cNvPr id="5" name="Rettangolo 4"/>
          <p:cNvSpPr/>
          <p:nvPr/>
        </p:nvSpPr>
        <p:spPr>
          <a:xfrm>
            <a:off x="630182" y="3207062"/>
            <a:ext cx="336952" cy="369332"/>
          </a:xfrm>
          <a:prstGeom prst="rect">
            <a:avLst/>
          </a:prstGeom>
        </p:spPr>
        <p:txBody>
          <a:bodyPr wrap="none">
            <a:spAutoFit/>
          </a:bodyPr>
          <a:lstStyle/>
          <a:p>
            <a:r>
              <a:rPr lang="it-IT" altLang="it-IT" b="1" dirty="0" smtClean="0">
                <a:solidFill>
                  <a:srgbClr val="FF0000"/>
                </a:solidFill>
                <a:latin typeface="Garamond" pitchFamily="18" charset="0"/>
                <a:cs typeface="Arial" charset="0"/>
              </a:rPr>
              <a:t>A</a:t>
            </a:r>
            <a:endParaRPr lang="it-IT" dirty="0">
              <a:solidFill>
                <a:srgbClr val="FF0000"/>
              </a:solidFill>
            </a:endParaRPr>
          </a:p>
        </p:txBody>
      </p:sp>
      <p:sp>
        <p:nvSpPr>
          <p:cNvPr id="20" name="Rettangolo 19"/>
          <p:cNvSpPr/>
          <p:nvPr/>
        </p:nvSpPr>
        <p:spPr>
          <a:xfrm>
            <a:off x="3775002" y="1526126"/>
            <a:ext cx="336952" cy="369332"/>
          </a:xfrm>
          <a:prstGeom prst="rect">
            <a:avLst/>
          </a:prstGeom>
        </p:spPr>
        <p:txBody>
          <a:bodyPr wrap="none">
            <a:spAutoFit/>
          </a:bodyPr>
          <a:lstStyle/>
          <a:p>
            <a:r>
              <a:rPr lang="it-IT" altLang="it-IT" b="1" dirty="0" smtClean="0">
                <a:solidFill>
                  <a:srgbClr val="FF0000"/>
                </a:solidFill>
                <a:latin typeface="Garamond" pitchFamily="18" charset="0"/>
                <a:cs typeface="Arial" charset="0"/>
              </a:rPr>
              <a:t>A</a:t>
            </a:r>
            <a:endParaRPr lang="it-IT" dirty="0">
              <a:solidFill>
                <a:srgbClr val="FF0000"/>
              </a:solidFill>
            </a:endParaRPr>
          </a:p>
        </p:txBody>
      </p:sp>
      <p:sp>
        <p:nvSpPr>
          <p:cNvPr id="21" name="Rettangolo 20"/>
          <p:cNvSpPr/>
          <p:nvPr/>
        </p:nvSpPr>
        <p:spPr>
          <a:xfrm>
            <a:off x="3013959" y="2588042"/>
            <a:ext cx="341760" cy="369332"/>
          </a:xfrm>
          <a:prstGeom prst="rect">
            <a:avLst/>
          </a:prstGeom>
        </p:spPr>
        <p:txBody>
          <a:bodyPr wrap="none">
            <a:spAutoFit/>
          </a:bodyPr>
          <a:lstStyle/>
          <a:p>
            <a:r>
              <a:rPr lang="it-IT" altLang="it-IT" b="1" dirty="0" smtClean="0">
                <a:solidFill>
                  <a:srgbClr val="FF0000"/>
                </a:solidFill>
                <a:latin typeface="Garamond" pitchFamily="18" charset="0"/>
                <a:cs typeface="Arial" charset="0"/>
              </a:rPr>
              <a:t>B</a:t>
            </a:r>
            <a:endParaRPr lang="it-IT" dirty="0">
              <a:solidFill>
                <a:srgbClr val="FF0000"/>
              </a:solidFill>
            </a:endParaRPr>
          </a:p>
        </p:txBody>
      </p:sp>
      <p:sp>
        <p:nvSpPr>
          <p:cNvPr id="25" name="Rettangolo 24"/>
          <p:cNvSpPr/>
          <p:nvPr/>
        </p:nvSpPr>
        <p:spPr>
          <a:xfrm>
            <a:off x="630182" y="5005746"/>
            <a:ext cx="341760" cy="369332"/>
          </a:xfrm>
          <a:prstGeom prst="rect">
            <a:avLst/>
          </a:prstGeom>
        </p:spPr>
        <p:txBody>
          <a:bodyPr wrap="none">
            <a:spAutoFit/>
          </a:bodyPr>
          <a:lstStyle/>
          <a:p>
            <a:r>
              <a:rPr lang="it-IT" altLang="it-IT" b="1" dirty="0" smtClean="0">
                <a:solidFill>
                  <a:srgbClr val="FF0000"/>
                </a:solidFill>
                <a:latin typeface="Garamond" pitchFamily="18" charset="0"/>
                <a:cs typeface="Arial" charset="0"/>
              </a:rPr>
              <a:t>B</a:t>
            </a:r>
            <a:endParaRPr lang="it-IT" dirty="0">
              <a:solidFill>
                <a:srgbClr val="FF0000"/>
              </a:solidFill>
            </a:endParaRPr>
          </a:p>
        </p:txBody>
      </p:sp>
      <p:pic>
        <p:nvPicPr>
          <p:cNvPr id="26" name="Picture 2" descr="Marble statue of a lion"/>
          <p:cNvPicPr>
            <a:picLocks noChangeAspect="1" noChangeArrowheads="1"/>
          </p:cNvPicPr>
          <p:nvPr/>
        </p:nvPicPr>
        <p:blipFill rotWithShape="1">
          <a:blip r:embed="rId6">
            <a:extLst>
              <a:ext uri="{28A0092B-C50C-407E-A947-70E740481C1C}">
                <a14:useLocalDpi xmlns:a14="http://schemas.microsoft.com/office/drawing/2010/main" val="0"/>
              </a:ext>
            </a:extLst>
          </a:blip>
          <a:srcRect l="4432" r="3215" b="19837"/>
          <a:stretch/>
        </p:blipFill>
        <p:spPr bwMode="auto">
          <a:xfrm>
            <a:off x="5724128" y="561780"/>
            <a:ext cx="2428262" cy="1278691"/>
          </a:xfrm>
          <a:prstGeom prst="rect">
            <a:avLst/>
          </a:prstGeom>
          <a:noFill/>
          <a:extLst>
            <a:ext uri="{909E8E84-426E-40DD-AFC4-6F175D3DCCD1}">
              <a14:hiddenFill xmlns:a14="http://schemas.microsoft.com/office/drawing/2010/main">
                <a:solidFill>
                  <a:srgbClr val="FFFFFF"/>
                </a:solidFill>
              </a14:hiddenFill>
            </a:ext>
          </a:extLst>
        </p:spPr>
      </p:pic>
      <p:sp>
        <p:nvSpPr>
          <p:cNvPr id="27" name="Rettangolo 26"/>
          <p:cNvSpPr/>
          <p:nvPr/>
        </p:nvSpPr>
        <p:spPr>
          <a:xfrm>
            <a:off x="5618491" y="1840471"/>
            <a:ext cx="3712902" cy="646331"/>
          </a:xfrm>
          <a:prstGeom prst="rect">
            <a:avLst/>
          </a:prstGeom>
        </p:spPr>
        <p:txBody>
          <a:bodyPr wrap="square">
            <a:spAutoFit/>
          </a:bodyPr>
          <a:lstStyle/>
          <a:p>
            <a:r>
              <a:rPr lang="it-IT" altLang="it-IT" sz="1200" dirty="0" smtClean="0">
                <a:solidFill>
                  <a:srgbClr val="EEECE1"/>
                </a:solidFill>
                <a:latin typeface="Garamond" pitchFamily="18" charset="0"/>
                <a:cs typeface="Arial" charset="0"/>
              </a:rPr>
              <a:t>New York. </a:t>
            </a:r>
            <a:r>
              <a:rPr lang="nn-NO" altLang="it-IT" sz="1200" dirty="0">
                <a:solidFill>
                  <a:srgbClr val="EEECE1"/>
                </a:solidFill>
                <a:latin typeface="Garamond" pitchFamily="18" charset="0"/>
                <a:cs typeface="Arial" charset="0"/>
              </a:rPr>
              <a:t>Metropolitan </a:t>
            </a:r>
            <a:r>
              <a:rPr lang="nn-NO" altLang="it-IT" sz="1200" dirty="0" smtClean="0">
                <a:solidFill>
                  <a:srgbClr val="EEECE1"/>
                </a:solidFill>
                <a:latin typeface="Garamond" pitchFamily="18" charset="0"/>
                <a:cs typeface="Arial" charset="0"/>
              </a:rPr>
              <a:t>Museum. Inv</a:t>
            </a:r>
            <a:r>
              <a:rPr lang="nn-NO" altLang="it-IT" sz="1200" dirty="0">
                <a:solidFill>
                  <a:srgbClr val="EEECE1"/>
                </a:solidFill>
                <a:latin typeface="Garamond" pitchFamily="18" charset="0"/>
                <a:cs typeface="Arial" charset="0"/>
              </a:rPr>
              <a:t>. 09.221.3. </a:t>
            </a:r>
            <a:endParaRPr lang="nn-NO" altLang="it-IT" sz="1200" dirty="0" smtClean="0">
              <a:solidFill>
                <a:srgbClr val="EEECE1"/>
              </a:solidFill>
              <a:latin typeface="Garamond" pitchFamily="18" charset="0"/>
              <a:cs typeface="Arial" charset="0"/>
            </a:endParaRPr>
          </a:p>
          <a:p>
            <a:r>
              <a:rPr lang="nn-NO" altLang="it-IT" sz="1200" dirty="0" smtClean="0">
                <a:solidFill>
                  <a:srgbClr val="EEECE1"/>
                </a:solidFill>
                <a:latin typeface="Garamond" pitchFamily="18" charset="0"/>
                <a:cs typeface="Arial" charset="0"/>
              </a:rPr>
              <a:t>Said to have been found in Trastevere, near </a:t>
            </a:r>
          </a:p>
          <a:p>
            <a:r>
              <a:rPr lang="nn-NO" altLang="it-IT" sz="1200" dirty="0" smtClean="0">
                <a:solidFill>
                  <a:srgbClr val="EEECE1"/>
                </a:solidFill>
                <a:latin typeface="Garamond" pitchFamily="18" charset="0"/>
                <a:cs typeface="Arial" charset="0"/>
              </a:rPr>
              <a:t>Porta Portese</a:t>
            </a:r>
            <a:endParaRPr lang="it-IT" dirty="0"/>
          </a:p>
        </p:txBody>
      </p:sp>
      <p:sp>
        <p:nvSpPr>
          <p:cNvPr id="8" name="Rettangolo 7"/>
          <p:cNvSpPr/>
          <p:nvPr/>
        </p:nvSpPr>
        <p:spPr>
          <a:xfrm>
            <a:off x="865115" y="149075"/>
            <a:ext cx="3453446" cy="369332"/>
          </a:xfrm>
          <a:prstGeom prst="rect">
            <a:avLst/>
          </a:prstGeom>
        </p:spPr>
        <p:txBody>
          <a:bodyPr wrap="none">
            <a:spAutoFit/>
          </a:bodyPr>
          <a:lstStyle/>
          <a:p>
            <a:r>
              <a:rPr lang="en-US" cap="small" dirty="0" smtClean="0">
                <a:solidFill>
                  <a:srgbClr val="EEECE1"/>
                </a:solidFill>
                <a:latin typeface="Garamond" pitchFamily="18" charset="0"/>
              </a:rPr>
              <a:t>From Documented </a:t>
            </a:r>
            <a:r>
              <a:rPr lang="en-US" cap="small" dirty="0">
                <a:solidFill>
                  <a:srgbClr val="EEECE1"/>
                </a:solidFill>
                <a:latin typeface="Garamond" pitchFamily="18" charset="0"/>
              </a:rPr>
              <a:t>E</a:t>
            </a:r>
            <a:r>
              <a:rPr lang="en-US" cap="small" dirty="0" smtClean="0">
                <a:solidFill>
                  <a:srgbClr val="EEECE1"/>
                </a:solidFill>
                <a:latin typeface="Garamond" pitchFamily="18" charset="0"/>
              </a:rPr>
              <a:t>xcavations</a:t>
            </a:r>
            <a:endParaRPr lang="it-IT" dirty="0"/>
          </a:p>
        </p:txBody>
      </p:sp>
      <p:sp>
        <p:nvSpPr>
          <p:cNvPr id="28" name="Rettangolo 27"/>
          <p:cNvSpPr/>
          <p:nvPr/>
        </p:nvSpPr>
        <p:spPr>
          <a:xfrm>
            <a:off x="5709026" y="149075"/>
            <a:ext cx="2533899" cy="369332"/>
          </a:xfrm>
          <a:prstGeom prst="rect">
            <a:avLst/>
          </a:prstGeom>
        </p:spPr>
        <p:txBody>
          <a:bodyPr wrap="none">
            <a:spAutoFit/>
          </a:bodyPr>
          <a:lstStyle/>
          <a:p>
            <a:r>
              <a:rPr lang="en-US" cap="small" dirty="0" smtClean="0">
                <a:solidFill>
                  <a:srgbClr val="EEECE1"/>
                </a:solidFill>
                <a:latin typeface="Garamond" pitchFamily="18" charset="0"/>
              </a:rPr>
              <a:t>Alleged Provenance </a:t>
            </a:r>
            <a:endParaRPr lang="it-IT" dirty="0"/>
          </a:p>
        </p:txBody>
      </p:sp>
      <p:sp>
        <p:nvSpPr>
          <p:cNvPr id="29" name="Rettangolo 28"/>
          <p:cNvSpPr/>
          <p:nvPr/>
        </p:nvSpPr>
        <p:spPr>
          <a:xfrm>
            <a:off x="4743021" y="2790611"/>
            <a:ext cx="3697487" cy="369332"/>
          </a:xfrm>
          <a:prstGeom prst="rect">
            <a:avLst/>
          </a:prstGeom>
        </p:spPr>
        <p:txBody>
          <a:bodyPr wrap="none">
            <a:spAutoFit/>
          </a:bodyPr>
          <a:lstStyle/>
          <a:p>
            <a:r>
              <a:rPr lang="en-US" cap="small" dirty="0" smtClean="0">
                <a:solidFill>
                  <a:srgbClr val="EEECE1"/>
                </a:solidFill>
                <a:latin typeface="Garamond" pitchFamily="18" charset="0"/>
              </a:rPr>
              <a:t>In Roman Historical Collections</a:t>
            </a:r>
            <a:endParaRPr lang="it-IT" dirty="0"/>
          </a:p>
        </p:txBody>
      </p:sp>
      <p:pic>
        <p:nvPicPr>
          <p:cNvPr id="30" name="Picture 3" descr="MR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41922" y="3274596"/>
            <a:ext cx="1545519" cy="19490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31" name="Picture 2" descr="barberini p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91766" y="3274596"/>
            <a:ext cx="1560624" cy="19490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10" name="Rettangolo 9"/>
          <p:cNvSpPr/>
          <p:nvPr/>
        </p:nvSpPr>
        <p:spPr>
          <a:xfrm>
            <a:off x="4925351" y="5234613"/>
            <a:ext cx="1347805" cy="461665"/>
          </a:xfrm>
          <a:prstGeom prst="rect">
            <a:avLst/>
          </a:prstGeom>
        </p:spPr>
        <p:txBody>
          <a:bodyPr wrap="none">
            <a:spAutoFit/>
          </a:bodyPr>
          <a:lstStyle/>
          <a:p>
            <a:r>
              <a:rPr lang="it-IT" sz="1200" dirty="0">
                <a:solidFill>
                  <a:srgbClr val="EEECE1"/>
                </a:solidFill>
                <a:latin typeface="Garamond" panose="02020404030301010803" pitchFamily="18" charset="0"/>
              </a:rPr>
              <a:t>Roma. Villa </a:t>
            </a:r>
            <a:r>
              <a:rPr lang="it-IT" sz="1200" dirty="0" smtClean="0">
                <a:solidFill>
                  <a:srgbClr val="EEECE1"/>
                </a:solidFill>
                <a:latin typeface="Garamond" panose="02020404030301010803" pitchFamily="18" charset="0"/>
              </a:rPr>
              <a:t>Albani.</a:t>
            </a:r>
          </a:p>
          <a:p>
            <a:r>
              <a:rPr lang="it-IT" sz="1200" dirty="0" err="1" smtClean="0">
                <a:solidFill>
                  <a:srgbClr val="EEECE1"/>
                </a:solidFill>
                <a:latin typeface="Garamond" panose="02020404030301010803" pitchFamily="18" charset="0"/>
              </a:rPr>
              <a:t>Inv</a:t>
            </a:r>
            <a:r>
              <a:rPr lang="it-IT" sz="1200" dirty="0">
                <a:solidFill>
                  <a:srgbClr val="EEECE1"/>
                </a:solidFill>
                <a:latin typeface="Garamond" panose="02020404030301010803" pitchFamily="18" charset="0"/>
              </a:rPr>
              <a:t>. 980. </a:t>
            </a:r>
            <a:endParaRPr lang="it-IT" dirty="0"/>
          </a:p>
        </p:txBody>
      </p:sp>
      <p:sp>
        <p:nvSpPr>
          <p:cNvPr id="18" name="Rettangolo 17"/>
          <p:cNvSpPr/>
          <p:nvPr/>
        </p:nvSpPr>
        <p:spPr>
          <a:xfrm>
            <a:off x="6553247" y="5239536"/>
            <a:ext cx="1684500" cy="276999"/>
          </a:xfrm>
          <a:prstGeom prst="rect">
            <a:avLst/>
          </a:prstGeom>
        </p:spPr>
        <p:txBody>
          <a:bodyPr wrap="none">
            <a:spAutoFit/>
          </a:bodyPr>
          <a:lstStyle/>
          <a:p>
            <a:r>
              <a:rPr lang="it-IT" sz="1200" dirty="0">
                <a:solidFill>
                  <a:srgbClr val="EEECE1"/>
                </a:solidFill>
                <a:latin typeface="Garamond" panose="02020404030301010803" pitchFamily="18" charset="0"/>
              </a:rPr>
              <a:t>Roma. Palazzo </a:t>
            </a:r>
            <a:r>
              <a:rPr lang="it-IT" sz="1200" dirty="0" err="1" smtClean="0">
                <a:solidFill>
                  <a:srgbClr val="EEECE1"/>
                </a:solidFill>
                <a:latin typeface="Garamond" panose="02020404030301010803" pitchFamily="18" charset="0"/>
              </a:rPr>
              <a:t>Barberini</a:t>
            </a:r>
            <a:r>
              <a:rPr lang="it-IT" sz="1200" dirty="0" smtClean="0">
                <a:solidFill>
                  <a:srgbClr val="EEECE1"/>
                </a:solidFill>
                <a:latin typeface="Garamond" panose="02020404030301010803" pitchFamily="18" charset="0"/>
              </a:rPr>
              <a:t>.</a:t>
            </a:r>
            <a:endParaRPr lang="it-IT" dirty="0"/>
          </a:p>
        </p:txBody>
      </p:sp>
      <p:sp>
        <p:nvSpPr>
          <p:cNvPr id="32" name="Rettangolo 31"/>
          <p:cNvSpPr/>
          <p:nvPr/>
        </p:nvSpPr>
        <p:spPr>
          <a:xfrm>
            <a:off x="-4767" y="5905547"/>
            <a:ext cx="9143990" cy="307777"/>
          </a:xfrm>
          <a:prstGeom prst="rect">
            <a:avLst/>
          </a:prstGeom>
        </p:spPr>
        <p:txBody>
          <a:bodyPr wrap="square">
            <a:spAutoFit/>
          </a:bodyPr>
          <a:lstStyle/>
          <a:p>
            <a:pPr algn="ctr">
              <a:spcBef>
                <a:spcPts val="600"/>
              </a:spcBef>
            </a:pPr>
            <a:r>
              <a:rPr lang="it-IT" sz="1400" dirty="0" smtClean="0">
                <a:solidFill>
                  <a:srgbClr val="EEECE1"/>
                </a:solidFill>
                <a:latin typeface="Garamond" pitchFamily="18" charset="0"/>
              </a:rPr>
              <a:t>-----------------------------------------</a:t>
            </a:r>
            <a:endParaRPr lang="it-IT" sz="1400" dirty="0">
              <a:solidFill>
                <a:srgbClr val="EEECE1"/>
              </a:solidFill>
              <a:latin typeface="Garamond" pitchFamily="18" charset="0"/>
            </a:endParaRPr>
          </a:p>
        </p:txBody>
      </p:sp>
      <p:sp>
        <p:nvSpPr>
          <p:cNvPr id="33" name="Rettangolo 32"/>
          <p:cNvSpPr/>
          <p:nvPr/>
        </p:nvSpPr>
        <p:spPr>
          <a:xfrm>
            <a:off x="0" y="6213325"/>
            <a:ext cx="9144000" cy="523220"/>
          </a:xfrm>
          <a:prstGeom prst="rect">
            <a:avLst/>
          </a:prstGeom>
        </p:spPr>
        <p:txBody>
          <a:bodyPr wrap="square">
            <a:spAutoFit/>
          </a:bodyPr>
          <a:lstStyle/>
          <a:p>
            <a:pPr algn="ctr">
              <a:spcBef>
                <a:spcPts val="1200"/>
              </a:spcBef>
            </a:pPr>
            <a:r>
              <a:rPr lang="en-US" sz="1400" cap="small" dirty="0" smtClean="0">
                <a:solidFill>
                  <a:srgbClr val="EEECE1"/>
                </a:solidFill>
                <a:latin typeface="Garamond" panose="02020404030301010803" pitchFamily="18" charset="0"/>
              </a:rPr>
              <a:t>Gabriella </a:t>
            </a:r>
            <a:r>
              <a:rPr lang="en-US" sz="1400" cap="small" dirty="0" err="1" smtClean="0">
                <a:solidFill>
                  <a:srgbClr val="EEECE1"/>
                </a:solidFill>
                <a:latin typeface="Garamond" panose="02020404030301010803" pitchFamily="18" charset="0"/>
              </a:rPr>
              <a:t>Cirucci</a:t>
            </a:r>
            <a:r>
              <a:rPr lang="en-US" sz="1400" cap="small" dirty="0" smtClean="0">
                <a:solidFill>
                  <a:srgbClr val="EEECE1"/>
                </a:solidFill>
                <a:latin typeface="Garamond" panose="02020404030301010803" pitchFamily="18" charset="0"/>
              </a:rPr>
              <a:t>, </a:t>
            </a:r>
            <a:r>
              <a:rPr lang="it-IT" sz="1400" i="1" cap="small" dirty="0" smtClean="0">
                <a:solidFill>
                  <a:srgbClr val="EEECE1"/>
                </a:solidFill>
                <a:latin typeface="Garamond" pitchFamily="18" charset="0"/>
              </a:rPr>
              <a:t>Anonymous ‘</a:t>
            </a:r>
            <a:r>
              <a:rPr lang="it-IT" sz="1400" i="1" cap="small" dirty="0" err="1" smtClean="0">
                <a:solidFill>
                  <a:srgbClr val="EEECE1"/>
                </a:solidFill>
                <a:latin typeface="Garamond" pitchFamily="18" charset="0"/>
              </a:rPr>
              <a:t>Originals</a:t>
            </a:r>
            <a:r>
              <a:rPr lang="it-IT" sz="1400" i="1" cap="small" dirty="0" smtClean="0">
                <a:solidFill>
                  <a:srgbClr val="EEECE1"/>
                </a:solidFill>
                <a:latin typeface="Garamond" pitchFamily="18" charset="0"/>
              </a:rPr>
              <a:t>’. </a:t>
            </a:r>
            <a:r>
              <a:rPr lang="it-IT" sz="1400" i="1" cap="small" dirty="0" err="1">
                <a:solidFill>
                  <a:srgbClr val="EEECE1"/>
                </a:solidFill>
                <a:latin typeface="Garamond" pitchFamily="18" charset="0"/>
              </a:rPr>
              <a:t>Greek</a:t>
            </a:r>
            <a:r>
              <a:rPr lang="it-IT" sz="1400" i="1" cap="small" dirty="0">
                <a:solidFill>
                  <a:srgbClr val="EEECE1"/>
                </a:solidFill>
                <a:latin typeface="Garamond" pitchFamily="18" charset="0"/>
              </a:rPr>
              <a:t> </a:t>
            </a:r>
            <a:r>
              <a:rPr lang="it-IT" sz="1400" i="1" cap="small" dirty="0" err="1" smtClean="0">
                <a:solidFill>
                  <a:srgbClr val="EEECE1"/>
                </a:solidFill>
                <a:latin typeface="Garamond" pitchFamily="18" charset="0"/>
              </a:rPr>
              <a:t>Sculpture</a:t>
            </a:r>
            <a:r>
              <a:rPr lang="it-IT" sz="1400" i="1" cap="small" dirty="0" smtClean="0">
                <a:solidFill>
                  <a:srgbClr val="EEECE1"/>
                </a:solidFill>
                <a:latin typeface="Garamond" pitchFamily="18" charset="0"/>
              </a:rPr>
              <a:t> of the </a:t>
            </a:r>
            <a:r>
              <a:rPr lang="it-IT" sz="1400" i="1" cap="small" dirty="0" err="1" smtClean="0">
                <a:solidFill>
                  <a:srgbClr val="EEECE1"/>
                </a:solidFill>
                <a:latin typeface="Garamond" pitchFamily="18" charset="0"/>
              </a:rPr>
              <a:t>Classical</a:t>
            </a:r>
            <a:r>
              <a:rPr lang="it-IT" sz="1400" i="1" cap="small" dirty="0" smtClean="0">
                <a:solidFill>
                  <a:srgbClr val="EEECE1"/>
                </a:solidFill>
                <a:latin typeface="Garamond" pitchFamily="18" charset="0"/>
              </a:rPr>
              <a:t> </a:t>
            </a:r>
            <a:r>
              <a:rPr lang="it-IT" sz="1400" i="1" cap="small" dirty="0" err="1" smtClean="0">
                <a:solidFill>
                  <a:srgbClr val="EEECE1"/>
                </a:solidFill>
                <a:latin typeface="Garamond" pitchFamily="18" charset="0"/>
              </a:rPr>
              <a:t>Period</a:t>
            </a:r>
            <a:r>
              <a:rPr lang="it-IT" sz="1400" i="1" cap="small" dirty="0" smtClean="0">
                <a:solidFill>
                  <a:srgbClr val="EEECE1"/>
                </a:solidFill>
                <a:latin typeface="Garamond" pitchFamily="18" charset="0"/>
              </a:rPr>
              <a:t> in Roman </a:t>
            </a:r>
            <a:r>
              <a:rPr lang="it-IT" sz="1400" i="1" cap="small" dirty="0" err="1" smtClean="0">
                <a:solidFill>
                  <a:srgbClr val="EEECE1"/>
                </a:solidFill>
                <a:latin typeface="Garamond" pitchFamily="18" charset="0"/>
              </a:rPr>
              <a:t>Context</a:t>
            </a:r>
            <a:endParaRPr lang="it-IT" sz="1400" cap="small" dirty="0" smtClean="0">
              <a:solidFill>
                <a:srgbClr val="EEECE1"/>
              </a:solidFill>
              <a:latin typeface="Garamond" pitchFamily="18" charset="0"/>
            </a:endParaRPr>
          </a:p>
          <a:p>
            <a:pPr algn="ctr"/>
            <a:r>
              <a:rPr lang="en-US" sz="1400" cap="small" dirty="0" smtClean="0">
                <a:solidFill>
                  <a:srgbClr val="EEECE1"/>
                </a:solidFill>
                <a:latin typeface="Garamond" pitchFamily="18" charset="0"/>
              </a:rPr>
              <a:t>Replicas in Roman Art: Redeeming the Copy?</a:t>
            </a:r>
            <a:r>
              <a:rPr lang="it-IT" sz="1400" cap="small" dirty="0" smtClean="0">
                <a:solidFill>
                  <a:srgbClr val="EEECE1"/>
                </a:solidFill>
                <a:latin typeface="Garamond" pitchFamily="18" charset="0"/>
              </a:rPr>
              <a:t> – </a:t>
            </a:r>
            <a:r>
              <a:rPr lang="en-US" sz="1400" cap="small" dirty="0">
                <a:solidFill>
                  <a:schemeClr val="bg2"/>
                </a:solidFill>
                <a:latin typeface="Garamond" panose="02020404030301010803" pitchFamily="18" charset="0"/>
              </a:rPr>
              <a:t>CARC Workshop</a:t>
            </a:r>
            <a:r>
              <a:rPr lang="en-US" sz="1400" dirty="0">
                <a:solidFill>
                  <a:schemeClr val="bg2"/>
                </a:solidFill>
                <a:latin typeface="Garamond" panose="02020404030301010803" pitchFamily="18" charset="0"/>
              </a:rPr>
              <a:t>, </a:t>
            </a:r>
            <a:r>
              <a:rPr lang="en-US" sz="1400" cap="small" dirty="0">
                <a:solidFill>
                  <a:schemeClr val="bg2"/>
                </a:solidFill>
                <a:latin typeface="Garamond" panose="02020404030301010803" pitchFamily="18" charset="0"/>
              </a:rPr>
              <a:t>University of </a:t>
            </a:r>
            <a:r>
              <a:rPr lang="en-US" sz="1400" cap="small" dirty="0" smtClean="0">
                <a:solidFill>
                  <a:schemeClr val="bg2"/>
                </a:solidFill>
                <a:latin typeface="Garamond" panose="02020404030301010803" pitchFamily="18" charset="0"/>
              </a:rPr>
              <a:t>Oxford</a:t>
            </a:r>
            <a:endParaRPr lang="it-IT" sz="1400" cap="small" dirty="0">
              <a:solidFill>
                <a:srgbClr val="EEECE1"/>
              </a:solidFill>
              <a:latin typeface="Garamond" pitchFamily="18" charset="0"/>
            </a:endParaRPr>
          </a:p>
        </p:txBody>
      </p:sp>
    </p:spTree>
    <p:extLst>
      <p:ext uri="{BB962C8B-B14F-4D97-AF65-F5344CB8AC3E}">
        <p14:creationId xmlns:p14="http://schemas.microsoft.com/office/powerpoint/2010/main" val="17842117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p:cNvSpPr/>
          <p:nvPr/>
        </p:nvSpPr>
        <p:spPr>
          <a:xfrm>
            <a:off x="441416" y="4316799"/>
            <a:ext cx="8261168" cy="892552"/>
          </a:xfrm>
          <a:prstGeom prst="rect">
            <a:avLst/>
          </a:prstGeom>
        </p:spPr>
        <p:txBody>
          <a:bodyPr wrap="square">
            <a:spAutoFit/>
          </a:bodyPr>
          <a:lstStyle/>
          <a:p>
            <a:r>
              <a:rPr lang="en-US" sz="1400" spc="-30" dirty="0" smtClean="0">
                <a:solidFill>
                  <a:schemeClr val="bg2"/>
                </a:solidFill>
                <a:latin typeface="Garamond" panose="02020404030301010803" pitchFamily="18" charset="0"/>
              </a:rPr>
              <a:t>Roma. </a:t>
            </a:r>
            <a:r>
              <a:rPr lang="en-US" sz="1400" spc="-30" dirty="0" err="1">
                <a:solidFill>
                  <a:schemeClr val="bg2"/>
                </a:solidFill>
                <a:latin typeface="Garamond" panose="02020404030301010803" pitchFamily="18" charset="0"/>
              </a:rPr>
              <a:t>Musei</a:t>
            </a:r>
            <a:r>
              <a:rPr lang="en-US" sz="1400" spc="-30" dirty="0">
                <a:solidFill>
                  <a:schemeClr val="bg2"/>
                </a:solidFill>
                <a:latin typeface="Garamond" panose="02020404030301010803" pitchFamily="18" charset="0"/>
              </a:rPr>
              <a:t> </a:t>
            </a:r>
            <a:r>
              <a:rPr lang="en-US" sz="1400" spc="-30" dirty="0" err="1">
                <a:solidFill>
                  <a:schemeClr val="bg2"/>
                </a:solidFill>
                <a:latin typeface="Garamond" panose="02020404030301010803" pitchFamily="18" charset="0"/>
              </a:rPr>
              <a:t>Capitolini</a:t>
            </a:r>
            <a:r>
              <a:rPr lang="en-US" sz="1400" spc="-30" dirty="0">
                <a:solidFill>
                  <a:schemeClr val="bg2"/>
                </a:solidFill>
                <a:latin typeface="Garamond" panose="02020404030301010803" pitchFamily="18" charset="0"/>
              </a:rPr>
              <a:t>. </a:t>
            </a:r>
            <a:r>
              <a:rPr lang="en-US" sz="1400" spc="-30" dirty="0" err="1">
                <a:solidFill>
                  <a:schemeClr val="bg2"/>
                </a:solidFill>
                <a:latin typeface="Garamond" panose="02020404030301010803" pitchFamily="18" charset="0"/>
              </a:rPr>
              <a:t>Centrale</a:t>
            </a:r>
            <a:r>
              <a:rPr lang="en-US" sz="1400" spc="-30" dirty="0">
                <a:solidFill>
                  <a:schemeClr val="bg2"/>
                </a:solidFill>
                <a:latin typeface="Garamond" panose="02020404030301010803" pitchFamily="18" charset="0"/>
              </a:rPr>
              <a:t> </a:t>
            </a:r>
            <a:r>
              <a:rPr lang="en-US" sz="1400" spc="-30" dirty="0" err="1" smtClean="0">
                <a:solidFill>
                  <a:schemeClr val="bg2"/>
                </a:solidFill>
                <a:latin typeface="Garamond" panose="02020404030301010803" pitchFamily="18" charset="0"/>
              </a:rPr>
              <a:t>Montemartini</a:t>
            </a:r>
            <a:endParaRPr lang="en-US" sz="1400" spc="-30" dirty="0" smtClean="0">
              <a:solidFill>
                <a:schemeClr val="bg2"/>
              </a:solidFill>
              <a:latin typeface="Garamond" panose="02020404030301010803" pitchFamily="18" charset="0"/>
            </a:endParaRPr>
          </a:p>
          <a:p>
            <a:pPr>
              <a:spcBef>
                <a:spcPts val="600"/>
              </a:spcBef>
            </a:pPr>
            <a:r>
              <a:rPr lang="en-US" sz="1400" spc="-30" dirty="0" smtClean="0">
                <a:solidFill>
                  <a:schemeClr val="bg2"/>
                </a:solidFill>
                <a:latin typeface="Garamond" panose="02020404030301010803" pitchFamily="18" charset="0"/>
              </a:rPr>
              <a:t>Reconstruction  of the pediment of the Temple of Apollo </a:t>
            </a:r>
            <a:r>
              <a:rPr lang="en-US" sz="1400" spc="-30" dirty="0" err="1" smtClean="0">
                <a:solidFill>
                  <a:schemeClr val="bg2"/>
                </a:solidFill>
                <a:latin typeface="Garamond" panose="02020404030301010803" pitchFamily="18" charset="0"/>
              </a:rPr>
              <a:t>Sosianus</a:t>
            </a:r>
            <a:r>
              <a:rPr lang="en-US" sz="1400" spc="-30" dirty="0" smtClean="0">
                <a:solidFill>
                  <a:schemeClr val="bg2"/>
                </a:solidFill>
                <a:latin typeface="Garamond" panose="02020404030301010803" pitchFamily="18" charset="0"/>
              </a:rPr>
              <a:t> as proposed by Eugenio La Rocca.</a:t>
            </a:r>
            <a:endParaRPr lang="en-US" sz="1400" spc="-30" dirty="0">
              <a:solidFill>
                <a:schemeClr val="bg2"/>
              </a:solidFill>
              <a:latin typeface="Garamond" panose="02020404030301010803" pitchFamily="18" charset="0"/>
            </a:endParaRPr>
          </a:p>
          <a:p>
            <a:pPr>
              <a:spcBef>
                <a:spcPts val="600"/>
              </a:spcBef>
            </a:pPr>
            <a:r>
              <a:rPr lang="en-US" sz="1400" dirty="0" smtClean="0">
                <a:solidFill>
                  <a:schemeClr val="bg2"/>
                </a:solidFill>
                <a:latin typeface="Garamond" panose="02020404030301010803" pitchFamily="18" charset="0"/>
              </a:rPr>
              <a:t>(From: La </a:t>
            </a:r>
            <a:r>
              <a:rPr lang="en-US" sz="1400" dirty="0" smtClean="0">
                <a:solidFill>
                  <a:schemeClr val="bg2"/>
                </a:solidFill>
                <a:latin typeface="Garamond" panose="02020404030301010803" pitchFamily="18" charset="0"/>
              </a:rPr>
              <a:t>Rocca, E.  </a:t>
            </a:r>
            <a:r>
              <a:rPr lang="it-IT" sz="1400" i="1" dirty="0" err="1" smtClean="0">
                <a:solidFill>
                  <a:schemeClr val="bg2"/>
                </a:solidFill>
                <a:latin typeface="Garamond" panose="02020404030301010803" pitchFamily="18" charset="0"/>
              </a:rPr>
              <a:t>Amazzonomachia</a:t>
            </a:r>
            <a:r>
              <a:rPr lang="it-IT" sz="1400" i="1" dirty="0" smtClean="0">
                <a:solidFill>
                  <a:schemeClr val="bg2"/>
                </a:solidFill>
                <a:latin typeface="Garamond" panose="02020404030301010803" pitchFamily="18" charset="0"/>
              </a:rPr>
              <a:t>. </a:t>
            </a:r>
            <a:r>
              <a:rPr lang="it-IT" sz="1400" i="1" dirty="0">
                <a:solidFill>
                  <a:schemeClr val="bg2"/>
                </a:solidFill>
                <a:latin typeface="Garamond" panose="02020404030301010803" pitchFamily="18" charset="0"/>
              </a:rPr>
              <a:t>Le sculture frontonali del tempio di Apollo </a:t>
            </a:r>
            <a:r>
              <a:rPr lang="it-IT" sz="1400" i="1" dirty="0" err="1" smtClean="0">
                <a:solidFill>
                  <a:schemeClr val="bg2"/>
                </a:solidFill>
                <a:latin typeface="Garamond" panose="02020404030301010803" pitchFamily="18" charset="0"/>
              </a:rPr>
              <a:t>Sosiano</a:t>
            </a:r>
            <a:r>
              <a:rPr lang="it-IT" sz="1400" dirty="0" smtClean="0">
                <a:solidFill>
                  <a:schemeClr val="bg2"/>
                </a:solidFill>
                <a:latin typeface="Garamond" panose="02020404030301010803" pitchFamily="18" charset="0"/>
              </a:rPr>
              <a:t>. </a:t>
            </a:r>
            <a:r>
              <a:rPr lang="it-IT" sz="1400" dirty="0">
                <a:solidFill>
                  <a:schemeClr val="bg2"/>
                </a:solidFill>
                <a:latin typeface="Garamond" panose="02020404030301010803" pitchFamily="18" charset="0"/>
              </a:rPr>
              <a:t>Roma </a:t>
            </a:r>
            <a:r>
              <a:rPr lang="it-IT" sz="1400" dirty="0" smtClean="0">
                <a:solidFill>
                  <a:schemeClr val="bg2"/>
                </a:solidFill>
                <a:latin typeface="Garamond" panose="02020404030301010803" pitchFamily="18" charset="0"/>
              </a:rPr>
              <a:t>1985)</a:t>
            </a:r>
            <a:endParaRPr lang="en-US" sz="1400" dirty="0" smtClean="0">
              <a:solidFill>
                <a:schemeClr val="bg2"/>
              </a:solidFill>
              <a:latin typeface="Garamond" panose="02020404030301010803"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331" y="1268760"/>
            <a:ext cx="8261168" cy="30049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ttangolo 7"/>
          <p:cNvSpPr/>
          <p:nvPr/>
        </p:nvSpPr>
        <p:spPr>
          <a:xfrm>
            <a:off x="-4767" y="5905547"/>
            <a:ext cx="9143990" cy="307777"/>
          </a:xfrm>
          <a:prstGeom prst="rect">
            <a:avLst/>
          </a:prstGeom>
        </p:spPr>
        <p:txBody>
          <a:bodyPr wrap="square">
            <a:spAutoFit/>
          </a:bodyPr>
          <a:lstStyle/>
          <a:p>
            <a:pPr algn="ctr">
              <a:spcBef>
                <a:spcPts val="600"/>
              </a:spcBef>
            </a:pPr>
            <a:r>
              <a:rPr lang="it-IT" sz="1400" dirty="0" smtClean="0">
                <a:solidFill>
                  <a:srgbClr val="EEECE1"/>
                </a:solidFill>
                <a:latin typeface="Garamond" pitchFamily="18" charset="0"/>
              </a:rPr>
              <a:t>-----------------------------------------</a:t>
            </a:r>
            <a:endParaRPr lang="it-IT" sz="1400" dirty="0">
              <a:solidFill>
                <a:srgbClr val="EEECE1"/>
              </a:solidFill>
              <a:latin typeface="Garamond" pitchFamily="18" charset="0"/>
            </a:endParaRPr>
          </a:p>
        </p:txBody>
      </p:sp>
      <p:sp>
        <p:nvSpPr>
          <p:cNvPr id="10" name="Rettangolo 9"/>
          <p:cNvSpPr/>
          <p:nvPr/>
        </p:nvSpPr>
        <p:spPr>
          <a:xfrm>
            <a:off x="0" y="6213325"/>
            <a:ext cx="9144000" cy="523220"/>
          </a:xfrm>
          <a:prstGeom prst="rect">
            <a:avLst/>
          </a:prstGeom>
        </p:spPr>
        <p:txBody>
          <a:bodyPr wrap="square">
            <a:spAutoFit/>
          </a:bodyPr>
          <a:lstStyle/>
          <a:p>
            <a:pPr algn="ctr">
              <a:spcBef>
                <a:spcPts val="1200"/>
              </a:spcBef>
            </a:pPr>
            <a:r>
              <a:rPr lang="en-US" sz="1400" cap="small" dirty="0" smtClean="0">
                <a:solidFill>
                  <a:srgbClr val="EEECE1"/>
                </a:solidFill>
                <a:latin typeface="Garamond" panose="02020404030301010803" pitchFamily="18" charset="0"/>
              </a:rPr>
              <a:t>Gabriella </a:t>
            </a:r>
            <a:r>
              <a:rPr lang="en-US" sz="1400" cap="small" dirty="0" err="1" smtClean="0">
                <a:solidFill>
                  <a:srgbClr val="EEECE1"/>
                </a:solidFill>
                <a:latin typeface="Garamond" panose="02020404030301010803" pitchFamily="18" charset="0"/>
              </a:rPr>
              <a:t>Cirucci</a:t>
            </a:r>
            <a:r>
              <a:rPr lang="en-US" sz="1400" cap="small" dirty="0" smtClean="0">
                <a:solidFill>
                  <a:srgbClr val="EEECE1"/>
                </a:solidFill>
                <a:latin typeface="Garamond" panose="02020404030301010803" pitchFamily="18" charset="0"/>
              </a:rPr>
              <a:t>, </a:t>
            </a:r>
            <a:r>
              <a:rPr lang="it-IT" sz="1400" i="1" cap="small" dirty="0" smtClean="0">
                <a:solidFill>
                  <a:srgbClr val="EEECE1"/>
                </a:solidFill>
                <a:latin typeface="Garamond" pitchFamily="18" charset="0"/>
              </a:rPr>
              <a:t>Anonymous ‘</a:t>
            </a:r>
            <a:r>
              <a:rPr lang="it-IT" sz="1400" i="1" cap="small" dirty="0" err="1" smtClean="0">
                <a:solidFill>
                  <a:srgbClr val="EEECE1"/>
                </a:solidFill>
                <a:latin typeface="Garamond" pitchFamily="18" charset="0"/>
              </a:rPr>
              <a:t>Originals</a:t>
            </a:r>
            <a:r>
              <a:rPr lang="it-IT" sz="1400" i="1" cap="small" dirty="0" smtClean="0">
                <a:solidFill>
                  <a:srgbClr val="EEECE1"/>
                </a:solidFill>
                <a:latin typeface="Garamond" pitchFamily="18" charset="0"/>
              </a:rPr>
              <a:t>’. </a:t>
            </a:r>
            <a:r>
              <a:rPr lang="it-IT" sz="1400" i="1" cap="small" dirty="0" err="1">
                <a:solidFill>
                  <a:srgbClr val="EEECE1"/>
                </a:solidFill>
                <a:latin typeface="Garamond" pitchFamily="18" charset="0"/>
              </a:rPr>
              <a:t>Greek</a:t>
            </a:r>
            <a:r>
              <a:rPr lang="it-IT" sz="1400" i="1" cap="small" dirty="0">
                <a:solidFill>
                  <a:srgbClr val="EEECE1"/>
                </a:solidFill>
                <a:latin typeface="Garamond" pitchFamily="18" charset="0"/>
              </a:rPr>
              <a:t> </a:t>
            </a:r>
            <a:r>
              <a:rPr lang="it-IT" sz="1400" i="1" cap="small" dirty="0" err="1" smtClean="0">
                <a:solidFill>
                  <a:srgbClr val="EEECE1"/>
                </a:solidFill>
                <a:latin typeface="Garamond" pitchFamily="18" charset="0"/>
              </a:rPr>
              <a:t>Sculpture</a:t>
            </a:r>
            <a:r>
              <a:rPr lang="it-IT" sz="1400" i="1" cap="small" dirty="0" smtClean="0">
                <a:solidFill>
                  <a:srgbClr val="EEECE1"/>
                </a:solidFill>
                <a:latin typeface="Garamond" pitchFamily="18" charset="0"/>
              </a:rPr>
              <a:t> of the </a:t>
            </a:r>
            <a:r>
              <a:rPr lang="it-IT" sz="1400" i="1" cap="small" dirty="0" err="1" smtClean="0">
                <a:solidFill>
                  <a:srgbClr val="EEECE1"/>
                </a:solidFill>
                <a:latin typeface="Garamond" pitchFamily="18" charset="0"/>
              </a:rPr>
              <a:t>Classical</a:t>
            </a:r>
            <a:r>
              <a:rPr lang="it-IT" sz="1400" i="1" cap="small" dirty="0" smtClean="0">
                <a:solidFill>
                  <a:srgbClr val="EEECE1"/>
                </a:solidFill>
                <a:latin typeface="Garamond" pitchFamily="18" charset="0"/>
              </a:rPr>
              <a:t> </a:t>
            </a:r>
            <a:r>
              <a:rPr lang="it-IT" sz="1400" i="1" cap="small" dirty="0" err="1" smtClean="0">
                <a:solidFill>
                  <a:srgbClr val="EEECE1"/>
                </a:solidFill>
                <a:latin typeface="Garamond" pitchFamily="18" charset="0"/>
              </a:rPr>
              <a:t>Period</a:t>
            </a:r>
            <a:r>
              <a:rPr lang="it-IT" sz="1400" i="1" cap="small" dirty="0" smtClean="0">
                <a:solidFill>
                  <a:srgbClr val="EEECE1"/>
                </a:solidFill>
                <a:latin typeface="Garamond" pitchFamily="18" charset="0"/>
              </a:rPr>
              <a:t> in Roman </a:t>
            </a:r>
            <a:r>
              <a:rPr lang="it-IT" sz="1400" i="1" cap="small" dirty="0" err="1" smtClean="0">
                <a:solidFill>
                  <a:srgbClr val="EEECE1"/>
                </a:solidFill>
                <a:latin typeface="Garamond" pitchFamily="18" charset="0"/>
              </a:rPr>
              <a:t>Context</a:t>
            </a:r>
            <a:endParaRPr lang="it-IT" sz="1400" cap="small" dirty="0" smtClean="0">
              <a:solidFill>
                <a:srgbClr val="EEECE1"/>
              </a:solidFill>
              <a:latin typeface="Garamond" pitchFamily="18" charset="0"/>
            </a:endParaRPr>
          </a:p>
          <a:p>
            <a:pPr algn="ctr"/>
            <a:r>
              <a:rPr lang="en-US" sz="1400" cap="small" dirty="0" smtClean="0">
                <a:solidFill>
                  <a:srgbClr val="EEECE1"/>
                </a:solidFill>
                <a:latin typeface="Garamond" pitchFamily="18" charset="0"/>
              </a:rPr>
              <a:t>Replicas in Roman Art: Redeeming the Copy?</a:t>
            </a:r>
            <a:r>
              <a:rPr lang="it-IT" sz="1400" cap="small" dirty="0" smtClean="0">
                <a:solidFill>
                  <a:srgbClr val="EEECE1"/>
                </a:solidFill>
                <a:latin typeface="Garamond" pitchFamily="18" charset="0"/>
              </a:rPr>
              <a:t> – </a:t>
            </a:r>
            <a:r>
              <a:rPr lang="en-US" sz="1400" cap="small" dirty="0">
                <a:solidFill>
                  <a:schemeClr val="bg2"/>
                </a:solidFill>
                <a:latin typeface="Garamond" panose="02020404030301010803" pitchFamily="18" charset="0"/>
              </a:rPr>
              <a:t>CARC Workshop</a:t>
            </a:r>
            <a:r>
              <a:rPr lang="en-US" sz="1400" dirty="0">
                <a:solidFill>
                  <a:schemeClr val="bg2"/>
                </a:solidFill>
                <a:latin typeface="Garamond" panose="02020404030301010803" pitchFamily="18" charset="0"/>
              </a:rPr>
              <a:t>, </a:t>
            </a:r>
            <a:r>
              <a:rPr lang="en-US" sz="1400" cap="small" dirty="0">
                <a:solidFill>
                  <a:schemeClr val="bg2"/>
                </a:solidFill>
                <a:latin typeface="Garamond" panose="02020404030301010803" pitchFamily="18" charset="0"/>
              </a:rPr>
              <a:t>University of </a:t>
            </a:r>
            <a:r>
              <a:rPr lang="en-US" sz="1400" cap="small" dirty="0" smtClean="0">
                <a:solidFill>
                  <a:schemeClr val="bg2"/>
                </a:solidFill>
                <a:latin typeface="Garamond" panose="02020404030301010803" pitchFamily="18" charset="0"/>
              </a:rPr>
              <a:t>Oxford</a:t>
            </a:r>
            <a:endParaRPr lang="it-IT" sz="1400" cap="small" dirty="0">
              <a:solidFill>
                <a:srgbClr val="EEECE1"/>
              </a:solidFill>
              <a:latin typeface="Garamond" pitchFamily="18" charset="0"/>
            </a:endParaRPr>
          </a:p>
        </p:txBody>
      </p:sp>
      <p:sp>
        <p:nvSpPr>
          <p:cNvPr id="2" name="Rettangolo 1"/>
          <p:cNvSpPr/>
          <p:nvPr/>
        </p:nvSpPr>
        <p:spPr>
          <a:xfrm>
            <a:off x="3044617" y="404664"/>
            <a:ext cx="3126240" cy="369332"/>
          </a:xfrm>
          <a:prstGeom prst="rect">
            <a:avLst/>
          </a:prstGeom>
        </p:spPr>
        <p:txBody>
          <a:bodyPr wrap="none">
            <a:spAutoFit/>
          </a:bodyPr>
          <a:lstStyle/>
          <a:p>
            <a:pPr algn="ctr">
              <a:spcBef>
                <a:spcPts val="1200"/>
              </a:spcBef>
            </a:pPr>
            <a:r>
              <a:rPr lang="en-US" b="1" cap="small" dirty="0">
                <a:solidFill>
                  <a:srgbClr val="EEECE1"/>
                </a:solidFill>
                <a:latin typeface="Garamond" pitchFamily="18" charset="0"/>
              </a:rPr>
              <a:t>Greek ‘Originals’ in Rome </a:t>
            </a:r>
          </a:p>
        </p:txBody>
      </p:sp>
    </p:spTree>
    <p:extLst>
      <p:ext uri="{BB962C8B-B14F-4D97-AF65-F5344CB8AC3E}">
        <p14:creationId xmlns:p14="http://schemas.microsoft.com/office/powerpoint/2010/main" val="402540207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magine 9" descr="colomba.jpg"/>
          <p:cNvPicPr>
            <a:picLocks noChangeAspect="1"/>
          </p:cNvPicPr>
          <p:nvPr/>
        </p:nvPicPr>
        <p:blipFill>
          <a:blip r:embed="rId2" cstate="print"/>
          <a:stretch>
            <a:fillRect/>
          </a:stretch>
        </p:blipFill>
        <p:spPr>
          <a:xfrm>
            <a:off x="2838466" y="1081937"/>
            <a:ext cx="1472022" cy="4218841"/>
          </a:xfrm>
          <a:prstGeom prst="rect">
            <a:avLst/>
          </a:prstGeom>
        </p:spPr>
      </p:pic>
      <p:pic>
        <p:nvPicPr>
          <p:cNvPr id="17" name="Immagine 16" descr="stele-fun.jpg"/>
          <p:cNvPicPr>
            <a:picLocks noChangeAspect="1"/>
          </p:cNvPicPr>
          <p:nvPr/>
        </p:nvPicPr>
        <p:blipFill>
          <a:blip r:embed="rId3" cstate="print"/>
          <a:stretch>
            <a:fillRect/>
          </a:stretch>
        </p:blipFill>
        <p:spPr>
          <a:xfrm>
            <a:off x="4719979" y="3400002"/>
            <a:ext cx="1715683" cy="1886889"/>
          </a:xfrm>
          <a:prstGeom prst="rect">
            <a:avLst/>
          </a:prstGeom>
        </p:spPr>
      </p:pic>
      <p:pic>
        <p:nvPicPr>
          <p:cNvPr id="6" name="Immagin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8308" y="2968826"/>
            <a:ext cx="1840901" cy="2318065"/>
          </a:xfrm>
          <a:prstGeom prst="rect">
            <a:avLst/>
          </a:prstGeom>
        </p:spPr>
      </p:pic>
      <p:sp>
        <p:nvSpPr>
          <p:cNvPr id="3" name="Rettangolo 2"/>
          <p:cNvSpPr/>
          <p:nvPr/>
        </p:nvSpPr>
        <p:spPr>
          <a:xfrm>
            <a:off x="4641794" y="5300777"/>
            <a:ext cx="2206181" cy="646331"/>
          </a:xfrm>
          <a:prstGeom prst="rect">
            <a:avLst/>
          </a:prstGeom>
        </p:spPr>
        <p:txBody>
          <a:bodyPr wrap="none">
            <a:spAutoFit/>
          </a:bodyPr>
          <a:lstStyle/>
          <a:p>
            <a:pPr lvl="0">
              <a:spcBef>
                <a:spcPts val="600"/>
              </a:spcBef>
            </a:pPr>
            <a:r>
              <a:rPr lang="it-IT" sz="1200" dirty="0">
                <a:solidFill>
                  <a:srgbClr val="EEECE1"/>
                </a:solidFill>
                <a:latin typeface="Garamond" panose="02020404030301010803" pitchFamily="18" charset="0"/>
              </a:rPr>
              <a:t>Roma. Musei Capitolini</a:t>
            </a:r>
            <a:r>
              <a:rPr lang="it-IT" sz="1200" dirty="0" smtClean="0">
                <a:solidFill>
                  <a:srgbClr val="EEECE1"/>
                </a:solidFill>
                <a:latin typeface="Garamond" panose="02020404030301010803" pitchFamily="18" charset="0"/>
              </a:rPr>
              <a:t>. </a:t>
            </a:r>
            <a:r>
              <a:rPr lang="it-IT" sz="1200" dirty="0" err="1">
                <a:solidFill>
                  <a:srgbClr val="EEECE1"/>
                </a:solidFill>
                <a:latin typeface="Garamond" panose="02020404030301010803" pitchFamily="18" charset="0"/>
              </a:rPr>
              <a:t>Inv</a:t>
            </a:r>
            <a:r>
              <a:rPr lang="it-IT" sz="1200" dirty="0">
                <a:solidFill>
                  <a:srgbClr val="EEECE1"/>
                </a:solidFill>
                <a:latin typeface="Garamond" panose="02020404030301010803" pitchFamily="18" charset="0"/>
              </a:rPr>
              <a:t>. </a:t>
            </a:r>
            <a:r>
              <a:rPr lang="it-IT" sz="1200" dirty="0" smtClean="0">
                <a:solidFill>
                  <a:srgbClr val="EEECE1"/>
                </a:solidFill>
                <a:latin typeface="Garamond" panose="02020404030301010803" pitchFamily="18" charset="0"/>
              </a:rPr>
              <a:t>984</a:t>
            </a:r>
          </a:p>
          <a:p>
            <a:pPr lvl="0"/>
            <a:r>
              <a:rPr lang="it-IT" sz="1200" dirty="0" smtClean="0">
                <a:solidFill>
                  <a:srgbClr val="EEECE1"/>
                </a:solidFill>
                <a:latin typeface="Garamond" panose="02020404030301010803" pitchFamily="18" charset="0"/>
              </a:rPr>
              <a:t>H. 78 cm; L. 80 cm. </a:t>
            </a:r>
          </a:p>
          <a:p>
            <a:pPr lvl="0"/>
            <a:r>
              <a:rPr lang="it-IT" sz="1200" dirty="0" err="1" smtClean="0">
                <a:solidFill>
                  <a:srgbClr val="EEECE1"/>
                </a:solidFill>
                <a:latin typeface="Garamond" panose="02020404030301010803" pitchFamily="18" charset="0"/>
              </a:rPr>
              <a:t>Beginning</a:t>
            </a:r>
            <a:r>
              <a:rPr lang="it-IT" sz="1200" dirty="0" smtClean="0">
                <a:solidFill>
                  <a:srgbClr val="EEECE1"/>
                </a:solidFill>
                <a:latin typeface="Garamond" panose="02020404030301010803" pitchFamily="18" charset="0"/>
              </a:rPr>
              <a:t> of the 4th </a:t>
            </a:r>
            <a:r>
              <a:rPr lang="it-IT" sz="1200" dirty="0" err="1" smtClean="0">
                <a:solidFill>
                  <a:srgbClr val="EEECE1"/>
                </a:solidFill>
                <a:latin typeface="Garamond" panose="02020404030301010803" pitchFamily="18" charset="0"/>
              </a:rPr>
              <a:t>century</a:t>
            </a:r>
            <a:r>
              <a:rPr lang="it-IT" sz="1200" dirty="0" smtClean="0">
                <a:solidFill>
                  <a:srgbClr val="EEECE1"/>
                </a:solidFill>
                <a:latin typeface="Garamond" panose="02020404030301010803" pitchFamily="18" charset="0"/>
              </a:rPr>
              <a:t> </a:t>
            </a:r>
            <a:r>
              <a:rPr lang="it-IT" sz="1200" dirty="0" smtClean="0">
                <a:solidFill>
                  <a:srgbClr val="EEECE1"/>
                </a:solidFill>
                <a:latin typeface="Garamond" panose="02020404030301010803" pitchFamily="18" charset="0"/>
              </a:rPr>
              <a:t>B.C.</a:t>
            </a:r>
            <a:endParaRPr lang="it-IT" sz="1200" dirty="0">
              <a:solidFill>
                <a:srgbClr val="EEECE1"/>
              </a:solidFill>
              <a:latin typeface="Garamond" panose="02020404030301010803" pitchFamily="18" charset="0"/>
            </a:endParaRPr>
          </a:p>
        </p:txBody>
      </p:sp>
      <p:sp>
        <p:nvSpPr>
          <p:cNvPr id="15" name="Rettangolo 14"/>
          <p:cNvSpPr/>
          <p:nvPr/>
        </p:nvSpPr>
        <p:spPr>
          <a:xfrm>
            <a:off x="529024" y="5300778"/>
            <a:ext cx="2079468" cy="646331"/>
          </a:xfrm>
          <a:prstGeom prst="rect">
            <a:avLst/>
          </a:prstGeom>
        </p:spPr>
        <p:txBody>
          <a:bodyPr wrap="square">
            <a:spAutoFit/>
          </a:bodyPr>
          <a:lstStyle/>
          <a:p>
            <a:pPr lvl="0">
              <a:spcBef>
                <a:spcPts val="600"/>
              </a:spcBef>
            </a:pPr>
            <a:r>
              <a:rPr lang="it-IT" sz="1200" dirty="0">
                <a:solidFill>
                  <a:srgbClr val="EEECE1"/>
                </a:solidFill>
                <a:latin typeface="Garamond" panose="02020404030301010803" pitchFamily="18" charset="0"/>
              </a:rPr>
              <a:t>Roma. </a:t>
            </a:r>
            <a:r>
              <a:rPr lang="it-IT" sz="1200" dirty="0" smtClean="0">
                <a:solidFill>
                  <a:srgbClr val="EEECE1"/>
                </a:solidFill>
                <a:latin typeface="Garamond" panose="02020404030301010803" pitchFamily="18" charset="0"/>
              </a:rPr>
              <a:t>Museo </a:t>
            </a:r>
            <a:r>
              <a:rPr lang="it-IT" sz="1200" dirty="0" err="1" smtClean="0">
                <a:solidFill>
                  <a:srgbClr val="EEECE1"/>
                </a:solidFill>
                <a:latin typeface="Garamond" panose="02020404030301010803" pitchFamily="18" charset="0"/>
              </a:rPr>
              <a:t>Barracco</a:t>
            </a:r>
            <a:r>
              <a:rPr lang="it-IT" sz="1200" dirty="0" smtClean="0">
                <a:solidFill>
                  <a:srgbClr val="EEECE1"/>
                </a:solidFill>
                <a:latin typeface="Garamond" panose="02020404030301010803" pitchFamily="18" charset="0"/>
              </a:rPr>
              <a:t>. </a:t>
            </a:r>
            <a:r>
              <a:rPr lang="it-IT" sz="1200" dirty="0" err="1" smtClean="0">
                <a:solidFill>
                  <a:srgbClr val="EEECE1"/>
                </a:solidFill>
                <a:latin typeface="Garamond" panose="02020404030301010803" pitchFamily="18" charset="0"/>
              </a:rPr>
              <a:t>Inv</a:t>
            </a:r>
            <a:r>
              <a:rPr lang="it-IT" sz="1200" dirty="0">
                <a:solidFill>
                  <a:srgbClr val="EEECE1"/>
                </a:solidFill>
                <a:latin typeface="Garamond" panose="02020404030301010803" pitchFamily="18" charset="0"/>
              </a:rPr>
              <a:t>. </a:t>
            </a:r>
            <a:r>
              <a:rPr lang="it-IT" sz="1200" dirty="0" smtClean="0">
                <a:solidFill>
                  <a:srgbClr val="EEECE1"/>
                </a:solidFill>
                <a:latin typeface="Garamond" panose="02020404030301010803" pitchFamily="18" charset="0"/>
              </a:rPr>
              <a:t>73. H. 73 cm; L. 55 cm. </a:t>
            </a:r>
          </a:p>
          <a:p>
            <a:pPr lvl="0"/>
            <a:r>
              <a:rPr lang="it-IT" sz="1200" dirty="0" err="1" smtClean="0">
                <a:solidFill>
                  <a:srgbClr val="EEECE1"/>
                </a:solidFill>
                <a:latin typeface="Garamond" panose="02020404030301010803" pitchFamily="18" charset="0"/>
              </a:rPr>
              <a:t>ca</a:t>
            </a:r>
            <a:r>
              <a:rPr lang="it-IT" sz="1200" dirty="0" smtClean="0">
                <a:solidFill>
                  <a:srgbClr val="EEECE1"/>
                </a:solidFill>
                <a:latin typeface="Garamond" panose="02020404030301010803" pitchFamily="18" charset="0"/>
              </a:rPr>
              <a:t> 525-510 </a:t>
            </a:r>
            <a:r>
              <a:rPr lang="it-IT" sz="1200" dirty="0" smtClean="0">
                <a:solidFill>
                  <a:srgbClr val="EEECE1"/>
                </a:solidFill>
                <a:latin typeface="Garamond" panose="02020404030301010803" pitchFamily="18" charset="0"/>
              </a:rPr>
              <a:t>B.C.</a:t>
            </a:r>
            <a:endParaRPr lang="it-IT" sz="1200" dirty="0">
              <a:solidFill>
                <a:srgbClr val="EEECE1"/>
              </a:solidFill>
              <a:latin typeface="Garamond" panose="02020404030301010803" pitchFamily="18" charset="0"/>
            </a:endParaRPr>
          </a:p>
        </p:txBody>
      </p:sp>
      <p:sp>
        <p:nvSpPr>
          <p:cNvPr id="16" name="Rettangolo 15"/>
          <p:cNvSpPr/>
          <p:nvPr/>
        </p:nvSpPr>
        <p:spPr>
          <a:xfrm>
            <a:off x="2698632" y="5304466"/>
            <a:ext cx="1897892" cy="646331"/>
          </a:xfrm>
          <a:prstGeom prst="rect">
            <a:avLst/>
          </a:prstGeom>
        </p:spPr>
        <p:txBody>
          <a:bodyPr wrap="none">
            <a:spAutoFit/>
          </a:bodyPr>
          <a:lstStyle/>
          <a:p>
            <a:pPr lvl="0">
              <a:spcBef>
                <a:spcPts val="600"/>
              </a:spcBef>
            </a:pPr>
            <a:r>
              <a:rPr lang="it-IT" sz="1200" dirty="0">
                <a:solidFill>
                  <a:srgbClr val="EEECE1"/>
                </a:solidFill>
                <a:latin typeface="Garamond" panose="02020404030301010803" pitchFamily="18" charset="0"/>
              </a:rPr>
              <a:t>Roma. Musei Capitolini</a:t>
            </a:r>
            <a:r>
              <a:rPr lang="it-IT" sz="1200" dirty="0" smtClean="0">
                <a:solidFill>
                  <a:srgbClr val="EEECE1"/>
                </a:solidFill>
                <a:latin typeface="Garamond" panose="02020404030301010803" pitchFamily="18" charset="0"/>
              </a:rPr>
              <a:t>. </a:t>
            </a:r>
          </a:p>
          <a:p>
            <a:pPr lvl="0"/>
            <a:r>
              <a:rPr lang="it-IT" sz="1200" dirty="0" err="1" smtClean="0">
                <a:solidFill>
                  <a:srgbClr val="EEECE1"/>
                </a:solidFill>
                <a:latin typeface="Garamond" panose="02020404030301010803" pitchFamily="18" charset="0"/>
              </a:rPr>
              <a:t>Inv</a:t>
            </a:r>
            <a:r>
              <a:rPr lang="it-IT" sz="1200" dirty="0">
                <a:solidFill>
                  <a:srgbClr val="EEECE1"/>
                </a:solidFill>
                <a:latin typeface="Garamond" panose="02020404030301010803" pitchFamily="18" charset="0"/>
              </a:rPr>
              <a:t>. </a:t>
            </a:r>
            <a:r>
              <a:rPr lang="it-IT" sz="1200" dirty="0" smtClean="0">
                <a:solidFill>
                  <a:srgbClr val="EEECE1"/>
                </a:solidFill>
                <a:latin typeface="Garamond" panose="02020404030301010803" pitchFamily="18" charset="0"/>
              </a:rPr>
              <a:t>987.</a:t>
            </a:r>
            <a:r>
              <a:rPr lang="it-IT" sz="1200" dirty="0">
                <a:solidFill>
                  <a:srgbClr val="EEECE1"/>
                </a:solidFill>
                <a:latin typeface="Garamond" panose="02020404030301010803" pitchFamily="18" charset="0"/>
              </a:rPr>
              <a:t> </a:t>
            </a:r>
            <a:r>
              <a:rPr lang="it-IT" sz="1200" dirty="0" smtClean="0">
                <a:solidFill>
                  <a:srgbClr val="EEECE1"/>
                </a:solidFill>
                <a:latin typeface="Garamond" panose="02020404030301010803" pitchFamily="18" charset="0"/>
              </a:rPr>
              <a:t>H. 173.5 cm; </a:t>
            </a:r>
          </a:p>
          <a:p>
            <a:pPr lvl="0"/>
            <a:r>
              <a:rPr lang="it-IT" sz="1200" dirty="0" smtClean="0">
                <a:solidFill>
                  <a:srgbClr val="EEECE1"/>
                </a:solidFill>
                <a:latin typeface="Garamond" panose="02020404030301010803" pitchFamily="18" charset="0"/>
              </a:rPr>
              <a:t>L. 47.5 cm . </a:t>
            </a:r>
            <a:r>
              <a:rPr lang="it-IT" sz="1200" dirty="0" err="1" smtClean="0">
                <a:solidFill>
                  <a:srgbClr val="EEECE1"/>
                </a:solidFill>
                <a:latin typeface="Garamond" panose="02020404030301010803" pitchFamily="18" charset="0"/>
              </a:rPr>
              <a:t>ca</a:t>
            </a:r>
            <a:r>
              <a:rPr lang="it-IT" sz="1200" dirty="0" smtClean="0">
                <a:solidFill>
                  <a:srgbClr val="EEECE1"/>
                </a:solidFill>
                <a:latin typeface="Garamond" panose="02020404030301010803" pitchFamily="18" charset="0"/>
              </a:rPr>
              <a:t> 490-480 </a:t>
            </a:r>
            <a:r>
              <a:rPr lang="it-IT" sz="1200" dirty="0" smtClean="0">
                <a:solidFill>
                  <a:srgbClr val="EEECE1"/>
                </a:solidFill>
                <a:latin typeface="Garamond" panose="02020404030301010803" pitchFamily="18" charset="0"/>
              </a:rPr>
              <a:t>B.C. </a:t>
            </a:r>
            <a:endParaRPr lang="it-IT" sz="1200" dirty="0">
              <a:solidFill>
                <a:srgbClr val="EEECE1"/>
              </a:solidFill>
              <a:latin typeface="Garamond" panose="02020404030301010803" pitchFamily="18" charset="0"/>
            </a:endParaRPr>
          </a:p>
        </p:txBody>
      </p:sp>
      <p:sp>
        <p:nvSpPr>
          <p:cNvPr id="2" name="Rettangolo 1"/>
          <p:cNvSpPr/>
          <p:nvPr/>
        </p:nvSpPr>
        <p:spPr>
          <a:xfrm>
            <a:off x="10" y="390951"/>
            <a:ext cx="9143990" cy="369332"/>
          </a:xfrm>
          <a:prstGeom prst="rect">
            <a:avLst/>
          </a:prstGeom>
        </p:spPr>
        <p:txBody>
          <a:bodyPr wrap="square">
            <a:spAutoFit/>
          </a:bodyPr>
          <a:lstStyle/>
          <a:p>
            <a:pPr algn="ctr">
              <a:spcBef>
                <a:spcPts val="1200"/>
              </a:spcBef>
            </a:pPr>
            <a:r>
              <a:rPr lang="en-US" b="1" cap="small" dirty="0">
                <a:solidFill>
                  <a:srgbClr val="EEECE1"/>
                </a:solidFill>
                <a:latin typeface="Garamond" pitchFamily="18" charset="0"/>
              </a:rPr>
              <a:t>Re-staging Greek Funerary </a:t>
            </a:r>
            <a:r>
              <a:rPr lang="en-US" b="1" cap="small" dirty="0" smtClean="0">
                <a:solidFill>
                  <a:srgbClr val="EEECE1"/>
                </a:solidFill>
                <a:latin typeface="Garamond" pitchFamily="18" charset="0"/>
              </a:rPr>
              <a:t>Sculptures:</a:t>
            </a:r>
            <a:endParaRPr lang="en-US" b="1" cap="small" dirty="0">
              <a:solidFill>
                <a:srgbClr val="EEECE1"/>
              </a:solidFill>
              <a:latin typeface="Garamond" pitchFamily="18" charset="0"/>
            </a:endParaRPr>
          </a:p>
        </p:txBody>
      </p:sp>
      <p:sp>
        <p:nvSpPr>
          <p:cNvPr id="18" name="Rettangolo 17"/>
          <p:cNvSpPr/>
          <p:nvPr/>
        </p:nvSpPr>
        <p:spPr>
          <a:xfrm>
            <a:off x="-4767" y="5905547"/>
            <a:ext cx="9143990" cy="307777"/>
          </a:xfrm>
          <a:prstGeom prst="rect">
            <a:avLst/>
          </a:prstGeom>
        </p:spPr>
        <p:txBody>
          <a:bodyPr wrap="square">
            <a:spAutoFit/>
          </a:bodyPr>
          <a:lstStyle/>
          <a:p>
            <a:pPr algn="ctr">
              <a:spcBef>
                <a:spcPts val="600"/>
              </a:spcBef>
            </a:pPr>
            <a:r>
              <a:rPr lang="it-IT" sz="1400" dirty="0" smtClean="0">
                <a:solidFill>
                  <a:srgbClr val="EEECE1"/>
                </a:solidFill>
                <a:latin typeface="Garamond" pitchFamily="18" charset="0"/>
              </a:rPr>
              <a:t>-----------------------------------------</a:t>
            </a:r>
            <a:endParaRPr lang="it-IT" sz="1400" dirty="0">
              <a:solidFill>
                <a:srgbClr val="EEECE1"/>
              </a:solidFill>
              <a:latin typeface="Garamond" pitchFamily="18" charset="0"/>
            </a:endParaRPr>
          </a:p>
        </p:txBody>
      </p:sp>
      <p:sp>
        <p:nvSpPr>
          <p:cNvPr id="19" name="Rettangolo 18"/>
          <p:cNvSpPr/>
          <p:nvPr/>
        </p:nvSpPr>
        <p:spPr>
          <a:xfrm>
            <a:off x="0" y="6213325"/>
            <a:ext cx="9144000" cy="523220"/>
          </a:xfrm>
          <a:prstGeom prst="rect">
            <a:avLst/>
          </a:prstGeom>
        </p:spPr>
        <p:txBody>
          <a:bodyPr wrap="square">
            <a:spAutoFit/>
          </a:bodyPr>
          <a:lstStyle/>
          <a:p>
            <a:pPr algn="ctr">
              <a:spcBef>
                <a:spcPts val="1200"/>
              </a:spcBef>
            </a:pPr>
            <a:r>
              <a:rPr lang="en-US" sz="1400" cap="small" dirty="0" smtClean="0">
                <a:solidFill>
                  <a:srgbClr val="EEECE1"/>
                </a:solidFill>
                <a:latin typeface="Garamond" panose="02020404030301010803" pitchFamily="18" charset="0"/>
              </a:rPr>
              <a:t>Gabriella </a:t>
            </a:r>
            <a:r>
              <a:rPr lang="en-US" sz="1400" cap="small" dirty="0" err="1" smtClean="0">
                <a:solidFill>
                  <a:srgbClr val="EEECE1"/>
                </a:solidFill>
                <a:latin typeface="Garamond" panose="02020404030301010803" pitchFamily="18" charset="0"/>
              </a:rPr>
              <a:t>Cirucci</a:t>
            </a:r>
            <a:r>
              <a:rPr lang="en-US" sz="1400" cap="small" dirty="0" smtClean="0">
                <a:solidFill>
                  <a:srgbClr val="EEECE1"/>
                </a:solidFill>
                <a:latin typeface="Garamond" panose="02020404030301010803" pitchFamily="18" charset="0"/>
              </a:rPr>
              <a:t>, </a:t>
            </a:r>
            <a:r>
              <a:rPr lang="it-IT" sz="1400" i="1" cap="small" dirty="0" smtClean="0">
                <a:solidFill>
                  <a:srgbClr val="EEECE1"/>
                </a:solidFill>
                <a:latin typeface="Garamond" pitchFamily="18" charset="0"/>
              </a:rPr>
              <a:t>Anonymous ‘</a:t>
            </a:r>
            <a:r>
              <a:rPr lang="it-IT" sz="1400" i="1" cap="small" dirty="0" err="1" smtClean="0">
                <a:solidFill>
                  <a:srgbClr val="EEECE1"/>
                </a:solidFill>
                <a:latin typeface="Garamond" pitchFamily="18" charset="0"/>
              </a:rPr>
              <a:t>Originals</a:t>
            </a:r>
            <a:r>
              <a:rPr lang="it-IT" sz="1400" i="1" cap="small" dirty="0" smtClean="0">
                <a:solidFill>
                  <a:srgbClr val="EEECE1"/>
                </a:solidFill>
                <a:latin typeface="Garamond" pitchFamily="18" charset="0"/>
              </a:rPr>
              <a:t>’. </a:t>
            </a:r>
            <a:r>
              <a:rPr lang="it-IT" sz="1400" i="1" cap="small" dirty="0" err="1">
                <a:solidFill>
                  <a:srgbClr val="EEECE1"/>
                </a:solidFill>
                <a:latin typeface="Garamond" pitchFamily="18" charset="0"/>
              </a:rPr>
              <a:t>Greek</a:t>
            </a:r>
            <a:r>
              <a:rPr lang="it-IT" sz="1400" i="1" cap="small" dirty="0">
                <a:solidFill>
                  <a:srgbClr val="EEECE1"/>
                </a:solidFill>
                <a:latin typeface="Garamond" pitchFamily="18" charset="0"/>
              </a:rPr>
              <a:t> </a:t>
            </a:r>
            <a:r>
              <a:rPr lang="it-IT" sz="1400" i="1" cap="small" dirty="0" err="1" smtClean="0">
                <a:solidFill>
                  <a:srgbClr val="EEECE1"/>
                </a:solidFill>
                <a:latin typeface="Garamond" pitchFamily="18" charset="0"/>
              </a:rPr>
              <a:t>Sculpture</a:t>
            </a:r>
            <a:r>
              <a:rPr lang="it-IT" sz="1400" i="1" cap="small" dirty="0" smtClean="0">
                <a:solidFill>
                  <a:srgbClr val="EEECE1"/>
                </a:solidFill>
                <a:latin typeface="Garamond" pitchFamily="18" charset="0"/>
              </a:rPr>
              <a:t> of the </a:t>
            </a:r>
            <a:r>
              <a:rPr lang="it-IT" sz="1400" i="1" cap="small" dirty="0" err="1" smtClean="0">
                <a:solidFill>
                  <a:srgbClr val="EEECE1"/>
                </a:solidFill>
                <a:latin typeface="Garamond" pitchFamily="18" charset="0"/>
              </a:rPr>
              <a:t>Classical</a:t>
            </a:r>
            <a:r>
              <a:rPr lang="it-IT" sz="1400" i="1" cap="small" dirty="0" smtClean="0">
                <a:solidFill>
                  <a:srgbClr val="EEECE1"/>
                </a:solidFill>
                <a:latin typeface="Garamond" pitchFamily="18" charset="0"/>
              </a:rPr>
              <a:t> </a:t>
            </a:r>
            <a:r>
              <a:rPr lang="it-IT" sz="1400" i="1" cap="small" dirty="0" err="1" smtClean="0">
                <a:solidFill>
                  <a:srgbClr val="EEECE1"/>
                </a:solidFill>
                <a:latin typeface="Garamond" pitchFamily="18" charset="0"/>
              </a:rPr>
              <a:t>Period</a:t>
            </a:r>
            <a:r>
              <a:rPr lang="it-IT" sz="1400" i="1" cap="small" dirty="0" smtClean="0">
                <a:solidFill>
                  <a:srgbClr val="EEECE1"/>
                </a:solidFill>
                <a:latin typeface="Garamond" pitchFamily="18" charset="0"/>
              </a:rPr>
              <a:t> in Roman </a:t>
            </a:r>
            <a:r>
              <a:rPr lang="it-IT" sz="1400" i="1" cap="small" dirty="0" err="1" smtClean="0">
                <a:solidFill>
                  <a:srgbClr val="EEECE1"/>
                </a:solidFill>
                <a:latin typeface="Garamond" pitchFamily="18" charset="0"/>
              </a:rPr>
              <a:t>Context</a:t>
            </a:r>
            <a:endParaRPr lang="it-IT" sz="1400" cap="small" dirty="0" smtClean="0">
              <a:solidFill>
                <a:srgbClr val="EEECE1"/>
              </a:solidFill>
              <a:latin typeface="Garamond" pitchFamily="18" charset="0"/>
            </a:endParaRPr>
          </a:p>
          <a:p>
            <a:pPr algn="ctr"/>
            <a:r>
              <a:rPr lang="en-US" sz="1400" cap="small" dirty="0" smtClean="0">
                <a:solidFill>
                  <a:srgbClr val="EEECE1"/>
                </a:solidFill>
                <a:latin typeface="Garamond" pitchFamily="18" charset="0"/>
              </a:rPr>
              <a:t>Replicas in Roman Art: Redeeming the Copy?</a:t>
            </a:r>
            <a:r>
              <a:rPr lang="it-IT" sz="1400" cap="small" dirty="0" smtClean="0">
                <a:solidFill>
                  <a:srgbClr val="EEECE1"/>
                </a:solidFill>
                <a:latin typeface="Garamond" pitchFamily="18" charset="0"/>
              </a:rPr>
              <a:t> – </a:t>
            </a:r>
            <a:r>
              <a:rPr lang="en-US" sz="1400" cap="small" dirty="0">
                <a:solidFill>
                  <a:schemeClr val="bg2"/>
                </a:solidFill>
                <a:latin typeface="Garamond" panose="02020404030301010803" pitchFamily="18" charset="0"/>
              </a:rPr>
              <a:t>CARC Workshop</a:t>
            </a:r>
            <a:r>
              <a:rPr lang="en-US" sz="1400" dirty="0">
                <a:solidFill>
                  <a:schemeClr val="bg2"/>
                </a:solidFill>
                <a:latin typeface="Garamond" panose="02020404030301010803" pitchFamily="18" charset="0"/>
              </a:rPr>
              <a:t>, </a:t>
            </a:r>
            <a:r>
              <a:rPr lang="en-US" sz="1400" cap="small" dirty="0">
                <a:solidFill>
                  <a:schemeClr val="bg2"/>
                </a:solidFill>
                <a:latin typeface="Garamond" panose="02020404030301010803" pitchFamily="18" charset="0"/>
              </a:rPr>
              <a:t>University of </a:t>
            </a:r>
            <a:r>
              <a:rPr lang="en-US" sz="1400" cap="small" dirty="0" smtClean="0">
                <a:solidFill>
                  <a:schemeClr val="bg2"/>
                </a:solidFill>
                <a:latin typeface="Garamond" panose="02020404030301010803" pitchFamily="18" charset="0"/>
              </a:rPr>
              <a:t>Oxford</a:t>
            </a:r>
            <a:endParaRPr lang="it-IT" sz="1400" cap="small" dirty="0">
              <a:solidFill>
                <a:srgbClr val="EEECE1"/>
              </a:solidFill>
              <a:latin typeface="Garamond" pitchFamily="18" charset="0"/>
            </a:endParaRPr>
          </a:p>
        </p:txBody>
      </p:sp>
      <p:pic>
        <p:nvPicPr>
          <p:cNvPr id="20" name="Immagin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47975" y="891345"/>
            <a:ext cx="1649073" cy="4413626"/>
          </a:xfrm>
          <a:prstGeom prst="rect">
            <a:avLst/>
          </a:prstGeom>
        </p:spPr>
      </p:pic>
      <p:sp>
        <p:nvSpPr>
          <p:cNvPr id="21" name="Rettangolo 20"/>
          <p:cNvSpPr/>
          <p:nvPr/>
        </p:nvSpPr>
        <p:spPr>
          <a:xfrm>
            <a:off x="6948264" y="5304971"/>
            <a:ext cx="2088232" cy="646331"/>
          </a:xfrm>
          <a:prstGeom prst="rect">
            <a:avLst/>
          </a:prstGeom>
        </p:spPr>
        <p:txBody>
          <a:bodyPr wrap="square">
            <a:spAutoFit/>
          </a:bodyPr>
          <a:lstStyle/>
          <a:p>
            <a:r>
              <a:rPr lang="it-IT" sz="1200" dirty="0" smtClean="0">
                <a:solidFill>
                  <a:srgbClr val="EEECE1"/>
                </a:solidFill>
                <a:latin typeface="Garamond" panose="02020404030301010803" pitchFamily="18" charset="0"/>
              </a:rPr>
              <a:t>Musei Vaticani</a:t>
            </a:r>
            <a:r>
              <a:rPr lang="it-IT" sz="1200" dirty="0" smtClean="0">
                <a:solidFill>
                  <a:srgbClr val="EEECE1"/>
                </a:solidFill>
                <a:latin typeface="Garamond" panose="02020404030301010803" pitchFamily="18" charset="0"/>
              </a:rPr>
              <a:t>. </a:t>
            </a:r>
            <a:r>
              <a:rPr lang="it-IT" sz="1200" dirty="0" smtClean="0">
                <a:solidFill>
                  <a:srgbClr val="EEECE1"/>
                </a:solidFill>
                <a:latin typeface="Garamond" panose="02020404030301010803" pitchFamily="18" charset="0"/>
              </a:rPr>
              <a:t>Museo Gregoriano Profano </a:t>
            </a:r>
            <a:r>
              <a:rPr lang="it-IT" sz="1200" dirty="0" err="1" smtClean="0">
                <a:solidFill>
                  <a:srgbClr val="EEECE1"/>
                </a:solidFill>
                <a:latin typeface="Garamond" panose="02020404030301010803" pitchFamily="18" charset="0"/>
              </a:rPr>
              <a:t>Inv</a:t>
            </a:r>
            <a:r>
              <a:rPr lang="it-IT" sz="1200" dirty="0">
                <a:solidFill>
                  <a:srgbClr val="EEECE1"/>
                </a:solidFill>
                <a:latin typeface="Garamond" panose="02020404030301010803" pitchFamily="18" charset="0"/>
              </a:rPr>
              <a:t>. </a:t>
            </a:r>
            <a:r>
              <a:rPr lang="it-IT" sz="1200" dirty="0" smtClean="0">
                <a:solidFill>
                  <a:srgbClr val="EEECE1"/>
                </a:solidFill>
                <a:latin typeface="Garamond" panose="02020404030301010803" pitchFamily="18" charset="0"/>
              </a:rPr>
              <a:t>559 </a:t>
            </a:r>
          </a:p>
          <a:p>
            <a:r>
              <a:rPr lang="it-IT" sz="1200" dirty="0">
                <a:solidFill>
                  <a:srgbClr val="EEECE1"/>
                </a:solidFill>
                <a:latin typeface="Garamond" panose="02020404030301010803" pitchFamily="18" charset="0"/>
              </a:rPr>
              <a:t>H</a:t>
            </a:r>
            <a:r>
              <a:rPr lang="it-IT" sz="1200" dirty="0" smtClean="0">
                <a:solidFill>
                  <a:srgbClr val="EEECE1"/>
                </a:solidFill>
                <a:latin typeface="Garamond" panose="02020404030301010803" pitchFamily="18" charset="0"/>
              </a:rPr>
              <a:t>. 206 </a:t>
            </a:r>
            <a:r>
              <a:rPr lang="it-IT" sz="1200" dirty="0" smtClean="0">
                <a:solidFill>
                  <a:srgbClr val="EEECE1"/>
                </a:solidFill>
                <a:latin typeface="Garamond" panose="02020404030301010803" pitchFamily="18" charset="0"/>
              </a:rPr>
              <a:t>cm</a:t>
            </a:r>
            <a:endParaRPr lang="it-IT" dirty="0"/>
          </a:p>
        </p:txBody>
      </p:sp>
    </p:spTree>
    <p:extLst>
      <p:ext uri="{BB962C8B-B14F-4D97-AF65-F5344CB8AC3E}">
        <p14:creationId xmlns:p14="http://schemas.microsoft.com/office/powerpoint/2010/main" val="15622888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903134" y="4741968"/>
            <a:ext cx="2644491" cy="830997"/>
          </a:xfrm>
          <a:prstGeom prst="rect">
            <a:avLst/>
          </a:prstGeom>
        </p:spPr>
        <p:txBody>
          <a:bodyPr wrap="square">
            <a:spAutoFit/>
          </a:bodyPr>
          <a:lstStyle/>
          <a:p>
            <a:r>
              <a:rPr lang="it-IT" altLang="it-IT" sz="1200" dirty="0" err="1">
                <a:solidFill>
                  <a:srgbClr val="EEECE1"/>
                </a:solidFill>
                <a:latin typeface="Garamond" pitchFamily="18" charset="0"/>
                <a:cs typeface="Arial" charset="0"/>
              </a:rPr>
              <a:t>Athens</a:t>
            </a:r>
            <a:r>
              <a:rPr lang="it-IT" altLang="it-IT" sz="1200" dirty="0">
                <a:solidFill>
                  <a:srgbClr val="EEECE1"/>
                </a:solidFill>
                <a:latin typeface="Garamond" pitchFamily="18" charset="0"/>
                <a:cs typeface="Arial" charset="0"/>
              </a:rPr>
              <a:t>. National </a:t>
            </a:r>
            <a:r>
              <a:rPr lang="it-IT" altLang="it-IT" sz="1200" dirty="0" err="1">
                <a:solidFill>
                  <a:srgbClr val="EEECE1"/>
                </a:solidFill>
                <a:latin typeface="Garamond" pitchFamily="18" charset="0"/>
                <a:cs typeface="Arial" charset="0"/>
              </a:rPr>
              <a:t>Museum</a:t>
            </a:r>
            <a:r>
              <a:rPr lang="it-IT" altLang="it-IT" sz="1200" dirty="0">
                <a:solidFill>
                  <a:srgbClr val="EEECE1"/>
                </a:solidFill>
                <a:latin typeface="Garamond" pitchFamily="18" charset="0"/>
                <a:cs typeface="Arial" charset="0"/>
              </a:rPr>
              <a:t>. </a:t>
            </a:r>
            <a:r>
              <a:rPr lang="it-IT" altLang="it-IT" sz="1200" dirty="0" err="1">
                <a:solidFill>
                  <a:srgbClr val="EEECE1"/>
                </a:solidFill>
                <a:latin typeface="Garamond" pitchFamily="18" charset="0"/>
                <a:cs typeface="Arial" charset="0"/>
              </a:rPr>
              <a:t>Inv</a:t>
            </a:r>
            <a:r>
              <a:rPr lang="it-IT" altLang="it-IT" sz="1200" dirty="0">
                <a:solidFill>
                  <a:srgbClr val="EEECE1"/>
                </a:solidFill>
                <a:latin typeface="Garamond" pitchFamily="18" charset="0"/>
                <a:cs typeface="Arial" charset="0"/>
              </a:rPr>
              <a:t>. </a:t>
            </a:r>
            <a:r>
              <a:rPr lang="it-IT" altLang="it-IT" sz="1200" dirty="0" smtClean="0">
                <a:solidFill>
                  <a:srgbClr val="EEECE1"/>
                </a:solidFill>
                <a:latin typeface="Garamond" pitchFamily="18" charset="0"/>
                <a:cs typeface="Arial" charset="0"/>
              </a:rPr>
              <a:t>818.. Stele of the late 5th </a:t>
            </a:r>
            <a:r>
              <a:rPr lang="it-IT" altLang="it-IT" sz="1200" dirty="0" err="1" smtClean="0">
                <a:solidFill>
                  <a:srgbClr val="EEECE1"/>
                </a:solidFill>
                <a:latin typeface="Garamond" pitchFamily="18" charset="0"/>
                <a:cs typeface="Arial" charset="0"/>
              </a:rPr>
              <a:t>century</a:t>
            </a:r>
            <a:r>
              <a:rPr lang="it-IT" altLang="it-IT" sz="1200" dirty="0" smtClean="0">
                <a:solidFill>
                  <a:srgbClr val="EEECE1"/>
                </a:solidFill>
                <a:latin typeface="Garamond" pitchFamily="18" charset="0"/>
                <a:cs typeface="Arial" charset="0"/>
              </a:rPr>
              <a:t> </a:t>
            </a:r>
            <a:r>
              <a:rPr lang="it-IT" altLang="it-IT" sz="1200" dirty="0" smtClean="0">
                <a:solidFill>
                  <a:srgbClr val="EEECE1"/>
                </a:solidFill>
                <a:latin typeface="Garamond" pitchFamily="18" charset="0"/>
                <a:cs typeface="Arial" charset="0"/>
              </a:rPr>
              <a:t>B.C. </a:t>
            </a:r>
            <a:r>
              <a:rPr lang="it-IT" altLang="it-IT" sz="1200" dirty="0" err="1" smtClean="0">
                <a:solidFill>
                  <a:srgbClr val="EEECE1"/>
                </a:solidFill>
                <a:latin typeface="Garamond" pitchFamily="18" charset="0"/>
                <a:cs typeface="Arial" charset="0"/>
              </a:rPr>
              <a:t>reused</a:t>
            </a:r>
            <a:r>
              <a:rPr lang="it-IT" altLang="it-IT" sz="1200" dirty="0" smtClean="0">
                <a:solidFill>
                  <a:srgbClr val="EEECE1"/>
                </a:solidFill>
                <a:latin typeface="Garamond" pitchFamily="18" charset="0"/>
                <a:cs typeface="Arial" charset="0"/>
              </a:rPr>
              <a:t> in the </a:t>
            </a:r>
            <a:r>
              <a:rPr lang="it-IT" sz="1200" dirty="0" smtClean="0">
                <a:solidFill>
                  <a:srgbClr val="EEECE1"/>
                </a:solidFill>
                <a:latin typeface="Garamond" pitchFamily="18" charset="0"/>
                <a:cs typeface="Arial" charset="0"/>
              </a:rPr>
              <a:t>Roman </a:t>
            </a:r>
            <a:r>
              <a:rPr lang="it-IT" sz="1200" dirty="0" err="1" smtClean="0">
                <a:solidFill>
                  <a:srgbClr val="EEECE1"/>
                </a:solidFill>
                <a:latin typeface="Garamond" pitchFamily="18" charset="0"/>
                <a:cs typeface="Arial" charset="0"/>
              </a:rPr>
              <a:t>period</a:t>
            </a:r>
            <a:r>
              <a:rPr lang="it-IT" sz="1200" dirty="0" smtClean="0">
                <a:solidFill>
                  <a:srgbClr val="EEECE1"/>
                </a:solidFill>
                <a:latin typeface="Garamond" pitchFamily="18" charset="0"/>
                <a:cs typeface="Arial" charset="0"/>
              </a:rPr>
              <a:t> </a:t>
            </a:r>
            <a:r>
              <a:rPr lang="it-IT" sz="1200" dirty="0" err="1" smtClean="0">
                <a:solidFill>
                  <a:srgbClr val="EEECE1"/>
                </a:solidFill>
                <a:latin typeface="Garamond" pitchFamily="18" charset="0"/>
                <a:cs typeface="Arial" charset="0"/>
              </a:rPr>
              <a:t>as</a:t>
            </a:r>
            <a:r>
              <a:rPr lang="it-IT" sz="1200" dirty="0" smtClean="0">
                <a:solidFill>
                  <a:srgbClr val="EEECE1"/>
                </a:solidFill>
                <a:latin typeface="Garamond" pitchFamily="18" charset="0"/>
                <a:cs typeface="Arial" charset="0"/>
              </a:rPr>
              <a:t> a </a:t>
            </a:r>
            <a:r>
              <a:rPr lang="it-IT" sz="1200" dirty="0" err="1" smtClean="0">
                <a:solidFill>
                  <a:srgbClr val="EEECE1"/>
                </a:solidFill>
                <a:latin typeface="Garamond" pitchFamily="18" charset="0"/>
                <a:cs typeface="Arial" charset="0"/>
              </a:rPr>
              <a:t>gravestone</a:t>
            </a:r>
            <a:r>
              <a:rPr lang="it-IT" sz="1200" dirty="0" smtClean="0">
                <a:solidFill>
                  <a:srgbClr val="EEECE1"/>
                </a:solidFill>
                <a:latin typeface="Garamond" pitchFamily="18" charset="0"/>
                <a:cs typeface="Arial" charset="0"/>
              </a:rPr>
              <a:t> for </a:t>
            </a:r>
            <a:r>
              <a:rPr lang="it-IT" sz="1200" dirty="0" err="1" smtClean="0">
                <a:solidFill>
                  <a:srgbClr val="EEECE1"/>
                </a:solidFill>
                <a:latin typeface="Garamond" pitchFamily="18" charset="0"/>
                <a:cs typeface="Arial" charset="0"/>
              </a:rPr>
              <a:t>Diodora</a:t>
            </a:r>
            <a:r>
              <a:rPr lang="it-IT" sz="1200" dirty="0" smtClean="0">
                <a:solidFill>
                  <a:srgbClr val="EEECE1"/>
                </a:solidFill>
                <a:latin typeface="Garamond" pitchFamily="18" charset="0"/>
                <a:cs typeface="Arial" charset="0"/>
              </a:rPr>
              <a:t>,</a:t>
            </a:r>
            <a:endParaRPr lang="it-IT" dirty="0"/>
          </a:p>
        </p:txBody>
      </p:sp>
      <p:sp>
        <p:nvSpPr>
          <p:cNvPr id="9" name="Rettangolo 8"/>
          <p:cNvSpPr/>
          <p:nvPr/>
        </p:nvSpPr>
        <p:spPr>
          <a:xfrm>
            <a:off x="3772868" y="4729522"/>
            <a:ext cx="2174612" cy="461665"/>
          </a:xfrm>
          <a:prstGeom prst="rect">
            <a:avLst/>
          </a:prstGeom>
        </p:spPr>
        <p:txBody>
          <a:bodyPr wrap="square">
            <a:spAutoFit/>
          </a:bodyPr>
          <a:lstStyle/>
          <a:p>
            <a:pPr lvl="0"/>
            <a:r>
              <a:rPr lang="it-IT" altLang="it-IT" sz="1200" dirty="0" err="1" smtClean="0">
                <a:solidFill>
                  <a:srgbClr val="EEECE1"/>
                </a:solidFill>
                <a:latin typeface="Garamond" pitchFamily="18" charset="0"/>
                <a:cs typeface="Arial" charset="0"/>
              </a:rPr>
              <a:t>British</a:t>
            </a:r>
            <a:r>
              <a:rPr lang="it-IT" altLang="it-IT" sz="1200" dirty="0" smtClean="0">
                <a:solidFill>
                  <a:srgbClr val="EEECE1"/>
                </a:solidFill>
                <a:latin typeface="Garamond" pitchFamily="18" charset="0"/>
                <a:cs typeface="Arial" charset="0"/>
              </a:rPr>
              <a:t> </a:t>
            </a:r>
            <a:r>
              <a:rPr lang="it-IT" altLang="it-IT" sz="1200" dirty="0" err="1" smtClean="0">
                <a:solidFill>
                  <a:srgbClr val="EEECE1"/>
                </a:solidFill>
                <a:latin typeface="Garamond" pitchFamily="18" charset="0"/>
                <a:cs typeface="Arial" charset="0"/>
              </a:rPr>
              <a:t>Museum</a:t>
            </a:r>
            <a:r>
              <a:rPr lang="it-IT" altLang="it-IT" sz="1200" dirty="0" smtClean="0">
                <a:solidFill>
                  <a:srgbClr val="EEECE1"/>
                </a:solidFill>
                <a:latin typeface="Garamond" pitchFamily="18" charset="0"/>
                <a:cs typeface="Arial" charset="0"/>
              </a:rPr>
              <a:t>. </a:t>
            </a:r>
            <a:r>
              <a:rPr lang="it-IT" altLang="it-IT" sz="1200" dirty="0" err="1" smtClean="0">
                <a:solidFill>
                  <a:srgbClr val="EEECE1"/>
                </a:solidFill>
                <a:latin typeface="Garamond" pitchFamily="18" charset="0"/>
                <a:cs typeface="Arial" charset="0"/>
              </a:rPr>
              <a:t>Inv</a:t>
            </a:r>
            <a:r>
              <a:rPr lang="it-IT" altLang="it-IT" sz="1200" dirty="0" smtClean="0">
                <a:solidFill>
                  <a:srgbClr val="EEECE1"/>
                </a:solidFill>
                <a:latin typeface="Garamond" pitchFamily="18" charset="0"/>
                <a:cs typeface="Arial" charset="0"/>
              </a:rPr>
              <a:t>. 1839,1102.1 </a:t>
            </a:r>
            <a:r>
              <a:rPr lang="it-IT" altLang="it-IT" sz="1200" dirty="0" err="1" smtClean="0">
                <a:solidFill>
                  <a:srgbClr val="EEECE1"/>
                </a:solidFill>
                <a:latin typeface="Garamond" pitchFamily="18" charset="0"/>
                <a:cs typeface="Arial" charset="0"/>
              </a:rPr>
              <a:t>Gravestone</a:t>
            </a:r>
            <a:r>
              <a:rPr lang="it-IT" altLang="it-IT" sz="1200" dirty="0" smtClean="0">
                <a:solidFill>
                  <a:srgbClr val="EEECE1"/>
                </a:solidFill>
                <a:latin typeface="Garamond" pitchFamily="18" charset="0"/>
                <a:cs typeface="Arial" charset="0"/>
              </a:rPr>
              <a:t> of </a:t>
            </a:r>
            <a:r>
              <a:rPr lang="it-IT" altLang="it-IT" sz="1200" dirty="0" err="1" smtClean="0">
                <a:solidFill>
                  <a:srgbClr val="EEECE1"/>
                </a:solidFill>
                <a:latin typeface="Garamond" pitchFamily="18" charset="0"/>
                <a:cs typeface="Arial" charset="0"/>
              </a:rPr>
              <a:t>Tryphon</a:t>
            </a:r>
            <a:r>
              <a:rPr lang="it-IT" altLang="it-IT" sz="1200" dirty="0" smtClean="0">
                <a:solidFill>
                  <a:srgbClr val="EEECE1"/>
                </a:solidFill>
                <a:latin typeface="Garamond" pitchFamily="18" charset="0"/>
                <a:cs typeface="Arial" charset="0"/>
              </a:rPr>
              <a:t> </a:t>
            </a:r>
            <a:endParaRPr lang="it-IT" dirty="0">
              <a:solidFill>
                <a:prstClr val="black"/>
              </a:solidFill>
            </a:endParaRPr>
          </a:p>
        </p:txBody>
      </p:sp>
      <p:pic>
        <p:nvPicPr>
          <p:cNvPr id="4" name="Immagine 3"/>
          <p:cNvPicPr>
            <a:picLocks noChangeAspect="1"/>
          </p:cNvPicPr>
          <p:nvPr/>
        </p:nvPicPr>
        <p:blipFill rotWithShape="1">
          <a:blip r:embed="rId2" cstate="print">
            <a:extLst>
              <a:ext uri="{28A0092B-C50C-407E-A947-70E740481C1C}">
                <a14:useLocalDpi xmlns:a14="http://schemas.microsoft.com/office/drawing/2010/main" val="0"/>
              </a:ext>
            </a:extLst>
          </a:blip>
          <a:srcRect l="8402" t="5972" r="11300" b="11910"/>
          <a:stretch/>
        </p:blipFill>
        <p:spPr>
          <a:xfrm>
            <a:off x="971600" y="1086140"/>
            <a:ext cx="2533348" cy="3640339"/>
          </a:xfrm>
          <a:prstGeom prst="rect">
            <a:avLst/>
          </a:prstGeom>
        </p:spPr>
      </p:pic>
      <p:pic>
        <p:nvPicPr>
          <p:cNvPr id="8" name="Immagin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2868" y="1018134"/>
            <a:ext cx="1968669" cy="3776350"/>
          </a:xfrm>
          <a:prstGeom prst="rect">
            <a:avLst/>
          </a:prstGeom>
        </p:spPr>
      </p:pic>
      <p:sp>
        <p:nvSpPr>
          <p:cNvPr id="10" name="Rettangolo 9"/>
          <p:cNvSpPr/>
          <p:nvPr/>
        </p:nvSpPr>
        <p:spPr>
          <a:xfrm>
            <a:off x="-4767" y="5905547"/>
            <a:ext cx="9143990" cy="307777"/>
          </a:xfrm>
          <a:prstGeom prst="rect">
            <a:avLst/>
          </a:prstGeom>
        </p:spPr>
        <p:txBody>
          <a:bodyPr wrap="square">
            <a:spAutoFit/>
          </a:bodyPr>
          <a:lstStyle/>
          <a:p>
            <a:pPr algn="ctr">
              <a:spcBef>
                <a:spcPts val="600"/>
              </a:spcBef>
            </a:pPr>
            <a:r>
              <a:rPr lang="it-IT" sz="1400" dirty="0" smtClean="0">
                <a:solidFill>
                  <a:srgbClr val="EEECE1"/>
                </a:solidFill>
                <a:latin typeface="Garamond" pitchFamily="18" charset="0"/>
              </a:rPr>
              <a:t>-----------------------------------------</a:t>
            </a:r>
            <a:endParaRPr lang="it-IT" sz="1400" dirty="0">
              <a:solidFill>
                <a:srgbClr val="EEECE1"/>
              </a:solidFill>
              <a:latin typeface="Garamond" pitchFamily="18" charset="0"/>
            </a:endParaRPr>
          </a:p>
        </p:txBody>
      </p:sp>
      <p:sp>
        <p:nvSpPr>
          <p:cNvPr id="11" name="Rettangolo 10"/>
          <p:cNvSpPr/>
          <p:nvPr/>
        </p:nvSpPr>
        <p:spPr>
          <a:xfrm>
            <a:off x="0" y="6213325"/>
            <a:ext cx="9144000" cy="523220"/>
          </a:xfrm>
          <a:prstGeom prst="rect">
            <a:avLst/>
          </a:prstGeom>
        </p:spPr>
        <p:txBody>
          <a:bodyPr wrap="square">
            <a:spAutoFit/>
          </a:bodyPr>
          <a:lstStyle/>
          <a:p>
            <a:pPr algn="ctr">
              <a:spcBef>
                <a:spcPts val="1200"/>
              </a:spcBef>
            </a:pPr>
            <a:r>
              <a:rPr lang="en-US" sz="1400" cap="small" dirty="0" smtClean="0">
                <a:solidFill>
                  <a:srgbClr val="EEECE1"/>
                </a:solidFill>
                <a:latin typeface="Garamond" panose="02020404030301010803" pitchFamily="18" charset="0"/>
              </a:rPr>
              <a:t>Gabriella </a:t>
            </a:r>
            <a:r>
              <a:rPr lang="en-US" sz="1400" cap="small" dirty="0" err="1" smtClean="0">
                <a:solidFill>
                  <a:srgbClr val="EEECE1"/>
                </a:solidFill>
                <a:latin typeface="Garamond" panose="02020404030301010803" pitchFamily="18" charset="0"/>
              </a:rPr>
              <a:t>Cirucci</a:t>
            </a:r>
            <a:r>
              <a:rPr lang="en-US" sz="1400" cap="small" dirty="0" smtClean="0">
                <a:solidFill>
                  <a:srgbClr val="EEECE1"/>
                </a:solidFill>
                <a:latin typeface="Garamond" panose="02020404030301010803" pitchFamily="18" charset="0"/>
              </a:rPr>
              <a:t>, </a:t>
            </a:r>
            <a:r>
              <a:rPr lang="it-IT" sz="1400" i="1" cap="small" dirty="0" smtClean="0">
                <a:solidFill>
                  <a:srgbClr val="EEECE1"/>
                </a:solidFill>
                <a:latin typeface="Garamond" pitchFamily="18" charset="0"/>
              </a:rPr>
              <a:t>Anonymous ‘</a:t>
            </a:r>
            <a:r>
              <a:rPr lang="it-IT" sz="1400" i="1" cap="small" dirty="0" err="1" smtClean="0">
                <a:solidFill>
                  <a:srgbClr val="EEECE1"/>
                </a:solidFill>
                <a:latin typeface="Garamond" pitchFamily="18" charset="0"/>
              </a:rPr>
              <a:t>Originals</a:t>
            </a:r>
            <a:r>
              <a:rPr lang="it-IT" sz="1400" i="1" cap="small" dirty="0" smtClean="0">
                <a:solidFill>
                  <a:srgbClr val="EEECE1"/>
                </a:solidFill>
                <a:latin typeface="Garamond" pitchFamily="18" charset="0"/>
              </a:rPr>
              <a:t>’. </a:t>
            </a:r>
            <a:r>
              <a:rPr lang="it-IT" sz="1400" i="1" cap="small" dirty="0" err="1">
                <a:solidFill>
                  <a:srgbClr val="EEECE1"/>
                </a:solidFill>
                <a:latin typeface="Garamond" pitchFamily="18" charset="0"/>
              </a:rPr>
              <a:t>Greek</a:t>
            </a:r>
            <a:r>
              <a:rPr lang="it-IT" sz="1400" i="1" cap="small" dirty="0">
                <a:solidFill>
                  <a:srgbClr val="EEECE1"/>
                </a:solidFill>
                <a:latin typeface="Garamond" pitchFamily="18" charset="0"/>
              </a:rPr>
              <a:t> </a:t>
            </a:r>
            <a:r>
              <a:rPr lang="it-IT" sz="1400" i="1" cap="small" dirty="0" err="1" smtClean="0">
                <a:solidFill>
                  <a:srgbClr val="EEECE1"/>
                </a:solidFill>
                <a:latin typeface="Garamond" pitchFamily="18" charset="0"/>
              </a:rPr>
              <a:t>Sculpture</a:t>
            </a:r>
            <a:r>
              <a:rPr lang="it-IT" sz="1400" i="1" cap="small" dirty="0" smtClean="0">
                <a:solidFill>
                  <a:srgbClr val="EEECE1"/>
                </a:solidFill>
                <a:latin typeface="Garamond" pitchFamily="18" charset="0"/>
              </a:rPr>
              <a:t> of the </a:t>
            </a:r>
            <a:r>
              <a:rPr lang="it-IT" sz="1400" i="1" cap="small" dirty="0" err="1" smtClean="0">
                <a:solidFill>
                  <a:srgbClr val="EEECE1"/>
                </a:solidFill>
                <a:latin typeface="Garamond" pitchFamily="18" charset="0"/>
              </a:rPr>
              <a:t>Classical</a:t>
            </a:r>
            <a:r>
              <a:rPr lang="it-IT" sz="1400" i="1" cap="small" dirty="0" smtClean="0">
                <a:solidFill>
                  <a:srgbClr val="EEECE1"/>
                </a:solidFill>
                <a:latin typeface="Garamond" pitchFamily="18" charset="0"/>
              </a:rPr>
              <a:t> </a:t>
            </a:r>
            <a:r>
              <a:rPr lang="it-IT" sz="1400" i="1" cap="small" dirty="0" err="1" smtClean="0">
                <a:solidFill>
                  <a:srgbClr val="EEECE1"/>
                </a:solidFill>
                <a:latin typeface="Garamond" pitchFamily="18" charset="0"/>
              </a:rPr>
              <a:t>Period</a:t>
            </a:r>
            <a:r>
              <a:rPr lang="it-IT" sz="1400" i="1" cap="small" dirty="0" smtClean="0">
                <a:solidFill>
                  <a:srgbClr val="EEECE1"/>
                </a:solidFill>
                <a:latin typeface="Garamond" pitchFamily="18" charset="0"/>
              </a:rPr>
              <a:t> in Roman </a:t>
            </a:r>
            <a:r>
              <a:rPr lang="it-IT" sz="1400" i="1" cap="small" dirty="0" err="1" smtClean="0">
                <a:solidFill>
                  <a:srgbClr val="EEECE1"/>
                </a:solidFill>
                <a:latin typeface="Garamond" pitchFamily="18" charset="0"/>
              </a:rPr>
              <a:t>Context</a:t>
            </a:r>
            <a:endParaRPr lang="it-IT" sz="1400" cap="small" dirty="0" smtClean="0">
              <a:solidFill>
                <a:srgbClr val="EEECE1"/>
              </a:solidFill>
              <a:latin typeface="Garamond" pitchFamily="18" charset="0"/>
            </a:endParaRPr>
          </a:p>
          <a:p>
            <a:pPr algn="ctr"/>
            <a:r>
              <a:rPr lang="en-US" sz="1400" cap="small" dirty="0" smtClean="0">
                <a:solidFill>
                  <a:srgbClr val="EEECE1"/>
                </a:solidFill>
                <a:latin typeface="Garamond" pitchFamily="18" charset="0"/>
              </a:rPr>
              <a:t>Replicas in Roman Art: Redeeming the Copy?</a:t>
            </a:r>
            <a:r>
              <a:rPr lang="it-IT" sz="1400" cap="small" dirty="0" smtClean="0">
                <a:solidFill>
                  <a:srgbClr val="EEECE1"/>
                </a:solidFill>
                <a:latin typeface="Garamond" pitchFamily="18" charset="0"/>
              </a:rPr>
              <a:t> – </a:t>
            </a:r>
            <a:r>
              <a:rPr lang="en-US" sz="1400" cap="small" dirty="0">
                <a:solidFill>
                  <a:schemeClr val="bg2"/>
                </a:solidFill>
                <a:latin typeface="Garamond" panose="02020404030301010803" pitchFamily="18" charset="0"/>
              </a:rPr>
              <a:t>CARC Workshop</a:t>
            </a:r>
            <a:r>
              <a:rPr lang="en-US" sz="1400" dirty="0">
                <a:solidFill>
                  <a:schemeClr val="bg2"/>
                </a:solidFill>
                <a:latin typeface="Garamond" panose="02020404030301010803" pitchFamily="18" charset="0"/>
              </a:rPr>
              <a:t>, </a:t>
            </a:r>
            <a:r>
              <a:rPr lang="en-US" sz="1400" cap="small" dirty="0">
                <a:solidFill>
                  <a:schemeClr val="bg2"/>
                </a:solidFill>
                <a:latin typeface="Garamond" panose="02020404030301010803" pitchFamily="18" charset="0"/>
              </a:rPr>
              <a:t>University of </a:t>
            </a:r>
            <a:r>
              <a:rPr lang="en-US" sz="1400" cap="small" dirty="0" smtClean="0">
                <a:solidFill>
                  <a:schemeClr val="bg2"/>
                </a:solidFill>
                <a:latin typeface="Garamond" panose="02020404030301010803" pitchFamily="18" charset="0"/>
              </a:rPr>
              <a:t>Oxford</a:t>
            </a:r>
            <a:endParaRPr lang="it-IT" sz="1400" cap="small" dirty="0">
              <a:solidFill>
                <a:srgbClr val="EEECE1"/>
              </a:solidFill>
              <a:latin typeface="Garamond" pitchFamily="18" charset="0"/>
            </a:endParaRPr>
          </a:p>
        </p:txBody>
      </p:sp>
    </p:spTree>
    <p:extLst>
      <p:ext uri="{BB962C8B-B14F-4D97-AF65-F5344CB8AC3E}">
        <p14:creationId xmlns:p14="http://schemas.microsoft.com/office/powerpoint/2010/main" val="91233996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903134" y="4741968"/>
            <a:ext cx="2644491" cy="830997"/>
          </a:xfrm>
          <a:prstGeom prst="rect">
            <a:avLst/>
          </a:prstGeom>
        </p:spPr>
        <p:txBody>
          <a:bodyPr wrap="square">
            <a:spAutoFit/>
          </a:bodyPr>
          <a:lstStyle/>
          <a:p>
            <a:r>
              <a:rPr lang="it-IT" altLang="it-IT" sz="1200" dirty="0" err="1">
                <a:solidFill>
                  <a:srgbClr val="EEECE1"/>
                </a:solidFill>
                <a:latin typeface="Garamond" pitchFamily="18" charset="0"/>
                <a:cs typeface="Arial" charset="0"/>
              </a:rPr>
              <a:t>Athens</a:t>
            </a:r>
            <a:r>
              <a:rPr lang="it-IT" altLang="it-IT" sz="1200" dirty="0">
                <a:solidFill>
                  <a:srgbClr val="EEECE1"/>
                </a:solidFill>
                <a:latin typeface="Garamond" pitchFamily="18" charset="0"/>
                <a:cs typeface="Arial" charset="0"/>
              </a:rPr>
              <a:t>. National </a:t>
            </a:r>
            <a:r>
              <a:rPr lang="it-IT" altLang="it-IT" sz="1200" dirty="0" err="1">
                <a:solidFill>
                  <a:srgbClr val="EEECE1"/>
                </a:solidFill>
                <a:latin typeface="Garamond" pitchFamily="18" charset="0"/>
                <a:cs typeface="Arial" charset="0"/>
              </a:rPr>
              <a:t>Museum</a:t>
            </a:r>
            <a:r>
              <a:rPr lang="it-IT" altLang="it-IT" sz="1200" dirty="0">
                <a:solidFill>
                  <a:srgbClr val="EEECE1"/>
                </a:solidFill>
                <a:latin typeface="Garamond" pitchFamily="18" charset="0"/>
                <a:cs typeface="Arial" charset="0"/>
              </a:rPr>
              <a:t>. </a:t>
            </a:r>
            <a:r>
              <a:rPr lang="it-IT" altLang="it-IT" sz="1200" dirty="0" err="1">
                <a:solidFill>
                  <a:srgbClr val="EEECE1"/>
                </a:solidFill>
                <a:latin typeface="Garamond" pitchFamily="18" charset="0"/>
                <a:cs typeface="Arial" charset="0"/>
              </a:rPr>
              <a:t>Inv</a:t>
            </a:r>
            <a:r>
              <a:rPr lang="it-IT" altLang="it-IT" sz="1200" dirty="0">
                <a:solidFill>
                  <a:srgbClr val="EEECE1"/>
                </a:solidFill>
                <a:latin typeface="Garamond" pitchFamily="18" charset="0"/>
                <a:cs typeface="Arial" charset="0"/>
              </a:rPr>
              <a:t>. </a:t>
            </a:r>
            <a:r>
              <a:rPr lang="it-IT" altLang="it-IT" sz="1200" dirty="0" smtClean="0">
                <a:solidFill>
                  <a:srgbClr val="EEECE1"/>
                </a:solidFill>
                <a:latin typeface="Garamond" pitchFamily="18" charset="0"/>
                <a:cs typeface="Arial" charset="0"/>
              </a:rPr>
              <a:t>818.. Stele of the late 5th </a:t>
            </a:r>
            <a:r>
              <a:rPr lang="it-IT" altLang="it-IT" sz="1200" dirty="0" err="1" smtClean="0">
                <a:solidFill>
                  <a:srgbClr val="EEECE1"/>
                </a:solidFill>
                <a:latin typeface="Garamond" pitchFamily="18" charset="0"/>
                <a:cs typeface="Arial" charset="0"/>
              </a:rPr>
              <a:t>century</a:t>
            </a:r>
            <a:r>
              <a:rPr lang="it-IT" altLang="it-IT" sz="1200" dirty="0" smtClean="0">
                <a:solidFill>
                  <a:srgbClr val="EEECE1"/>
                </a:solidFill>
                <a:latin typeface="Garamond" pitchFamily="18" charset="0"/>
                <a:cs typeface="Arial" charset="0"/>
              </a:rPr>
              <a:t> </a:t>
            </a:r>
            <a:r>
              <a:rPr lang="it-IT" altLang="it-IT" sz="1200" dirty="0" smtClean="0">
                <a:solidFill>
                  <a:srgbClr val="EEECE1"/>
                </a:solidFill>
                <a:latin typeface="Garamond" pitchFamily="18" charset="0"/>
                <a:cs typeface="Arial" charset="0"/>
              </a:rPr>
              <a:t>B.C. </a:t>
            </a:r>
            <a:r>
              <a:rPr lang="it-IT" altLang="it-IT" sz="1200" dirty="0" err="1" smtClean="0">
                <a:solidFill>
                  <a:srgbClr val="EEECE1"/>
                </a:solidFill>
                <a:latin typeface="Garamond" pitchFamily="18" charset="0"/>
                <a:cs typeface="Arial" charset="0"/>
              </a:rPr>
              <a:t>reused</a:t>
            </a:r>
            <a:r>
              <a:rPr lang="it-IT" altLang="it-IT" sz="1200" dirty="0" smtClean="0">
                <a:solidFill>
                  <a:srgbClr val="EEECE1"/>
                </a:solidFill>
                <a:latin typeface="Garamond" pitchFamily="18" charset="0"/>
                <a:cs typeface="Arial" charset="0"/>
              </a:rPr>
              <a:t> in the </a:t>
            </a:r>
            <a:r>
              <a:rPr lang="it-IT" sz="1200" dirty="0" smtClean="0">
                <a:solidFill>
                  <a:srgbClr val="EEECE1"/>
                </a:solidFill>
                <a:latin typeface="Garamond" pitchFamily="18" charset="0"/>
                <a:cs typeface="Arial" charset="0"/>
              </a:rPr>
              <a:t>Roman </a:t>
            </a:r>
            <a:r>
              <a:rPr lang="it-IT" sz="1200" dirty="0" err="1" smtClean="0">
                <a:solidFill>
                  <a:srgbClr val="EEECE1"/>
                </a:solidFill>
                <a:latin typeface="Garamond" pitchFamily="18" charset="0"/>
                <a:cs typeface="Arial" charset="0"/>
              </a:rPr>
              <a:t>period</a:t>
            </a:r>
            <a:r>
              <a:rPr lang="it-IT" sz="1200" dirty="0" smtClean="0">
                <a:solidFill>
                  <a:srgbClr val="EEECE1"/>
                </a:solidFill>
                <a:latin typeface="Garamond" pitchFamily="18" charset="0"/>
                <a:cs typeface="Arial" charset="0"/>
              </a:rPr>
              <a:t> </a:t>
            </a:r>
            <a:r>
              <a:rPr lang="it-IT" sz="1200" dirty="0" err="1" smtClean="0">
                <a:solidFill>
                  <a:srgbClr val="EEECE1"/>
                </a:solidFill>
                <a:latin typeface="Garamond" pitchFamily="18" charset="0"/>
                <a:cs typeface="Arial" charset="0"/>
              </a:rPr>
              <a:t>as</a:t>
            </a:r>
            <a:r>
              <a:rPr lang="it-IT" sz="1200" dirty="0" smtClean="0">
                <a:solidFill>
                  <a:srgbClr val="EEECE1"/>
                </a:solidFill>
                <a:latin typeface="Garamond" pitchFamily="18" charset="0"/>
                <a:cs typeface="Arial" charset="0"/>
              </a:rPr>
              <a:t> a </a:t>
            </a:r>
            <a:r>
              <a:rPr lang="it-IT" sz="1200" dirty="0" err="1" smtClean="0">
                <a:solidFill>
                  <a:srgbClr val="EEECE1"/>
                </a:solidFill>
                <a:latin typeface="Garamond" pitchFamily="18" charset="0"/>
                <a:cs typeface="Arial" charset="0"/>
              </a:rPr>
              <a:t>gravestone</a:t>
            </a:r>
            <a:r>
              <a:rPr lang="it-IT" sz="1200" dirty="0" smtClean="0">
                <a:solidFill>
                  <a:srgbClr val="EEECE1"/>
                </a:solidFill>
                <a:latin typeface="Garamond" pitchFamily="18" charset="0"/>
                <a:cs typeface="Arial" charset="0"/>
              </a:rPr>
              <a:t> for </a:t>
            </a:r>
            <a:r>
              <a:rPr lang="it-IT" sz="1200" dirty="0" err="1" smtClean="0">
                <a:solidFill>
                  <a:srgbClr val="EEECE1"/>
                </a:solidFill>
                <a:latin typeface="Garamond" pitchFamily="18" charset="0"/>
                <a:cs typeface="Arial" charset="0"/>
              </a:rPr>
              <a:t>Diodora</a:t>
            </a:r>
            <a:r>
              <a:rPr lang="it-IT" sz="1200" dirty="0" smtClean="0">
                <a:solidFill>
                  <a:srgbClr val="EEECE1"/>
                </a:solidFill>
                <a:latin typeface="Garamond" pitchFamily="18" charset="0"/>
                <a:cs typeface="Arial" charset="0"/>
              </a:rPr>
              <a:t>,</a:t>
            </a:r>
            <a:endParaRPr lang="it-IT" dirty="0"/>
          </a:p>
        </p:txBody>
      </p:sp>
      <p:sp>
        <p:nvSpPr>
          <p:cNvPr id="9" name="Rettangolo 8"/>
          <p:cNvSpPr/>
          <p:nvPr/>
        </p:nvSpPr>
        <p:spPr>
          <a:xfrm>
            <a:off x="3772868" y="4729522"/>
            <a:ext cx="2174612" cy="461665"/>
          </a:xfrm>
          <a:prstGeom prst="rect">
            <a:avLst/>
          </a:prstGeom>
        </p:spPr>
        <p:txBody>
          <a:bodyPr wrap="square">
            <a:spAutoFit/>
          </a:bodyPr>
          <a:lstStyle/>
          <a:p>
            <a:pPr lvl="0"/>
            <a:r>
              <a:rPr lang="it-IT" altLang="it-IT" sz="1200" dirty="0" err="1" smtClean="0">
                <a:solidFill>
                  <a:srgbClr val="EEECE1"/>
                </a:solidFill>
                <a:latin typeface="Garamond" pitchFamily="18" charset="0"/>
                <a:cs typeface="Arial" charset="0"/>
              </a:rPr>
              <a:t>British</a:t>
            </a:r>
            <a:r>
              <a:rPr lang="it-IT" altLang="it-IT" sz="1200" dirty="0" smtClean="0">
                <a:solidFill>
                  <a:srgbClr val="EEECE1"/>
                </a:solidFill>
                <a:latin typeface="Garamond" pitchFamily="18" charset="0"/>
                <a:cs typeface="Arial" charset="0"/>
              </a:rPr>
              <a:t> </a:t>
            </a:r>
            <a:r>
              <a:rPr lang="it-IT" altLang="it-IT" sz="1200" dirty="0" err="1" smtClean="0">
                <a:solidFill>
                  <a:srgbClr val="EEECE1"/>
                </a:solidFill>
                <a:latin typeface="Garamond" pitchFamily="18" charset="0"/>
                <a:cs typeface="Arial" charset="0"/>
              </a:rPr>
              <a:t>Museum</a:t>
            </a:r>
            <a:r>
              <a:rPr lang="it-IT" altLang="it-IT" sz="1200" dirty="0" smtClean="0">
                <a:solidFill>
                  <a:srgbClr val="EEECE1"/>
                </a:solidFill>
                <a:latin typeface="Garamond" pitchFamily="18" charset="0"/>
                <a:cs typeface="Arial" charset="0"/>
              </a:rPr>
              <a:t>. </a:t>
            </a:r>
            <a:r>
              <a:rPr lang="it-IT" altLang="it-IT" sz="1200" dirty="0" err="1" smtClean="0">
                <a:solidFill>
                  <a:srgbClr val="EEECE1"/>
                </a:solidFill>
                <a:latin typeface="Garamond" pitchFamily="18" charset="0"/>
                <a:cs typeface="Arial" charset="0"/>
              </a:rPr>
              <a:t>Inv</a:t>
            </a:r>
            <a:r>
              <a:rPr lang="it-IT" altLang="it-IT" sz="1200" dirty="0" smtClean="0">
                <a:solidFill>
                  <a:srgbClr val="EEECE1"/>
                </a:solidFill>
                <a:latin typeface="Garamond" pitchFamily="18" charset="0"/>
                <a:cs typeface="Arial" charset="0"/>
              </a:rPr>
              <a:t>. 1839,1102.1 </a:t>
            </a:r>
            <a:r>
              <a:rPr lang="it-IT" altLang="it-IT" sz="1200" dirty="0" err="1" smtClean="0">
                <a:solidFill>
                  <a:srgbClr val="EEECE1"/>
                </a:solidFill>
                <a:latin typeface="Garamond" pitchFamily="18" charset="0"/>
                <a:cs typeface="Arial" charset="0"/>
              </a:rPr>
              <a:t>Gravestone</a:t>
            </a:r>
            <a:r>
              <a:rPr lang="it-IT" altLang="it-IT" sz="1200" dirty="0" smtClean="0">
                <a:solidFill>
                  <a:srgbClr val="EEECE1"/>
                </a:solidFill>
                <a:latin typeface="Garamond" pitchFamily="18" charset="0"/>
                <a:cs typeface="Arial" charset="0"/>
              </a:rPr>
              <a:t> of </a:t>
            </a:r>
            <a:r>
              <a:rPr lang="it-IT" altLang="it-IT" sz="1200" dirty="0" err="1" smtClean="0">
                <a:solidFill>
                  <a:srgbClr val="EEECE1"/>
                </a:solidFill>
                <a:latin typeface="Garamond" pitchFamily="18" charset="0"/>
                <a:cs typeface="Arial" charset="0"/>
              </a:rPr>
              <a:t>Tryphon</a:t>
            </a:r>
            <a:r>
              <a:rPr lang="it-IT" altLang="it-IT" sz="1200" dirty="0" smtClean="0">
                <a:solidFill>
                  <a:srgbClr val="EEECE1"/>
                </a:solidFill>
                <a:latin typeface="Garamond" pitchFamily="18" charset="0"/>
                <a:cs typeface="Arial" charset="0"/>
              </a:rPr>
              <a:t> </a:t>
            </a:r>
            <a:endParaRPr lang="it-IT" dirty="0">
              <a:solidFill>
                <a:prstClr val="black"/>
              </a:solidFill>
            </a:endParaRPr>
          </a:p>
        </p:txBody>
      </p:sp>
      <p:pic>
        <p:nvPicPr>
          <p:cNvPr id="4" name="Immagine 3"/>
          <p:cNvPicPr>
            <a:picLocks noChangeAspect="1"/>
          </p:cNvPicPr>
          <p:nvPr/>
        </p:nvPicPr>
        <p:blipFill rotWithShape="1">
          <a:blip r:embed="rId2" cstate="print">
            <a:extLst>
              <a:ext uri="{28A0092B-C50C-407E-A947-70E740481C1C}">
                <a14:useLocalDpi xmlns:a14="http://schemas.microsoft.com/office/drawing/2010/main" val="0"/>
              </a:ext>
            </a:extLst>
          </a:blip>
          <a:srcRect l="8402" t="5972" r="11300" b="11910"/>
          <a:stretch/>
        </p:blipFill>
        <p:spPr>
          <a:xfrm>
            <a:off x="971600" y="1086140"/>
            <a:ext cx="2533348" cy="3640339"/>
          </a:xfrm>
          <a:prstGeom prst="rect">
            <a:avLst/>
          </a:prstGeom>
        </p:spPr>
      </p:pic>
      <p:pic>
        <p:nvPicPr>
          <p:cNvPr id="8" name="Immagin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2868" y="1018134"/>
            <a:ext cx="1968669" cy="3776350"/>
          </a:xfrm>
          <a:prstGeom prst="rect">
            <a:avLst/>
          </a:prstGeom>
        </p:spPr>
      </p:pic>
      <p:sp>
        <p:nvSpPr>
          <p:cNvPr id="10" name="Rettangolo 9"/>
          <p:cNvSpPr/>
          <p:nvPr/>
        </p:nvSpPr>
        <p:spPr>
          <a:xfrm>
            <a:off x="-4767" y="5905547"/>
            <a:ext cx="9143990" cy="307777"/>
          </a:xfrm>
          <a:prstGeom prst="rect">
            <a:avLst/>
          </a:prstGeom>
        </p:spPr>
        <p:txBody>
          <a:bodyPr wrap="square">
            <a:spAutoFit/>
          </a:bodyPr>
          <a:lstStyle/>
          <a:p>
            <a:pPr algn="ctr">
              <a:spcBef>
                <a:spcPts val="600"/>
              </a:spcBef>
            </a:pPr>
            <a:r>
              <a:rPr lang="it-IT" sz="1400" dirty="0" smtClean="0">
                <a:solidFill>
                  <a:srgbClr val="EEECE1"/>
                </a:solidFill>
                <a:latin typeface="Garamond" pitchFamily="18" charset="0"/>
              </a:rPr>
              <a:t>-----------------------------------------</a:t>
            </a:r>
            <a:endParaRPr lang="it-IT" sz="1400" dirty="0">
              <a:solidFill>
                <a:srgbClr val="EEECE1"/>
              </a:solidFill>
              <a:latin typeface="Garamond" pitchFamily="18" charset="0"/>
            </a:endParaRPr>
          </a:p>
        </p:txBody>
      </p:sp>
      <p:sp>
        <p:nvSpPr>
          <p:cNvPr id="11" name="Rettangolo 10"/>
          <p:cNvSpPr/>
          <p:nvPr/>
        </p:nvSpPr>
        <p:spPr>
          <a:xfrm>
            <a:off x="0" y="6213325"/>
            <a:ext cx="9144000" cy="523220"/>
          </a:xfrm>
          <a:prstGeom prst="rect">
            <a:avLst/>
          </a:prstGeom>
        </p:spPr>
        <p:txBody>
          <a:bodyPr wrap="square">
            <a:spAutoFit/>
          </a:bodyPr>
          <a:lstStyle/>
          <a:p>
            <a:pPr algn="ctr">
              <a:spcBef>
                <a:spcPts val="1200"/>
              </a:spcBef>
            </a:pPr>
            <a:r>
              <a:rPr lang="en-US" sz="1400" cap="small" dirty="0" smtClean="0">
                <a:solidFill>
                  <a:srgbClr val="EEECE1"/>
                </a:solidFill>
                <a:latin typeface="Garamond" panose="02020404030301010803" pitchFamily="18" charset="0"/>
              </a:rPr>
              <a:t>Gabriella </a:t>
            </a:r>
            <a:r>
              <a:rPr lang="en-US" sz="1400" cap="small" dirty="0" err="1" smtClean="0">
                <a:solidFill>
                  <a:srgbClr val="EEECE1"/>
                </a:solidFill>
                <a:latin typeface="Garamond" panose="02020404030301010803" pitchFamily="18" charset="0"/>
              </a:rPr>
              <a:t>Cirucci</a:t>
            </a:r>
            <a:r>
              <a:rPr lang="en-US" sz="1400" cap="small" dirty="0" smtClean="0">
                <a:solidFill>
                  <a:srgbClr val="EEECE1"/>
                </a:solidFill>
                <a:latin typeface="Garamond" panose="02020404030301010803" pitchFamily="18" charset="0"/>
              </a:rPr>
              <a:t>, </a:t>
            </a:r>
            <a:r>
              <a:rPr lang="it-IT" sz="1400" i="1" cap="small" dirty="0" smtClean="0">
                <a:solidFill>
                  <a:srgbClr val="EEECE1"/>
                </a:solidFill>
                <a:latin typeface="Garamond" pitchFamily="18" charset="0"/>
              </a:rPr>
              <a:t>Anonymous ‘</a:t>
            </a:r>
            <a:r>
              <a:rPr lang="it-IT" sz="1400" i="1" cap="small" dirty="0" err="1" smtClean="0">
                <a:solidFill>
                  <a:srgbClr val="EEECE1"/>
                </a:solidFill>
                <a:latin typeface="Garamond" pitchFamily="18" charset="0"/>
              </a:rPr>
              <a:t>Originals</a:t>
            </a:r>
            <a:r>
              <a:rPr lang="it-IT" sz="1400" i="1" cap="small" dirty="0" smtClean="0">
                <a:solidFill>
                  <a:srgbClr val="EEECE1"/>
                </a:solidFill>
                <a:latin typeface="Garamond" pitchFamily="18" charset="0"/>
              </a:rPr>
              <a:t>’. </a:t>
            </a:r>
            <a:r>
              <a:rPr lang="it-IT" sz="1400" i="1" cap="small" dirty="0" err="1">
                <a:solidFill>
                  <a:srgbClr val="EEECE1"/>
                </a:solidFill>
                <a:latin typeface="Garamond" pitchFamily="18" charset="0"/>
              </a:rPr>
              <a:t>Greek</a:t>
            </a:r>
            <a:r>
              <a:rPr lang="it-IT" sz="1400" i="1" cap="small" dirty="0">
                <a:solidFill>
                  <a:srgbClr val="EEECE1"/>
                </a:solidFill>
                <a:latin typeface="Garamond" pitchFamily="18" charset="0"/>
              </a:rPr>
              <a:t> </a:t>
            </a:r>
            <a:r>
              <a:rPr lang="it-IT" sz="1400" i="1" cap="small" dirty="0" err="1" smtClean="0">
                <a:solidFill>
                  <a:srgbClr val="EEECE1"/>
                </a:solidFill>
                <a:latin typeface="Garamond" pitchFamily="18" charset="0"/>
              </a:rPr>
              <a:t>Sculpture</a:t>
            </a:r>
            <a:r>
              <a:rPr lang="it-IT" sz="1400" i="1" cap="small" dirty="0" smtClean="0">
                <a:solidFill>
                  <a:srgbClr val="EEECE1"/>
                </a:solidFill>
                <a:latin typeface="Garamond" pitchFamily="18" charset="0"/>
              </a:rPr>
              <a:t> of the </a:t>
            </a:r>
            <a:r>
              <a:rPr lang="it-IT" sz="1400" i="1" cap="small" dirty="0" err="1" smtClean="0">
                <a:solidFill>
                  <a:srgbClr val="EEECE1"/>
                </a:solidFill>
                <a:latin typeface="Garamond" pitchFamily="18" charset="0"/>
              </a:rPr>
              <a:t>Classical</a:t>
            </a:r>
            <a:r>
              <a:rPr lang="it-IT" sz="1400" i="1" cap="small" dirty="0" smtClean="0">
                <a:solidFill>
                  <a:srgbClr val="EEECE1"/>
                </a:solidFill>
                <a:latin typeface="Garamond" pitchFamily="18" charset="0"/>
              </a:rPr>
              <a:t> </a:t>
            </a:r>
            <a:r>
              <a:rPr lang="it-IT" sz="1400" i="1" cap="small" dirty="0" err="1" smtClean="0">
                <a:solidFill>
                  <a:srgbClr val="EEECE1"/>
                </a:solidFill>
                <a:latin typeface="Garamond" pitchFamily="18" charset="0"/>
              </a:rPr>
              <a:t>Period</a:t>
            </a:r>
            <a:r>
              <a:rPr lang="it-IT" sz="1400" i="1" cap="small" dirty="0" smtClean="0">
                <a:solidFill>
                  <a:srgbClr val="EEECE1"/>
                </a:solidFill>
                <a:latin typeface="Garamond" pitchFamily="18" charset="0"/>
              </a:rPr>
              <a:t> in Roman </a:t>
            </a:r>
            <a:r>
              <a:rPr lang="it-IT" sz="1400" i="1" cap="small" dirty="0" err="1" smtClean="0">
                <a:solidFill>
                  <a:srgbClr val="EEECE1"/>
                </a:solidFill>
                <a:latin typeface="Garamond" pitchFamily="18" charset="0"/>
              </a:rPr>
              <a:t>Context</a:t>
            </a:r>
            <a:endParaRPr lang="it-IT" sz="1400" cap="small" dirty="0" smtClean="0">
              <a:solidFill>
                <a:srgbClr val="EEECE1"/>
              </a:solidFill>
              <a:latin typeface="Garamond" pitchFamily="18" charset="0"/>
            </a:endParaRPr>
          </a:p>
          <a:p>
            <a:pPr algn="ctr"/>
            <a:r>
              <a:rPr lang="en-US" sz="1400" cap="small" dirty="0" smtClean="0">
                <a:solidFill>
                  <a:srgbClr val="EEECE1"/>
                </a:solidFill>
                <a:latin typeface="Garamond" pitchFamily="18" charset="0"/>
              </a:rPr>
              <a:t>Replicas in Roman Art: Redeeming the Copy?</a:t>
            </a:r>
            <a:r>
              <a:rPr lang="it-IT" sz="1400" cap="small" dirty="0" smtClean="0">
                <a:solidFill>
                  <a:srgbClr val="EEECE1"/>
                </a:solidFill>
                <a:latin typeface="Garamond" pitchFamily="18" charset="0"/>
              </a:rPr>
              <a:t> – </a:t>
            </a:r>
            <a:r>
              <a:rPr lang="en-US" sz="1400" cap="small" dirty="0">
                <a:solidFill>
                  <a:schemeClr val="bg2"/>
                </a:solidFill>
                <a:latin typeface="Garamond" panose="02020404030301010803" pitchFamily="18" charset="0"/>
              </a:rPr>
              <a:t>CARC Workshop</a:t>
            </a:r>
            <a:r>
              <a:rPr lang="en-US" sz="1400" dirty="0">
                <a:solidFill>
                  <a:schemeClr val="bg2"/>
                </a:solidFill>
                <a:latin typeface="Garamond" panose="02020404030301010803" pitchFamily="18" charset="0"/>
              </a:rPr>
              <a:t>, </a:t>
            </a:r>
            <a:r>
              <a:rPr lang="en-US" sz="1400" cap="small" dirty="0">
                <a:solidFill>
                  <a:schemeClr val="bg2"/>
                </a:solidFill>
                <a:latin typeface="Garamond" panose="02020404030301010803" pitchFamily="18" charset="0"/>
              </a:rPr>
              <a:t>University of </a:t>
            </a:r>
            <a:r>
              <a:rPr lang="en-US" sz="1400" cap="small" dirty="0" smtClean="0">
                <a:solidFill>
                  <a:schemeClr val="bg2"/>
                </a:solidFill>
                <a:latin typeface="Garamond" panose="02020404030301010803" pitchFamily="18" charset="0"/>
              </a:rPr>
              <a:t>Oxford</a:t>
            </a:r>
            <a:endParaRPr lang="it-IT" sz="1400" cap="small" dirty="0">
              <a:solidFill>
                <a:srgbClr val="EEECE1"/>
              </a:solidFill>
              <a:latin typeface="Garamond" pitchFamily="18" charset="0"/>
            </a:endParaRPr>
          </a:p>
        </p:txBody>
      </p:sp>
      <p:sp>
        <p:nvSpPr>
          <p:cNvPr id="12" name="Rettangolo 11"/>
          <p:cNvSpPr/>
          <p:nvPr/>
        </p:nvSpPr>
        <p:spPr>
          <a:xfrm>
            <a:off x="6294175" y="4741967"/>
            <a:ext cx="2058911" cy="830997"/>
          </a:xfrm>
          <a:prstGeom prst="rect">
            <a:avLst/>
          </a:prstGeom>
        </p:spPr>
        <p:txBody>
          <a:bodyPr wrap="square">
            <a:spAutoFit/>
          </a:bodyPr>
          <a:lstStyle/>
          <a:p>
            <a:pPr lvl="0"/>
            <a:r>
              <a:rPr lang="it-IT" altLang="it-IT" sz="1200" dirty="0" smtClean="0">
                <a:solidFill>
                  <a:srgbClr val="EEECE1"/>
                </a:solidFill>
                <a:latin typeface="Garamond" pitchFamily="18" charset="0"/>
                <a:cs typeface="Arial" charset="0"/>
              </a:rPr>
              <a:t>Roma. Centrale </a:t>
            </a:r>
            <a:r>
              <a:rPr lang="it-IT" altLang="it-IT" sz="1200" dirty="0" err="1" smtClean="0">
                <a:solidFill>
                  <a:srgbClr val="EEECE1"/>
                </a:solidFill>
                <a:latin typeface="Garamond" pitchFamily="18" charset="0"/>
                <a:cs typeface="Arial" charset="0"/>
              </a:rPr>
              <a:t>Montemartini</a:t>
            </a:r>
            <a:r>
              <a:rPr lang="it-IT" altLang="it-IT" sz="1200" dirty="0" smtClean="0">
                <a:solidFill>
                  <a:srgbClr val="EEECE1"/>
                </a:solidFill>
                <a:latin typeface="Garamond" pitchFamily="18" charset="0"/>
                <a:cs typeface="Arial" charset="0"/>
              </a:rPr>
              <a:t>. </a:t>
            </a:r>
            <a:r>
              <a:rPr lang="it-IT" altLang="it-IT" sz="1200" dirty="0" err="1">
                <a:solidFill>
                  <a:srgbClr val="EEECE1"/>
                </a:solidFill>
                <a:latin typeface="Garamond" pitchFamily="18" charset="0"/>
                <a:cs typeface="Arial" charset="0"/>
              </a:rPr>
              <a:t>Inv</a:t>
            </a:r>
            <a:r>
              <a:rPr lang="it-IT" altLang="it-IT" sz="1200" dirty="0">
                <a:solidFill>
                  <a:srgbClr val="EEECE1"/>
                </a:solidFill>
                <a:latin typeface="Garamond" pitchFamily="18" charset="0"/>
                <a:cs typeface="Arial" charset="0"/>
              </a:rPr>
              <a:t>. </a:t>
            </a:r>
            <a:r>
              <a:rPr lang="it-IT" altLang="it-IT" sz="1200" dirty="0" smtClean="0">
                <a:solidFill>
                  <a:srgbClr val="EEECE1"/>
                </a:solidFill>
                <a:latin typeface="Garamond" pitchFamily="18" charset="0"/>
                <a:cs typeface="Arial" charset="0"/>
              </a:rPr>
              <a:t>2392. «</a:t>
            </a:r>
            <a:r>
              <a:rPr lang="it-IT" altLang="it-IT" sz="1200" dirty="0" err="1" smtClean="0">
                <a:solidFill>
                  <a:srgbClr val="EEECE1"/>
                </a:solidFill>
                <a:latin typeface="Garamond" pitchFamily="18" charset="0"/>
                <a:cs typeface="Arial" charset="0"/>
              </a:rPr>
              <a:t>Barberini</a:t>
            </a:r>
            <a:r>
              <a:rPr lang="it-IT" altLang="it-IT" sz="1200" dirty="0" smtClean="0">
                <a:solidFill>
                  <a:srgbClr val="EEECE1"/>
                </a:solidFill>
                <a:latin typeface="Garamond" pitchFamily="18" charset="0"/>
                <a:cs typeface="Arial" charset="0"/>
              </a:rPr>
              <a:t> </a:t>
            </a:r>
            <a:r>
              <a:rPr lang="it-IT" altLang="it-IT" sz="1200" dirty="0" err="1" smtClean="0">
                <a:solidFill>
                  <a:srgbClr val="EEECE1"/>
                </a:solidFill>
                <a:latin typeface="Garamond" pitchFamily="18" charset="0"/>
                <a:cs typeface="Arial" charset="0"/>
              </a:rPr>
              <a:t>Togatus</a:t>
            </a:r>
            <a:r>
              <a:rPr lang="it-IT" altLang="it-IT" sz="1200" dirty="0" smtClean="0">
                <a:solidFill>
                  <a:srgbClr val="EEECE1"/>
                </a:solidFill>
                <a:latin typeface="Garamond" pitchFamily="18" charset="0"/>
                <a:cs typeface="Arial" charset="0"/>
              </a:rPr>
              <a:t>». (Head </a:t>
            </a:r>
            <a:r>
              <a:rPr lang="it-IT" altLang="it-IT" sz="1200" dirty="0" err="1" smtClean="0">
                <a:solidFill>
                  <a:srgbClr val="EEECE1"/>
                </a:solidFill>
                <a:latin typeface="Garamond" pitchFamily="18" charset="0"/>
                <a:cs typeface="Arial" charset="0"/>
              </a:rPr>
              <a:t>not</a:t>
            </a:r>
            <a:r>
              <a:rPr lang="it-IT" altLang="it-IT" sz="1200" dirty="0" smtClean="0">
                <a:solidFill>
                  <a:srgbClr val="EEECE1"/>
                </a:solidFill>
                <a:latin typeface="Garamond" pitchFamily="18" charset="0"/>
                <a:cs typeface="Arial" charset="0"/>
              </a:rPr>
              <a:t> </a:t>
            </a:r>
            <a:r>
              <a:rPr lang="it-IT" altLang="it-IT" sz="1200" dirty="0" err="1" smtClean="0">
                <a:solidFill>
                  <a:srgbClr val="EEECE1"/>
                </a:solidFill>
                <a:latin typeface="Garamond" pitchFamily="18" charset="0"/>
                <a:cs typeface="Arial" charset="0"/>
              </a:rPr>
              <a:t>belonging</a:t>
            </a:r>
            <a:r>
              <a:rPr lang="it-IT" altLang="it-IT" sz="1200" dirty="0" smtClean="0">
                <a:solidFill>
                  <a:srgbClr val="EEECE1"/>
                </a:solidFill>
                <a:latin typeface="Garamond" pitchFamily="18" charset="0"/>
                <a:cs typeface="Arial" charset="0"/>
              </a:rPr>
              <a:t>) End of the 1st </a:t>
            </a:r>
            <a:r>
              <a:rPr lang="it-IT" altLang="it-IT" sz="1200" dirty="0" err="1" smtClean="0">
                <a:solidFill>
                  <a:srgbClr val="EEECE1"/>
                </a:solidFill>
                <a:latin typeface="Garamond" pitchFamily="18" charset="0"/>
                <a:cs typeface="Arial" charset="0"/>
              </a:rPr>
              <a:t>century</a:t>
            </a:r>
            <a:r>
              <a:rPr lang="it-IT" altLang="it-IT" sz="1200" dirty="0" smtClean="0">
                <a:solidFill>
                  <a:srgbClr val="EEECE1"/>
                </a:solidFill>
                <a:latin typeface="Garamond" pitchFamily="18" charset="0"/>
                <a:cs typeface="Arial" charset="0"/>
              </a:rPr>
              <a:t> </a:t>
            </a:r>
            <a:r>
              <a:rPr lang="it-IT" altLang="it-IT" sz="1200" dirty="0" smtClean="0">
                <a:solidFill>
                  <a:srgbClr val="EEECE1"/>
                </a:solidFill>
                <a:latin typeface="Garamond" pitchFamily="18" charset="0"/>
                <a:cs typeface="Arial" charset="0"/>
              </a:rPr>
              <a:t>B.C.</a:t>
            </a:r>
            <a:endParaRPr lang="it-IT" dirty="0">
              <a:solidFill>
                <a:prstClr val="black"/>
              </a:solidFill>
            </a:endParaRPr>
          </a:p>
        </p:txBody>
      </p:sp>
      <p:pic>
        <p:nvPicPr>
          <p:cNvPr id="13" name="Immagine 12"/>
          <p:cNvPicPr>
            <a:picLocks noChangeAspect="1"/>
          </p:cNvPicPr>
          <p:nvPr/>
        </p:nvPicPr>
        <p:blipFill rotWithShape="1">
          <a:blip r:embed="rId4">
            <a:extLst>
              <a:ext uri="{28A0092B-C50C-407E-A947-70E740481C1C}">
                <a14:useLocalDpi xmlns:a14="http://schemas.microsoft.com/office/drawing/2010/main" val="0"/>
              </a:ext>
            </a:extLst>
          </a:blip>
          <a:srcRect l="17328" t="2627" r="15232"/>
          <a:stretch/>
        </p:blipFill>
        <p:spPr>
          <a:xfrm>
            <a:off x="6300192" y="664133"/>
            <a:ext cx="1872208" cy="4051582"/>
          </a:xfrm>
          <a:prstGeom prst="rect">
            <a:avLst/>
          </a:prstGeom>
        </p:spPr>
      </p:pic>
    </p:spTree>
    <p:extLst>
      <p:ext uri="{BB962C8B-B14F-4D97-AF65-F5344CB8AC3E}">
        <p14:creationId xmlns:p14="http://schemas.microsoft.com/office/powerpoint/2010/main" val="45495257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Dati Altri\Dati e documenti Altri\tesi perf marzo 08 parte II\immagini tesi perf mar08\immagini parte I\immagini cap II\salllanc.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771" t="14969"/>
          <a:stretch/>
        </p:blipFill>
        <p:spPr bwMode="auto">
          <a:xfrm>
            <a:off x="6004060" y="469768"/>
            <a:ext cx="2872221" cy="201622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Gabriella\Desktop\TRAC2015_Paper\Funerary_reused\images\7814706468_12dc9bcdd8_b.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234" t="18432" r="4190" b="17848"/>
          <a:stretch/>
        </p:blipFill>
        <p:spPr bwMode="auto">
          <a:xfrm>
            <a:off x="6004059" y="3182810"/>
            <a:ext cx="2857591" cy="1927973"/>
          </a:xfrm>
          <a:prstGeom prst="rect">
            <a:avLst/>
          </a:prstGeom>
          <a:noFill/>
          <a:extLst>
            <a:ext uri="{909E8E84-426E-40DD-AFC4-6F175D3DCCD1}">
              <a14:hiddenFill xmlns:a14="http://schemas.microsoft.com/office/drawing/2010/main">
                <a:solidFill>
                  <a:srgbClr val="FFFFFF"/>
                </a:solidFill>
              </a14:hiddenFill>
            </a:ext>
          </a:extLst>
        </p:spPr>
      </p:pic>
      <p:pic>
        <p:nvPicPr>
          <p:cNvPr id="6" name="Immagin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331" y="469768"/>
            <a:ext cx="1840901" cy="2318065"/>
          </a:xfrm>
          <a:prstGeom prst="rect">
            <a:avLst/>
          </a:prstGeom>
        </p:spPr>
      </p:pic>
      <p:sp>
        <p:nvSpPr>
          <p:cNvPr id="7" name="Rettangolo 6"/>
          <p:cNvSpPr/>
          <p:nvPr/>
        </p:nvSpPr>
        <p:spPr>
          <a:xfrm>
            <a:off x="511112" y="2816434"/>
            <a:ext cx="2079468" cy="461665"/>
          </a:xfrm>
          <a:prstGeom prst="rect">
            <a:avLst/>
          </a:prstGeom>
        </p:spPr>
        <p:txBody>
          <a:bodyPr wrap="square">
            <a:spAutoFit/>
          </a:bodyPr>
          <a:lstStyle/>
          <a:p>
            <a:pPr lvl="0">
              <a:spcBef>
                <a:spcPts val="600"/>
              </a:spcBef>
            </a:pPr>
            <a:r>
              <a:rPr lang="it-IT" sz="1200" dirty="0">
                <a:solidFill>
                  <a:srgbClr val="EEECE1"/>
                </a:solidFill>
                <a:latin typeface="Garamond" panose="02020404030301010803" pitchFamily="18" charset="0"/>
              </a:rPr>
              <a:t>Roma. </a:t>
            </a:r>
            <a:r>
              <a:rPr lang="it-IT" sz="1200" dirty="0" smtClean="0">
                <a:solidFill>
                  <a:srgbClr val="EEECE1"/>
                </a:solidFill>
                <a:latin typeface="Garamond" panose="02020404030301010803" pitchFamily="18" charset="0"/>
              </a:rPr>
              <a:t>Museo </a:t>
            </a:r>
            <a:r>
              <a:rPr lang="it-IT" sz="1200" dirty="0" err="1" smtClean="0">
                <a:solidFill>
                  <a:srgbClr val="EEECE1"/>
                </a:solidFill>
                <a:latin typeface="Garamond" panose="02020404030301010803" pitchFamily="18" charset="0"/>
              </a:rPr>
              <a:t>Barracco</a:t>
            </a:r>
            <a:r>
              <a:rPr lang="it-IT" sz="1200" dirty="0" smtClean="0">
                <a:solidFill>
                  <a:srgbClr val="EEECE1"/>
                </a:solidFill>
                <a:latin typeface="Garamond" panose="02020404030301010803" pitchFamily="18" charset="0"/>
              </a:rPr>
              <a:t>. </a:t>
            </a:r>
            <a:r>
              <a:rPr lang="it-IT" sz="1200" dirty="0" err="1" smtClean="0">
                <a:solidFill>
                  <a:srgbClr val="EEECE1"/>
                </a:solidFill>
                <a:latin typeface="Garamond" panose="02020404030301010803" pitchFamily="18" charset="0"/>
              </a:rPr>
              <a:t>Inv</a:t>
            </a:r>
            <a:r>
              <a:rPr lang="it-IT" sz="1200" dirty="0">
                <a:solidFill>
                  <a:srgbClr val="EEECE1"/>
                </a:solidFill>
                <a:latin typeface="Garamond" panose="02020404030301010803" pitchFamily="18" charset="0"/>
              </a:rPr>
              <a:t>. </a:t>
            </a:r>
            <a:r>
              <a:rPr lang="it-IT" sz="1200" dirty="0" smtClean="0">
                <a:solidFill>
                  <a:srgbClr val="EEECE1"/>
                </a:solidFill>
                <a:latin typeface="Garamond" panose="02020404030301010803" pitchFamily="18" charset="0"/>
              </a:rPr>
              <a:t>73. </a:t>
            </a:r>
            <a:r>
              <a:rPr lang="it-IT" sz="1200" dirty="0" err="1" smtClean="0">
                <a:solidFill>
                  <a:srgbClr val="EEECE1"/>
                </a:solidFill>
                <a:latin typeface="Garamond" panose="02020404030301010803" pitchFamily="18" charset="0"/>
              </a:rPr>
              <a:t>ca</a:t>
            </a:r>
            <a:r>
              <a:rPr lang="it-IT" sz="1200" dirty="0" smtClean="0">
                <a:solidFill>
                  <a:srgbClr val="EEECE1"/>
                </a:solidFill>
                <a:latin typeface="Garamond" panose="02020404030301010803" pitchFamily="18" charset="0"/>
              </a:rPr>
              <a:t> 525-510 </a:t>
            </a:r>
            <a:r>
              <a:rPr lang="it-IT" sz="1200" dirty="0" smtClean="0">
                <a:solidFill>
                  <a:srgbClr val="EEECE1"/>
                </a:solidFill>
                <a:latin typeface="Garamond" panose="02020404030301010803" pitchFamily="18" charset="0"/>
              </a:rPr>
              <a:t>B.C.</a:t>
            </a:r>
            <a:endParaRPr lang="it-IT" sz="1200" dirty="0">
              <a:solidFill>
                <a:srgbClr val="EEECE1"/>
              </a:solidFill>
              <a:latin typeface="Garamond" panose="02020404030301010803" pitchFamily="18" charset="0"/>
            </a:endParaRPr>
          </a:p>
        </p:txBody>
      </p:sp>
      <p:pic>
        <p:nvPicPr>
          <p:cNvPr id="8"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247" t="205" r="6888" b="14197"/>
          <a:stretch/>
        </p:blipFill>
        <p:spPr bwMode="auto">
          <a:xfrm>
            <a:off x="587759" y="3717032"/>
            <a:ext cx="2659218" cy="13937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ttangolo 8"/>
          <p:cNvSpPr/>
          <p:nvPr/>
        </p:nvSpPr>
        <p:spPr>
          <a:xfrm>
            <a:off x="511113" y="5110783"/>
            <a:ext cx="2940900" cy="461665"/>
          </a:xfrm>
          <a:prstGeom prst="rect">
            <a:avLst/>
          </a:prstGeom>
        </p:spPr>
        <p:txBody>
          <a:bodyPr wrap="square">
            <a:spAutoFit/>
          </a:bodyPr>
          <a:lstStyle/>
          <a:p>
            <a:r>
              <a:rPr lang="it-IT" altLang="it-IT" sz="1200" dirty="0">
                <a:solidFill>
                  <a:srgbClr val="EEECE1"/>
                </a:solidFill>
                <a:latin typeface="Garamond" pitchFamily="18" charset="0"/>
                <a:cs typeface="Arial" charset="0"/>
              </a:rPr>
              <a:t>Firenze. </a:t>
            </a:r>
            <a:r>
              <a:rPr lang="it-IT" altLang="it-IT" sz="1200" dirty="0" err="1">
                <a:solidFill>
                  <a:srgbClr val="EEECE1"/>
                </a:solidFill>
                <a:latin typeface="Garamond" pitchFamily="18" charset="0"/>
                <a:cs typeface="Arial" charset="0"/>
              </a:rPr>
              <a:t>Archaeological</a:t>
            </a:r>
            <a:r>
              <a:rPr lang="it-IT" altLang="it-IT" sz="1200" dirty="0">
                <a:solidFill>
                  <a:srgbClr val="EEECE1"/>
                </a:solidFill>
                <a:latin typeface="Garamond" pitchFamily="18" charset="0"/>
                <a:cs typeface="Arial" charset="0"/>
              </a:rPr>
              <a:t> </a:t>
            </a:r>
            <a:r>
              <a:rPr lang="it-IT" altLang="it-IT" sz="1200" dirty="0" err="1">
                <a:solidFill>
                  <a:srgbClr val="EEECE1"/>
                </a:solidFill>
                <a:latin typeface="Garamond" pitchFamily="18" charset="0"/>
                <a:cs typeface="Arial" charset="0"/>
              </a:rPr>
              <a:t>Museum</a:t>
            </a:r>
            <a:r>
              <a:rPr lang="it-IT" altLang="it-IT" sz="1200" dirty="0">
                <a:solidFill>
                  <a:srgbClr val="EEECE1"/>
                </a:solidFill>
                <a:latin typeface="Garamond" pitchFamily="18" charset="0"/>
                <a:cs typeface="Arial" charset="0"/>
              </a:rPr>
              <a:t>. </a:t>
            </a:r>
            <a:r>
              <a:rPr lang="it-IT" altLang="it-IT" sz="1200" dirty="0" err="1">
                <a:solidFill>
                  <a:srgbClr val="EEECE1"/>
                </a:solidFill>
                <a:latin typeface="Garamond" pitchFamily="18" charset="0"/>
                <a:cs typeface="Arial" charset="0"/>
              </a:rPr>
              <a:t>Inv</a:t>
            </a:r>
            <a:r>
              <a:rPr lang="it-IT" altLang="it-IT" sz="1200" dirty="0">
                <a:solidFill>
                  <a:srgbClr val="EEECE1"/>
                </a:solidFill>
                <a:latin typeface="Garamond" pitchFamily="18" charset="0"/>
                <a:cs typeface="Arial" charset="0"/>
              </a:rPr>
              <a:t>. </a:t>
            </a:r>
            <a:r>
              <a:rPr lang="it-IT" altLang="it-IT" sz="1200" dirty="0" smtClean="0">
                <a:solidFill>
                  <a:srgbClr val="EEECE1"/>
                </a:solidFill>
                <a:latin typeface="Garamond" pitchFamily="18" charset="0"/>
                <a:cs typeface="Arial" charset="0"/>
              </a:rPr>
              <a:t>13832.</a:t>
            </a:r>
          </a:p>
          <a:p>
            <a:r>
              <a:rPr lang="it-IT" altLang="it-IT" sz="1200" dirty="0" smtClean="0">
                <a:solidFill>
                  <a:srgbClr val="EEECE1"/>
                </a:solidFill>
                <a:latin typeface="Garamond" pitchFamily="18" charset="0"/>
                <a:cs typeface="Arial" charset="0"/>
              </a:rPr>
              <a:t>End of the 5th  </a:t>
            </a:r>
            <a:r>
              <a:rPr lang="it-IT" altLang="it-IT" sz="1200" dirty="0" err="1" smtClean="0">
                <a:solidFill>
                  <a:srgbClr val="EEECE1"/>
                </a:solidFill>
                <a:latin typeface="Garamond" pitchFamily="18" charset="0"/>
                <a:cs typeface="Arial" charset="0"/>
              </a:rPr>
              <a:t>century</a:t>
            </a:r>
            <a:r>
              <a:rPr lang="it-IT" altLang="it-IT" sz="1200" dirty="0" smtClean="0">
                <a:solidFill>
                  <a:srgbClr val="EEECE1"/>
                </a:solidFill>
                <a:latin typeface="Garamond" pitchFamily="18" charset="0"/>
                <a:cs typeface="Arial" charset="0"/>
              </a:rPr>
              <a:t> </a:t>
            </a:r>
            <a:r>
              <a:rPr lang="it-IT" altLang="it-IT" sz="1200" dirty="0" smtClean="0">
                <a:solidFill>
                  <a:srgbClr val="EEECE1"/>
                </a:solidFill>
                <a:latin typeface="Garamond" pitchFamily="18" charset="0"/>
                <a:cs typeface="Arial" charset="0"/>
              </a:rPr>
              <a:t>B.C. </a:t>
            </a:r>
            <a:endParaRPr lang="it-IT" altLang="it-IT" sz="1200" dirty="0" smtClean="0">
              <a:solidFill>
                <a:srgbClr val="EEECE1"/>
              </a:solidFill>
              <a:latin typeface="Garamond" pitchFamily="18" charset="0"/>
              <a:cs typeface="Arial" charset="0"/>
            </a:endParaRPr>
          </a:p>
        </p:txBody>
      </p:sp>
      <p:sp>
        <p:nvSpPr>
          <p:cNvPr id="10" name="Rettangolo 9"/>
          <p:cNvSpPr/>
          <p:nvPr/>
        </p:nvSpPr>
        <p:spPr>
          <a:xfrm>
            <a:off x="188499" y="4810602"/>
            <a:ext cx="341760" cy="369332"/>
          </a:xfrm>
          <a:prstGeom prst="rect">
            <a:avLst/>
          </a:prstGeom>
        </p:spPr>
        <p:txBody>
          <a:bodyPr wrap="none">
            <a:spAutoFit/>
          </a:bodyPr>
          <a:lstStyle/>
          <a:p>
            <a:r>
              <a:rPr lang="it-IT" altLang="it-IT" b="1" dirty="0" smtClean="0">
                <a:solidFill>
                  <a:srgbClr val="FF0000"/>
                </a:solidFill>
                <a:latin typeface="Garamond" pitchFamily="18" charset="0"/>
                <a:cs typeface="Arial" charset="0"/>
              </a:rPr>
              <a:t>B</a:t>
            </a:r>
            <a:endParaRPr lang="it-IT" dirty="0">
              <a:solidFill>
                <a:srgbClr val="FF0000"/>
              </a:solidFill>
            </a:endParaRPr>
          </a:p>
        </p:txBody>
      </p:sp>
      <p:pic>
        <p:nvPicPr>
          <p:cNvPr id="12" name="Immagine 11" descr="colomba.jpg"/>
          <p:cNvPicPr>
            <a:picLocks noChangeAspect="1"/>
          </p:cNvPicPr>
          <p:nvPr/>
        </p:nvPicPr>
        <p:blipFill>
          <a:blip r:embed="rId6" cstate="print"/>
          <a:stretch>
            <a:fillRect/>
          </a:stretch>
        </p:blipFill>
        <p:spPr>
          <a:xfrm>
            <a:off x="3793772" y="469768"/>
            <a:ext cx="1282284" cy="3675050"/>
          </a:xfrm>
          <a:prstGeom prst="rect">
            <a:avLst/>
          </a:prstGeom>
        </p:spPr>
      </p:pic>
      <p:sp>
        <p:nvSpPr>
          <p:cNvPr id="14" name="Rettangolo 13"/>
          <p:cNvSpPr/>
          <p:nvPr/>
        </p:nvSpPr>
        <p:spPr>
          <a:xfrm>
            <a:off x="193307" y="2543833"/>
            <a:ext cx="336952" cy="369332"/>
          </a:xfrm>
          <a:prstGeom prst="rect">
            <a:avLst/>
          </a:prstGeom>
        </p:spPr>
        <p:txBody>
          <a:bodyPr wrap="none">
            <a:spAutoFit/>
          </a:bodyPr>
          <a:lstStyle/>
          <a:p>
            <a:r>
              <a:rPr lang="it-IT" altLang="it-IT" b="1" dirty="0" smtClean="0">
                <a:solidFill>
                  <a:srgbClr val="FF0000"/>
                </a:solidFill>
                <a:latin typeface="Garamond" pitchFamily="18" charset="0"/>
                <a:cs typeface="Arial" charset="0"/>
              </a:rPr>
              <a:t>A</a:t>
            </a:r>
            <a:endParaRPr lang="it-IT" dirty="0">
              <a:solidFill>
                <a:srgbClr val="FF0000"/>
              </a:solidFill>
            </a:endParaRPr>
          </a:p>
        </p:txBody>
      </p:sp>
      <p:sp>
        <p:nvSpPr>
          <p:cNvPr id="15" name="Rettangolo 14"/>
          <p:cNvSpPr/>
          <p:nvPr/>
        </p:nvSpPr>
        <p:spPr>
          <a:xfrm>
            <a:off x="8157768" y="3846769"/>
            <a:ext cx="341760" cy="369332"/>
          </a:xfrm>
          <a:prstGeom prst="rect">
            <a:avLst/>
          </a:prstGeom>
        </p:spPr>
        <p:txBody>
          <a:bodyPr wrap="none">
            <a:spAutoFit/>
          </a:bodyPr>
          <a:lstStyle/>
          <a:p>
            <a:r>
              <a:rPr lang="it-IT" altLang="it-IT" b="1" dirty="0" smtClean="0">
                <a:solidFill>
                  <a:srgbClr val="FF0000"/>
                </a:solidFill>
                <a:latin typeface="Garamond" pitchFamily="18" charset="0"/>
                <a:cs typeface="Arial" charset="0"/>
              </a:rPr>
              <a:t>C</a:t>
            </a:r>
            <a:endParaRPr lang="it-IT" dirty="0">
              <a:solidFill>
                <a:srgbClr val="FF0000"/>
              </a:solidFill>
            </a:endParaRPr>
          </a:p>
        </p:txBody>
      </p:sp>
      <p:sp>
        <p:nvSpPr>
          <p:cNvPr id="16" name="Rettangolo 15"/>
          <p:cNvSpPr/>
          <p:nvPr/>
        </p:nvSpPr>
        <p:spPr>
          <a:xfrm>
            <a:off x="7432854" y="4810602"/>
            <a:ext cx="341760" cy="369332"/>
          </a:xfrm>
          <a:prstGeom prst="rect">
            <a:avLst/>
          </a:prstGeom>
        </p:spPr>
        <p:txBody>
          <a:bodyPr wrap="none">
            <a:spAutoFit/>
          </a:bodyPr>
          <a:lstStyle/>
          <a:p>
            <a:r>
              <a:rPr lang="it-IT" altLang="it-IT" b="1" dirty="0" smtClean="0">
                <a:solidFill>
                  <a:srgbClr val="FF0000"/>
                </a:solidFill>
                <a:latin typeface="Garamond" pitchFamily="18" charset="0"/>
                <a:cs typeface="Arial" charset="0"/>
              </a:rPr>
              <a:t>B</a:t>
            </a:r>
            <a:endParaRPr lang="it-IT" dirty="0">
              <a:solidFill>
                <a:srgbClr val="FF0000"/>
              </a:solidFill>
            </a:endParaRPr>
          </a:p>
        </p:txBody>
      </p:sp>
      <p:sp>
        <p:nvSpPr>
          <p:cNvPr id="17" name="Rettangolo 16"/>
          <p:cNvSpPr/>
          <p:nvPr/>
        </p:nvSpPr>
        <p:spPr>
          <a:xfrm>
            <a:off x="8006585" y="610451"/>
            <a:ext cx="336952" cy="369332"/>
          </a:xfrm>
          <a:prstGeom prst="rect">
            <a:avLst/>
          </a:prstGeom>
        </p:spPr>
        <p:txBody>
          <a:bodyPr wrap="none">
            <a:spAutoFit/>
          </a:bodyPr>
          <a:lstStyle/>
          <a:p>
            <a:r>
              <a:rPr lang="it-IT" altLang="it-IT" b="1" dirty="0" smtClean="0">
                <a:solidFill>
                  <a:srgbClr val="FF0000"/>
                </a:solidFill>
                <a:latin typeface="Garamond" pitchFamily="18" charset="0"/>
                <a:cs typeface="Arial" charset="0"/>
              </a:rPr>
              <a:t>A</a:t>
            </a:r>
            <a:endParaRPr lang="it-IT" dirty="0">
              <a:solidFill>
                <a:srgbClr val="FF0000"/>
              </a:solidFill>
            </a:endParaRPr>
          </a:p>
        </p:txBody>
      </p:sp>
      <p:sp>
        <p:nvSpPr>
          <p:cNvPr id="18" name="Rettangolo 17"/>
          <p:cNvSpPr/>
          <p:nvPr/>
        </p:nvSpPr>
        <p:spPr>
          <a:xfrm>
            <a:off x="3452012" y="3806311"/>
            <a:ext cx="341760" cy="369332"/>
          </a:xfrm>
          <a:prstGeom prst="rect">
            <a:avLst/>
          </a:prstGeom>
        </p:spPr>
        <p:txBody>
          <a:bodyPr wrap="none">
            <a:spAutoFit/>
          </a:bodyPr>
          <a:lstStyle/>
          <a:p>
            <a:r>
              <a:rPr lang="it-IT" altLang="it-IT" b="1" dirty="0" smtClean="0">
                <a:solidFill>
                  <a:srgbClr val="FF0000"/>
                </a:solidFill>
                <a:latin typeface="Garamond" pitchFamily="18" charset="0"/>
                <a:cs typeface="Arial" charset="0"/>
              </a:rPr>
              <a:t>C</a:t>
            </a:r>
            <a:endParaRPr lang="it-IT" dirty="0">
              <a:solidFill>
                <a:srgbClr val="FF0000"/>
              </a:solidFill>
            </a:endParaRPr>
          </a:p>
        </p:txBody>
      </p:sp>
      <p:sp>
        <p:nvSpPr>
          <p:cNvPr id="3" name="Rettangolo 2"/>
          <p:cNvSpPr/>
          <p:nvPr/>
        </p:nvSpPr>
        <p:spPr>
          <a:xfrm>
            <a:off x="3836533" y="4144818"/>
            <a:ext cx="2148914" cy="461665"/>
          </a:xfrm>
          <a:prstGeom prst="rect">
            <a:avLst/>
          </a:prstGeom>
        </p:spPr>
        <p:txBody>
          <a:bodyPr wrap="square">
            <a:spAutoFit/>
          </a:bodyPr>
          <a:lstStyle/>
          <a:p>
            <a:pPr lvl="0">
              <a:spcBef>
                <a:spcPts val="600"/>
              </a:spcBef>
            </a:pPr>
            <a:r>
              <a:rPr lang="it-IT" sz="1200" dirty="0">
                <a:solidFill>
                  <a:srgbClr val="EEECE1"/>
                </a:solidFill>
                <a:latin typeface="Garamond" panose="02020404030301010803" pitchFamily="18" charset="0"/>
              </a:rPr>
              <a:t>Roma. Musei Capitolini. </a:t>
            </a:r>
            <a:r>
              <a:rPr lang="it-IT" sz="1200" dirty="0" err="1" smtClean="0">
                <a:solidFill>
                  <a:srgbClr val="EEECE1"/>
                </a:solidFill>
                <a:latin typeface="Garamond" panose="02020404030301010803" pitchFamily="18" charset="0"/>
              </a:rPr>
              <a:t>Inv</a:t>
            </a:r>
            <a:r>
              <a:rPr lang="it-IT" sz="1200" dirty="0">
                <a:solidFill>
                  <a:srgbClr val="EEECE1"/>
                </a:solidFill>
                <a:latin typeface="Garamond" panose="02020404030301010803" pitchFamily="18" charset="0"/>
              </a:rPr>
              <a:t>. 987. </a:t>
            </a:r>
            <a:r>
              <a:rPr lang="it-IT" sz="1200" dirty="0" err="1" smtClean="0">
                <a:solidFill>
                  <a:srgbClr val="EEECE1"/>
                </a:solidFill>
                <a:latin typeface="Garamond" panose="02020404030301010803" pitchFamily="18" charset="0"/>
              </a:rPr>
              <a:t>ca</a:t>
            </a:r>
            <a:r>
              <a:rPr lang="it-IT" sz="1200" dirty="0" smtClean="0">
                <a:solidFill>
                  <a:srgbClr val="EEECE1"/>
                </a:solidFill>
                <a:latin typeface="Garamond" panose="02020404030301010803" pitchFamily="18" charset="0"/>
              </a:rPr>
              <a:t> </a:t>
            </a:r>
            <a:r>
              <a:rPr lang="it-IT" sz="1200" dirty="0">
                <a:solidFill>
                  <a:srgbClr val="EEECE1"/>
                </a:solidFill>
                <a:latin typeface="Garamond" panose="02020404030301010803" pitchFamily="18" charset="0"/>
              </a:rPr>
              <a:t>490-480 </a:t>
            </a:r>
            <a:r>
              <a:rPr lang="it-IT" sz="1200" dirty="0" smtClean="0">
                <a:solidFill>
                  <a:srgbClr val="EEECE1"/>
                </a:solidFill>
                <a:latin typeface="Garamond" panose="02020404030301010803" pitchFamily="18" charset="0"/>
              </a:rPr>
              <a:t>B.C.</a:t>
            </a:r>
            <a:endParaRPr lang="it-IT" dirty="0"/>
          </a:p>
        </p:txBody>
      </p:sp>
      <p:sp>
        <p:nvSpPr>
          <p:cNvPr id="19" name="Rettangolo 18"/>
          <p:cNvSpPr/>
          <p:nvPr/>
        </p:nvSpPr>
        <p:spPr>
          <a:xfrm>
            <a:off x="-4767" y="5905547"/>
            <a:ext cx="9143990" cy="307777"/>
          </a:xfrm>
          <a:prstGeom prst="rect">
            <a:avLst/>
          </a:prstGeom>
        </p:spPr>
        <p:txBody>
          <a:bodyPr wrap="square">
            <a:spAutoFit/>
          </a:bodyPr>
          <a:lstStyle/>
          <a:p>
            <a:pPr algn="ctr">
              <a:spcBef>
                <a:spcPts val="600"/>
              </a:spcBef>
            </a:pPr>
            <a:r>
              <a:rPr lang="it-IT" sz="1400" dirty="0" smtClean="0">
                <a:solidFill>
                  <a:srgbClr val="EEECE1"/>
                </a:solidFill>
                <a:latin typeface="Garamond" pitchFamily="18" charset="0"/>
              </a:rPr>
              <a:t>-----------------------------------------</a:t>
            </a:r>
            <a:endParaRPr lang="it-IT" sz="1400" dirty="0">
              <a:solidFill>
                <a:srgbClr val="EEECE1"/>
              </a:solidFill>
              <a:latin typeface="Garamond" pitchFamily="18" charset="0"/>
            </a:endParaRPr>
          </a:p>
        </p:txBody>
      </p:sp>
      <p:sp>
        <p:nvSpPr>
          <p:cNvPr id="20" name="Rettangolo 19"/>
          <p:cNvSpPr/>
          <p:nvPr/>
        </p:nvSpPr>
        <p:spPr>
          <a:xfrm>
            <a:off x="0" y="6213325"/>
            <a:ext cx="9144000" cy="523220"/>
          </a:xfrm>
          <a:prstGeom prst="rect">
            <a:avLst/>
          </a:prstGeom>
        </p:spPr>
        <p:txBody>
          <a:bodyPr wrap="square">
            <a:spAutoFit/>
          </a:bodyPr>
          <a:lstStyle/>
          <a:p>
            <a:pPr algn="ctr">
              <a:spcBef>
                <a:spcPts val="1200"/>
              </a:spcBef>
            </a:pPr>
            <a:r>
              <a:rPr lang="en-US" sz="1400" cap="small" dirty="0" smtClean="0">
                <a:solidFill>
                  <a:srgbClr val="EEECE1"/>
                </a:solidFill>
                <a:latin typeface="Garamond" panose="02020404030301010803" pitchFamily="18" charset="0"/>
              </a:rPr>
              <a:t>Gabriella </a:t>
            </a:r>
            <a:r>
              <a:rPr lang="en-US" sz="1400" cap="small" dirty="0" err="1" smtClean="0">
                <a:solidFill>
                  <a:srgbClr val="EEECE1"/>
                </a:solidFill>
                <a:latin typeface="Garamond" panose="02020404030301010803" pitchFamily="18" charset="0"/>
              </a:rPr>
              <a:t>Cirucci</a:t>
            </a:r>
            <a:r>
              <a:rPr lang="en-US" sz="1400" cap="small" dirty="0" smtClean="0">
                <a:solidFill>
                  <a:srgbClr val="EEECE1"/>
                </a:solidFill>
                <a:latin typeface="Garamond" panose="02020404030301010803" pitchFamily="18" charset="0"/>
              </a:rPr>
              <a:t>, </a:t>
            </a:r>
            <a:r>
              <a:rPr lang="it-IT" sz="1400" i="1" cap="small" dirty="0" smtClean="0">
                <a:solidFill>
                  <a:srgbClr val="EEECE1"/>
                </a:solidFill>
                <a:latin typeface="Garamond" pitchFamily="18" charset="0"/>
              </a:rPr>
              <a:t>Anonymous ‘</a:t>
            </a:r>
            <a:r>
              <a:rPr lang="it-IT" sz="1400" i="1" cap="small" dirty="0" err="1" smtClean="0">
                <a:solidFill>
                  <a:srgbClr val="EEECE1"/>
                </a:solidFill>
                <a:latin typeface="Garamond" pitchFamily="18" charset="0"/>
              </a:rPr>
              <a:t>Originals</a:t>
            </a:r>
            <a:r>
              <a:rPr lang="it-IT" sz="1400" i="1" cap="small" dirty="0" smtClean="0">
                <a:solidFill>
                  <a:srgbClr val="EEECE1"/>
                </a:solidFill>
                <a:latin typeface="Garamond" pitchFamily="18" charset="0"/>
              </a:rPr>
              <a:t>’. </a:t>
            </a:r>
            <a:r>
              <a:rPr lang="it-IT" sz="1400" i="1" cap="small" dirty="0" err="1">
                <a:solidFill>
                  <a:srgbClr val="EEECE1"/>
                </a:solidFill>
                <a:latin typeface="Garamond" pitchFamily="18" charset="0"/>
              </a:rPr>
              <a:t>Greek</a:t>
            </a:r>
            <a:r>
              <a:rPr lang="it-IT" sz="1400" i="1" cap="small" dirty="0">
                <a:solidFill>
                  <a:srgbClr val="EEECE1"/>
                </a:solidFill>
                <a:latin typeface="Garamond" pitchFamily="18" charset="0"/>
              </a:rPr>
              <a:t> </a:t>
            </a:r>
            <a:r>
              <a:rPr lang="it-IT" sz="1400" i="1" cap="small" dirty="0" err="1" smtClean="0">
                <a:solidFill>
                  <a:srgbClr val="EEECE1"/>
                </a:solidFill>
                <a:latin typeface="Garamond" pitchFamily="18" charset="0"/>
              </a:rPr>
              <a:t>Sculpture</a:t>
            </a:r>
            <a:r>
              <a:rPr lang="it-IT" sz="1400" i="1" cap="small" dirty="0" smtClean="0">
                <a:solidFill>
                  <a:srgbClr val="EEECE1"/>
                </a:solidFill>
                <a:latin typeface="Garamond" pitchFamily="18" charset="0"/>
              </a:rPr>
              <a:t> of the </a:t>
            </a:r>
            <a:r>
              <a:rPr lang="it-IT" sz="1400" i="1" cap="small" dirty="0" err="1" smtClean="0">
                <a:solidFill>
                  <a:srgbClr val="EEECE1"/>
                </a:solidFill>
                <a:latin typeface="Garamond" pitchFamily="18" charset="0"/>
              </a:rPr>
              <a:t>Classical</a:t>
            </a:r>
            <a:r>
              <a:rPr lang="it-IT" sz="1400" i="1" cap="small" dirty="0" smtClean="0">
                <a:solidFill>
                  <a:srgbClr val="EEECE1"/>
                </a:solidFill>
                <a:latin typeface="Garamond" pitchFamily="18" charset="0"/>
              </a:rPr>
              <a:t> </a:t>
            </a:r>
            <a:r>
              <a:rPr lang="it-IT" sz="1400" i="1" cap="small" dirty="0" err="1" smtClean="0">
                <a:solidFill>
                  <a:srgbClr val="EEECE1"/>
                </a:solidFill>
                <a:latin typeface="Garamond" pitchFamily="18" charset="0"/>
              </a:rPr>
              <a:t>Period</a:t>
            </a:r>
            <a:r>
              <a:rPr lang="it-IT" sz="1400" i="1" cap="small" dirty="0" smtClean="0">
                <a:solidFill>
                  <a:srgbClr val="EEECE1"/>
                </a:solidFill>
                <a:latin typeface="Garamond" pitchFamily="18" charset="0"/>
              </a:rPr>
              <a:t> in Roman </a:t>
            </a:r>
            <a:r>
              <a:rPr lang="it-IT" sz="1400" i="1" cap="small" dirty="0" err="1" smtClean="0">
                <a:solidFill>
                  <a:srgbClr val="EEECE1"/>
                </a:solidFill>
                <a:latin typeface="Garamond" pitchFamily="18" charset="0"/>
              </a:rPr>
              <a:t>Context</a:t>
            </a:r>
            <a:endParaRPr lang="it-IT" sz="1400" cap="small" dirty="0" smtClean="0">
              <a:solidFill>
                <a:srgbClr val="EEECE1"/>
              </a:solidFill>
              <a:latin typeface="Garamond" pitchFamily="18" charset="0"/>
            </a:endParaRPr>
          </a:p>
          <a:p>
            <a:pPr algn="ctr"/>
            <a:r>
              <a:rPr lang="en-US" sz="1400" cap="small" dirty="0" smtClean="0">
                <a:solidFill>
                  <a:srgbClr val="EEECE1"/>
                </a:solidFill>
                <a:latin typeface="Garamond" pitchFamily="18" charset="0"/>
              </a:rPr>
              <a:t>Replicas in Roman Art: Redeeming the Copy?</a:t>
            </a:r>
            <a:r>
              <a:rPr lang="it-IT" sz="1400" cap="small" dirty="0" smtClean="0">
                <a:solidFill>
                  <a:srgbClr val="EEECE1"/>
                </a:solidFill>
                <a:latin typeface="Garamond" pitchFamily="18" charset="0"/>
              </a:rPr>
              <a:t> – </a:t>
            </a:r>
            <a:r>
              <a:rPr lang="en-US" sz="1400" cap="small" dirty="0">
                <a:solidFill>
                  <a:schemeClr val="bg2"/>
                </a:solidFill>
                <a:latin typeface="Garamond" panose="02020404030301010803" pitchFamily="18" charset="0"/>
              </a:rPr>
              <a:t>CARC Workshop</a:t>
            </a:r>
            <a:r>
              <a:rPr lang="en-US" sz="1400" dirty="0">
                <a:solidFill>
                  <a:schemeClr val="bg2"/>
                </a:solidFill>
                <a:latin typeface="Garamond" panose="02020404030301010803" pitchFamily="18" charset="0"/>
              </a:rPr>
              <a:t>, </a:t>
            </a:r>
            <a:r>
              <a:rPr lang="en-US" sz="1400" cap="small" dirty="0">
                <a:solidFill>
                  <a:schemeClr val="bg2"/>
                </a:solidFill>
                <a:latin typeface="Garamond" panose="02020404030301010803" pitchFamily="18" charset="0"/>
              </a:rPr>
              <a:t>University of </a:t>
            </a:r>
            <a:r>
              <a:rPr lang="en-US" sz="1400" cap="small" dirty="0" smtClean="0">
                <a:solidFill>
                  <a:schemeClr val="bg2"/>
                </a:solidFill>
                <a:latin typeface="Garamond" panose="02020404030301010803" pitchFamily="18" charset="0"/>
              </a:rPr>
              <a:t>Oxford</a:t>
            </a:r>
            <a:endParaRPr lang="it-IT" sz="1400" cap="small" dirty="0">
              <a:solidFill>
                <a:srgbClr val="EEECE1"/>
              </a:solidFill>
              <a:latin typeface="Garamond" pitchFamily="18" charset="0"/>
            </a:endParaRPr>
          </a:p>
        </p:txBody>
      </p:sp>
      <p:sp>
        <p:nvSpPr>
          <p:cNvPr id="21" name="Rettangolo 20"/>
          <p:cNvSpPr/>
          <p:nvPr/>
        </p:nvSpPr>
        <p:spPr>
          <a:xfrm>
            <a:off x="5983424" y="2485992"/>
            <a:ext cx="2674963" cy="276999"/>
          </a:xfrm>
          <a:prstGeom prst="rect">
            <a:avLst/>
          </a:prstGeom>
        </p:spPr>
        <p:txBody>
          <a:bodyPr wrap="none">
            <a:spAutoFit/>
          </a:bodyPr>
          <a:lstStyle/>
          <a:p>
            <a:r>
              <a:rPr lang="it-IT" altLang="it-IT" sz="1200" dirty="0" smtClean="0">
                <a:solidFill>
                  <a:srgbClr val="EEECE1"/>
                </a:solidFill>
                <a:latin typeface="Garamond" pitchFamily="18" charset="0"/>
                <a:cs typeface="Arial" charset="0"/>
              </a:rPr>
              <a:t>The </a:t>
            </a:r>
            <a:r>
              <a:rPr lang="it-IT" altLang="it-IT" sz="1200" i="1" dirty="0" err="1" smtClean="0">
                <a:solidFill>
                  <a:srgbClr val="EEECE1"/>
                </a:solidFill>
                <a:latin typeface="Garamond" pitchFamily="18" charset="0"/>
                <a:cs typeface="Arial" charset="0"/>
              </a:rPr>
              <a:t>horti</a:t>
            </a:r>
            <a:r>
              <a:rPr lang="it-IT" altLang="it-IT" sz="1200" i="1" dirty="0" smtClean="0">
                <a:solidFill>
                  <a:srgbClr val="EEECE1"/>
                </a:solidFill>
                <a:latin typeface="Garamond" pitchFamily="18" charset="0"/>
                <a:cs typeface="Arial" charset="0"/>
              </a:rPr>
              <a:t> Sallustiani  </a:t>
            </a:r>
            <a:r>
              <a:rPr lang="it-IT" altLang="it-IT" sz="1200" dirty="0" err="1" smtClean="0">
                <a:solidFill>
                  <a:srgbClr val="EEECE1"/>
                </a:solidFill>
                <a:latin typeface="Garamond" pitchFamily="18" charset="0"/>
                <a:cs typeface="Arial" charset="0"/>
              </a:rPr>
              <a:t>near</a:t>
            </a:r>
            <a:r>
              <a:rPr lang="it-IT" altLang="it-IT" sz="1200" dirty="0" smtClean="0">
                <a:solidFill>
                  <a:srgbClr val="EEECE1"/>
                </a:solidFill>
                <a:latin typeface="Garamond" pitchFamily="18" charset="0"/>
                <a:cs typeface="Arial" charset="0"/>
              </a:rPr>
              <a:t> the porta Collina</a:t>
            </a:r>
            <a:endParaRPr lang="it-IT" dirty="0"/>
          </a:p>
        </p:txBody>
      </p:sp>
      <p:sp>
        <p:nvSpPr>
          <p:cNvPr id="22" name="Rettangolo 21"/>
          <p:cNvSpPr/>
          <p:nvPr/>
        </p:nvSpPr>
        <p:spPr>
          <a:xfrm>
            <a:off x="6004060" y="5121041"/>
            <a:ext cx="2574872" cy="276999"/>
          </a:xfrm>
          <a:prstGeom prst="rect">
            <a:avLst/>
          </a:prstGeom>
        </p:spPr>
        <p:txBody>
          <a:bodyPr wrap="none">
            <a:spAutoFit/>
          </a:bodyPr>
          <a:lstStyle/>
          <a:p>
            <a:r>
              <a:rPr lang="it-IT" altLang="it-IT" sz="1200" b="1" i="1" dirty="0">
                <a:solidFill>
                  <a:srgbClr val="EEECE1"/>
                </a:solidFill>
                <a:latin typeface="Garamond" pitchFamily="18" charset="0"/>
                <a:cs typeface="Arial" charset="0"/>
              </a:rPr>
              <a:t> </a:t>
            </a:r>
            <a:r>
              <a:rPr lang="it-IT" altLang="it-IT" sz="1200" i="1" dirty="0" err="1" smtClean="0">
                <a:solidFill>
                  <a:srgbClr val="EEECE1"/>
                </a:solidFill>
                <a:latin typeface="Garamond" pitchFamily="18" charset="0"/>
                <a:cs typeface="Arial" charset="0"/>
              </a:rPr>
              <a:t>Horti</a:t>
            </a:r>
            <a:r>
              <a:rPr lang="it-IT" altLang="it-IT" sz="1200" i="1" dirty="0" smtClean="0">
                <a:solidFill>
                  <a:srgbClr val="EEECE1"/>
                </a:solidFill>
                <a:latin typeface="Garamond" pitchFamily="18" charset="0"/>
                <a:cs typeface="Arial" charset="0"/>
              </a:rPr>
              <a:t> </a:t>
            </a:r>
            <a:r>
              <a:rPr lang="it-IT" altLang="it-IT" sz="1200" dirty="0" smtClean="0">
                <a:solidFill>
                  <a:srgbClr val="EEECE1"/>
                </a:solidFill>
                <a:latin typeface="Garamond" pitchFamily="18" charset="0"/>
                <a:cs typeface="Arial" charset="0"/>
              </a:rPr>
              <a:t>on the </a:t>
            </a:r>
            <a:r>
              <a:rPr lang="it-IT" altLang="it-IT" sz="1200" dirty="0" smtClean="0">
                <a:solidFill>
                  <a:srgbClr val="EEECE1"/>
                </a:solidFill>
                <a:latin typeface="Garamond" pitchFamily="18" charset="0"/>
                <a:cs typeface="Arial" charset="0"/>
              </a:rPr>
              <a:t>Esquiline </a:t>
            </a:r>
            <a:r>
              <a:rPr lang="it-IT" altLang="it-IT" sz="1200" dirty="0" err="1" smtClean="0">
                <a:solidFill>
                  <a:srgbClr val="EEECE1"/>
                </a:solidFill>
                <a:latin typeface="Garamond" pitchFamily="18" charset="0"/>
                <a:cs typeface="Arial" charset="0"/>
              </a:rPr>
              <a:t>hill</a:t>
            </a:r>
            <a:r>
              <a:rPr lang="it-IT" altLang="it-IT" sz="1200" dirty="0" smtClean="0">
                <a:solidFill>
                  <a:srgbClr val="EEECE1"/>
                </a:solidFill>
                <a:latin typeface="Garamond" pitchFamily="18" charset="0"/>
                <a:cs typeface="Arial" charset="0"/>
              </a:rPr>
              <a:t> (C. </a:t>
            </a:r>
            <a:r>
              <a:rPr lang="it-IT" altLang="it-IT" sz="1200" dirty="0" err="1" smtClean="0">
                <a:solidFill>
                  <a:srgbClr val="EEECE1"/>
                </a:solidFill>
                <a:latin typeface="Garamond" pitchFamily="18" charset="0"/>
                <a:cs typeface="Arial" charset="0"/>
              </a:rPr>
              <a:t>Häuber</a:t>
            </a:r>
            <a:r>
              <a:rPr lang="it-IT" altLang="it-IT" sz="1200" dirty="0" smtClean="0">
                <a:solidFill>
                  <a:srgbClr val="EEECE1"/>
                </a:solidFill>
                <a:latin typeface="Garamond" pitchFamily="18" charset="0"/>
                <a:cs typeface="Arial" charset="0"/>
              </a:rPr>
              <a:t> )</a:t>
            </a:r>
            <a:endParaRPr lang="it-IT" dirty="0"/>
          </a:p>
        </p:txBody>
      </p:sp>
    </p:spTree>
    <p:extLst>
      <p:ext uri="{BB962C8B-B14F-4D97-AF65-F5344CB8AC3E}">
        <p14:creationId xmlns:p14="http://schemas.microsoft.com/office/powerpoint/2010/main" val="334325351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ttangolo 16"/>
          <p:cNvSpPr/>
          <p:nvPr/>
        </p:nvSpPr>
        <p:spPr>
          <a:xfrm>
            <a:off x="899592" y="1412386"/>
            <a:ext cx="7272808" cy="1477328"/>
          </a:xfrm>
          <a:prstGeom prst="rect">
            <a:avLst/>
          </a:prstGeom>
        </p:spPr>
        <p:txBody>
          <a:bodyPr wrap="square">
            <a:spAutoFit/>
          </a:bodyPr>
          <a:lstStyle/>
          <a:p>
            <a:pPr algn="just"/>
            <a:r>
              <a:rPr lang="en-US" dirty="0" smtClean="0">
                <a:solidFill>
                  <a:schemeClr val="bg2"/>
                </a:solidFill>
                <a:latin typeface="Garamond" panose="02020404030301010803" pitchFamily="18" charset="0"/>
              </a:rPr>
              <a:t>”</a:t>
            </a:r>
            <a:r>
              <a:rPr lang="it-IT" dirty="0" smtClean="0">
                <a:solidFill>
                  <a:schemeClr val="bg2"/>
                </a:solidFill>
                <a:latin typeface="Garamond" panose="02020404030301010803" pitchFamily="18" charset="0"/>
              </a:rPr>
              <a:t>At </a:t>
            </a:r>
            <a:r>
              <a:rPr lang="it-IT" dirty="0" err="1">
                <a:solidFill>
                  <a:schemeClr val="bg2"/>
                </a:solidFill>
                <a:latin typeface="Garamond" panose="02020404030301010803" pitchFamily="18" charset="0"/>
              </a:rPr>
              <a:t>unde</a:t>
            </a:r>
            <a:r>
              <a:rPr lang="it-IT" dirty="0">
                <a:solidFill>
                  <a:schemeClr val="bg2"/>
                </a:solidFill>
                <a:latin typeface="Garamond" panose="02020404030301010803" pitchFamily="18" charset="0"/>
              </a:rPr>
              <a:t> est ista inventa Libertas? </a:t>
            </a:r>
            <a:r>
              <a:rPr lang="it-IT" dirty="0" err="1">
                <a:solidFill>
                  <a:schemeClr val="bg2"/>
                </a:solidFill>
                <a:latin typeface="Garamond" panose="02020404030301010803" pitchFamily="18" charset="0"/>
              </a:rPr>
              <a:t>quaesivi</a:t>
            </a:r>
            <a:r>
              <a:rPr lang="it-IT" dirty="0">
                <a:solidFill>
                  <a:schemeClr val="bg2"/>
                </a:solidFill>
                <a:latin typeface="Garamond" panose="02020404030301010803" pitchFamily="18" charset="0"/>
              </a:rPr>
              <a:t> </a:t>
            </a:r>
            <a:r>
              <a:rPr lang="it-IT" dirty="0" err="1">
                <a:solidFill>
                  <a:schemeClr val="bg2"/>
                </a:solidFill>
                <a:latin typeface="Garamond" panose="02020404030301010803" pitchFamily="18" charset="0"/>
              </a:rPr>
              <a:t>enim</a:t>
            </a:r>
            <a:r>
              <a:rPr lang="it-IT" dirty="0">
                <a:solidFill>
                  <a:schemeClr val="bg2"/>
                </a:solidFill>
                <a:latin typeface="Garamond" panose="02020404030301010803" pitchFamily="18" charset="0"/>
              </a:rPr>
              <a:t> </a:t>
            </a:r>
            <a:r>
              <a:rPr lang="it-IT" dirty="0" err="1">
                <a:solidFill>
                  <a:schemeClr val="bg2"/>
                </a:solidFill>
                <a:latin typeface="Garamond" panose="02020404030301010803" pitchFamily="18" charset="0"/>
              </a:rPr>
              <a:t>diligenter</a:t>
            </a:r>
            <a:r>
              <a:rPr lang="it-IT" dirty="0">
                <a:solidFill>
                  <a:schemeClr val="bg2"/>
                </a:solidFill>
                <a:latin typeface="Garamond" panose="02020404030301010803" pitchFamily="18" charset="0"/>
              </a:rPr>
              <a:t>. </a:t>
            </a:r>
            <a:r>
              <a:rPr lang="it-IT" dirty="0" err="1">
                <a:solidFill>
                  <a:schemeClr val="bg2"/>
                </a:solidFill>
                <a:latin typeface="Garamond" panose="02020404030301010803" pitchFamily="18" charset="0"/>
              </a:rPr>
              <a:t>Tanagraea</a:t>
            </a:r>
            <a:r>
              <a:rPr lang="it-IT" dirty="0">
                <a:solidFill>
                  <a:schemeClr val="bg2"/>
                </a:solidFill>
                <a:latin typeface="Garamond" panose="02020404030301010803" pitchFamily="18" charset="0"/>
              </a:rPr>
              <a:t> </a:t>
            </a:r>
            <a:r>
              <a:rPr lang="it-IT" dirty="0" err="1">
                <a:solidFill>
                  <a:schemeClr val="bg2"/>
                </a:solidFill>
                <a:latin typeface="Garamond" panose="02020404030301010803" pitchFamily="18" charset="0"/>
              </a:rPr>
              <a:t>quaedam</a:t>
            </a:r>
            <a:r>
              <a:rPr lang="it-IT" dirty="0">
                <a:solidFill>
                  <a:schemeClr val="bg2"/>
                </a:solidFill>
                <a:latin typeface="Garamond" panose="02020404030301010803" pitchFamily="18" charset="0"/>
              </a:rPr>
              <a:t> </a:t>
            </a:r>
            <a:r>
              <a:rPr lang="it-IT" dirty="0" err="1">
                <a:solidFill>
                  <a:schemeClr val="bg2"/>
                </a:solidFill>
                <a:latin typeface="Garamond" panose="02020404030301010803" pitchFamily="18" charset="0"/>
              </a:rPr>
              <a:t>meretrix</a:t>
            </a:r>
            <a:r>
              <a:rPr lang="it-IT" dirty="0">
                <a:solidFill>
                  <a:schemeClr val="bg2"/>
                </a:solidFill>
                <a:latin typeface="Garamond" panose="02020404030301010803" pitchFamily="18" charset="0"/>
              </a:rPr>
              <a:t> </a:t>
            </a:r>
            <a:r>
              <a:rPr lang="it-IT" dirty="0" err="1">
                <a:solidFill>
                  <a:schemeClr val="bg2"/>
                </a:solidFill>
                <a:latin typeface="Garamond" panose="02020404030301010803" pitchFamily="18" charset="0"/>
              </a:rPr>
              <a:t>fuisse</a:t>
            </a:r>
            <a:r>
              <a:rPr lang="it-IT" dirty="0">
                <a:solidFill>
                  <a:schemeClr val="bg2"/>
                </a:solidFill>
                <a:latin typeface="Garamond" panose="02020404030301010803" pitchFamily="18" charset="0"/>
              </a:rPr>
              <a:t> </a:t>
            </a:r>
            <a:r>
              <a:rPr lang="it-IT" dirty="0" err="1">
                <a:solidFill>
                  <a:schemeClr val="bg2"/>
                </a:solidFill>
                <a:latin typeface="Garamond" panose="02020404030301010803" pitchFamily="18" charset="0"/>
              </a:rPr>
              <a:t>dicitur</a:t>
            </a:r>
            <a:r>
              <a:rPr lang="it-IT" dirty="0">
                <a:solidFill>
                  <a:schemeClr val="bg2"/>
                </a:solidFill>
                <a:latin typeface="Garamond" panose="02020404030301010803" pitchFamily="18" charset="0"/>
              </a:rPr>
              <a:t>. </a:t>
            </a:r>
            <a:r>
              <a:rPr lang="it-IT" dirty="0" err="1">
                <a:solidFill>
                  <a:schemeClr val="bg2"/>
                </a:solidFill>
                <a:latin typeface="Garamond" panose="02020404030301010803" pitchFamily="18" charset="0"/>
              </a:rPr>
              <a:t>Eius</a:t>
            </a:r>
            <a:r>
              <a:rPr lang="it-IT" dirty="0">
                <a:solidFill>
                  <a:schemeClr val="bg2"/>
                </a:solidFill>
                <a:latin typeface="Garamond" panose="02020404030301010803" pitchFamily="18" charset="0"/>
              </a:rPr>
              <a:t> non </a:t>
            </a:r>
            <a:r>
              <a:rPr lang="it-IT" dirty="0" err="1">
                <a:solidFill>
                  <a:schemeClr val="bg2"/>
                </a:solidFill>
                <a:latin typeface="Garamond" panose="02020404030301010803" pitchFamily="18" charset="0"/>
              </a:rPr>
              <a:t>longe</a:t>
            </a:r>
            <a:r>
              <a:rPr lang="it-IT" dirty="0">
                <a:solidFill>
                  <a:schemeClr val="bg2"/>
                </a:solidFill>
                <a:latin typeface="Garamond" panose="02020404030301010803" pitchFamily="18" charset="0"/>
              </a:rPr>
              <a:t> a Tanagra </a:t>
            </a:r>
            <a:r>
              <a:rPr lang="it-IT" dirty="0" err="1">
                <a:solidFill>
                  <a:schemeClr val="bg2"/>
                </a:solidFill>
                <a:latin typeface="Garamond" panose="02020404030301010803" pitchFamily="18" charset="0"/>
              </a:rPr>
              <a:t>simulacrum</a:t>
            </a:r>
            <a:r>
              <a:rPr lang="it-IT" dirty="0">
                <a:solidFill>
                  <a:schemeClr val="bg2"/>
                </a:solidFill>
                <a:latin typeface="Garamond" panose="02020404030301010803" pitchFamily="18" charset="0"/>
              </a:rPr>
              <a:t> e </a:t>
            </a:r>
            <a:r>
              <a:rPr lang="it-IT" dirty="0" err="1">
                <a:solidFill>
                  <a:schemeClr val="bg2"/>
                </a:solidFill>
                <a:latin typeface="Garamond" panose="02020404030301010803" pitchFamily="18" charset="0"/>
              </a:rPr>
              <a:t>marmore</a:t>
            </a:r>
            <a:r>
              <a:rPr lang="it-IT" dirty="0">
                <a:solidFill>
                  <a:schemeClr val="bg2"/>
                </a:solidFill>
                <a:latin typeface="Garamond" panose="02020404030301010803" pitchFamily="18" charset="0"/>
              </a:rPr>
              <a:t> in </a:t>
            </a:r>
            <a:r>
              <a:rPr lang="it-IT" dirty="0" err="1">
                <a:solidFill>
                  <a:schemeClr val="bg2"/>
                </a:solidFill>
                <a:latin typeface="Garamond" panose="02020404030301010803" pitchFamily="18" charset="0"/>
              </a:rPr>
              <a:t>sepulcro</a:t>
            </a:r>
            <a:r>
              <a:rPr lang="it-IT" dirty="0">
                <a:solidFill>
                  <a:schemeClr val="bg2"/>
                </a:solidFill>
                <a:latin typeface="Garamond" panose="02020404030301010803" pitchFamily="18" charset="0"/>
              </a:rPr>
              <a:t> </a:t>
            </a:r>
            <a:r>
              <a:rPr lang="it-IT" dirty="0" err="1">
                <a:solidFill>
                  <a:schemeClr val="bg2"/>
                </a:solidFill>
                <a:latin typeface="Garamond" panose="02020404030301010803" pitchFamily="18" charset="0"/>
              </a:rPr>
              <a:t>positum</a:t>
            </a:r>
            <a:r>
              <a:rPr lang="it-IT" dirty="0">
                <a:solidFill>
                  <a:schemeClr val="bg2"/>
                </a:solidFill>
                <a:latin typeface="Garamond" panose="02020404030301010803" pitchFamily="18" charset="0"/>
              </a:rPr>
              <a:t> </a:t>
            </a:r>
            <a:r>
              <a:rPr lang="it-IT" dirty="0" err="1">
                <a:solidFill>
                  <a:schemeClr val="bg2"/>
                </a:solidFill>
                <a:latin typeface="Garamond" panose="02020404030301010803" pitchFamily="18" charset="0"/>
              </a:rPr>
              <a:t>fuit</a:t>
            </a:r>
            <a:r>
              <a:rPr lang="it-IT" dirty="0">
                <a:solidFill>
                  <a:schemeClr val="bg2"/>
                </a:solidFill>
                <a:latin typeface="Garamond" panose="02020404030301010803" pitchFamily="18" charset="0"/>
              </a:rPr>
              <a:t>. Hoc quidam homo </a:t>
            </a:r>
            <a:r>
              <a:rPr lang="it-IT" dirty="0" err="1">
                <a:solidFill>
                  <a:schemeClr val="bg2"/>
                </a:solidFill>
                <a:latin typeface="Garamond" panose="02020404030301010803" pitchFamily="18" charset="0"/>
              </a:rPr>
              <a:t>nobilis</a:t>
            </a:r>
            <a:r>
              <a:rPr lang="it-IT" dirty="0">
                <a:solidFill>
                  <a:schemeClr val="bg2"/>
                </a:solidFill>
                <a:latin typeface="Garamond" panose="02020404030301010803" pitchFamily="18" charset="0"/>
              </a:rPr>
              <a:t>, non </a:t>
            </a:r>
            <a:r>
              <a:rPr lang="it-IT" dirty="0" err="1">
                <a:solidFill>
                  <a:schemeClr val="bg2"/>
                </a:solidFill>
                <a:latin typeface="Garamond" panose="02020404030301010803" pitchFamily="18" charset="0"/>
              </a:rPr>
              <a:t>alienus</a:t>
            </a:r>
            <a:r>
              <a:rPr lang="it-IT" dirty="0">
                <a:solidFill>
                  <a:schemeClr val="bg2"/>
                </a:solidFill>
                <a:latin typeface="Garamond" panose="02020404030301010803" pitchFamily="18" charset="0"/>
              </a:rPr>
              <a:t> ab hoc religioso </a:t>
            </a:r>
            <a:r>
              <a:rPr lang="it-IT" dirty="0" err="1">
                <a:solidFill>
                  <a:schemeClr val="bg2"/>
                </a:solidFill>
                <a:latin typeface="Garamond" panose="02020404030301010803" pitchFamily="18" charset="0"/>
              </a:rPr>
              <a:t>Libertatis</a:t>
            </a:r>
            <a:r>
              <a:rPr lang="it-IT" dirty="0">
                <a:solidFill>
                  <a:schemeClr val="bg2"/>
                </a:solidFill>
                <a:latin typeface="Garamond" panose="02020404030301010803" pitchFamily="18" charset="0"/>
              </a:rPr>
              <a:t> sacerdote, ad </a:t>
            </a:r>
            <a:r>
              <a:rPr lang="it-IT" dirty="0" err="1">
                <a:solidFill>
                  <a:schemeClr val="bg2"/>
                </a:solidFill>
                <a:latin typeface="Garamond" panose="02020404030301010803" pitchFamily="18" charset="0"/>
              </a:rPr>
              <a:t>ornatum</a:t>
            </a:r>
            <a:r>
              <a:rPr lang="it-IT" dirty="0">
                <a:solidFill>
                  <a:schemeClr val="bg2"/>
                </a:solidFill>
                <a:latin typeface="Garamond" panose="02020404030301010803" pitchFamily="18" charset="0"/>
              </a:rPr>
              <a:t> </a:t>
            </a:r>
            <a:r>
              <a:rPr lang="it-IT" dirty="0" err="1">
                <a:solidFill>
                  <a:schemeClr val="bg2"/>
                </a:solidFill>
                <a:latin typeface="Garamond" panose="02020404030301010803" pitchFamily="18" charset="0"/>
              </a:rPr>
              <a:t>aedilitatis</a:t>
            </a:r>
            <a:r>
              <a:rPr lang="it-IT" dirty="0">
                <a:solidFill>
                  <a:schemeClr val="bg2"/>
                </a:solidFill>
                <a:latin typeface="Garamond" panose="02020404030301010803" pitchFamily="18" charset="0"/>
              </a:rPr>
              <a:t> </a:t>
            </a:r>
            <a:r>
              <a:rPr lang="it-IT" dirty="0" err="1">
                <a:solidFill>
                  <a:schemeClr val="bg2"/>
                </a:solidFill>
                <a:latin typeface="Garamond" panose="02020404030301010803" pitchFamily="18" charset="0"/>
              </a:rPr>
              <a:t>suae</a:t>
            </a:r>
            <a:r>
              <a:rPr lang="it-IT" dirty="0">
                <a:solidFill>
                  <a:schemeClr val="bg2"/>
                </a:solidFill>
                <a:latin typeface="Garamond" panose="02020404030301010803" pitchFamily="18" charset="0"/>
              </a:rPr>
              <a:t> </a:t>
            </a:r>
            <a:r>
              <a:rPr lang="it-IT" dirty="0" err="1" smtClean="0">
                <a:solidFill>
                  <a:schemeClr val="bg2"/>
                </a:solidFill>
                <a:latin typeface="Garamond" panose="02020404030301010803" pitchFamily="18" charset="0"/>
              </a:rPr>
              <a:t>deportavit</a:t>
            </a:r>
            <a:r>
              <a:rPr lang="en-US" dirty="0">
                <a:solidFill>
                  <a:schemeClr val="bg2"/>
                </a:solidFill>
                <a:latin typeface="Garamond" panose="02020404030301010803" pitchFamily="18" charset="0"/>
              </a:rPr>
              <a:t>”</a:t>
            </a:r>
            <a:endParaRPr lang="it-IT" dirty="0">
              <a:solidFill>
                <a:schemeClr val="bg2"/>
              </a:solidFill>
              <a:latin typeface="Garamond" panose="02020404030301010803" pitchFamily="18" charset="0"/>
            </a:endParaRPr>
          </a:p>
          <a:p>
            <a:pPr algn="just"/>
            <a:r>
              <a:rPr lang="it-IT" dirty="0" smtClean="0">
                <a:solidFill>
                  <a:schemeClr val="bg2"/>
                </a:solidFill>
                <a:latin typeface="Garamond" panose="02020404030301010803" pitchFamily="18" charset="0"/>
              </a:rPr>
              <a:t>(</a:t>
            </a:r>
            <a:r>
              <a:rPr lang="it-IT" sz="1600" b="1" dirty="0" smtClean="0">
                <a:solidFill>
                  <a:schemeClr val="bg2"/>
                </a:solidFill>
                <a:latin typeface="Garamond" panose="02020404030301010803" pitchFamily="18" charset="0"/>
              </a:rPr>
              <a:t>Cicero, De Domo sua, 111</a:t>
            </a:r>
            <a:r>
              <a:rPr lang="it-IT" b="1" dirty="0" smtClean="0">
                <a:solidFill>
                  <a:schemeClr val="bg2"/>
                </a:solidFill>
                <a:latin typeface="Garamond" panose="02020404030301010803" pitchFamily="18" charset="0"/>
              </a:rPr>
              <a:t>)</a:t>
            </a:r>
            <a:endParaRPr lang="it-IT" b="1" dirty="0">
              <a:solidFill>
                <a:schemeClr val="bg2"/>
              </a:solidFill>
              <a:latin typeface="Garamond" panose="02020404030301010803" pitchFamily="18" charset="0"/>
            </a:endParaRPr>
          </a:p>
        </p:txBody>
      </p:sp>
      <p:sp>
        <p:nvSpPr>
          <p:cNvPr id="2" name="Rettangolo 1"/>
          <p:cNvSpPr/>
          <p:nvPr/>
        </p:nvSpPr>
        <p:spPr>
          <a:xfrm>
            <a:off x="899592" y="3342202"/>
            <a:ext cx="7272808" cy="1477328"/>
          </a:xfrm>
          <a:prstGeom prst="rect">
            <a:avLst/>
          </a:prstGeom>
        </p:spPr>
        <p:txBody>
          <a:bodyPr wrap="square">
            <a:spAutoFit/>
          </a:bodyPr>
          <a:lstStyle/>
          <a:p>
            <a:pPr algn="just"/>
            <a:r>
              <a:rPr lang="en-US" dirty="0" smtClean="0">
                <a:solidFill>
                  <a:schemeClr val="bg2"/>
                </a:solidFill>
                <a:latin typeface="Garamond" panose="02020404030301010803" pitchFamily="18" charset="0"/>
              </a:rPr>
              <a:t>“But </a:t>
            </a:r>
            <a:r>
              <a:rPr lang="en-US" dirty="0">
                <a:solidFill>
                  <a:schemeClr val="bg2"/>
                </a:solidFill>
                <a:latin typeface="Garamond" panose="02020404030301010803" pitchFamily="18" charset="0"/>
              </a:rPr>
              <a:t>from whence was that Liberty brought? for I sought for her diligently. She is said to have been a prostitute at Tanagra. At no great distance from Tanagra a marble image of her was placed on her </a:t>
            </a:r>
            <a:r>
              <a:rPr lang="en-US" dirty="0" smtClean="0">
                <a:solidFill>
                  <a:schemeClr val="bg2"/>
                </a:solidFill>
                <a:latin typeface="Garamond" panose="02020404030301010803" pitchFamily="18" charset="0"/>
              </a:rPr>
              <a:t>tomb. </a:t>
            </a:r>
            <a:r>
              <a:rPr lang="en-US" dirty="0">
                <a:solidFill>
                  <a:schemeClr val="bg2"/>
                </a:solidFill>
                <a:latin typeface="Garamond" panose="02020404030301010803" pitchFamily="18" charset="0"/>
              </a:rPr>
              <a:t>A certain man of noble birth [</a:t>
            </a:r>
            <a:r>
              <a:rPr lang="en-US" dirty="0" err="1">
                <a:solidFill>
                  <a:schemeClr val="bg2"/>
                </a:solidFill>
                <a:latin typeface="Garamond" panose="02020404030301010803" pitchFamily="18" charset="0"/>
              </a:rPr>
              <a:t>Appius</a:t>
            </a:r>
            <a:r>
              <a:rPr lang="en-US" dirty="0">
                <a:solidFill>
                  <a:schemeClr val="bg2"/>
                </a:solidFill>
                <a:latin typeface="Garamond" panose="02020404030301010803" pitchFamily="18" charset="0"/>
              </a:rPr>
              <a:t>, brother of </a:t>
            </a:r>
            <a:r>
              <a:rPr lang="en-US" dirty="0" err="1">
                <a:solidFill>
                  <a:schemeClr val="bg2"/>
                </a:solidFill>
                <a:latin typeface="Garamond" panose="02020404030301010803" pitchFamily="18" charset="0"/>
              </a:rPr>
              <a:t>Clodius</a:t>
            </a:r>
            <a:r>
              <a:rPr lang="en-US" dirty="0">
                <a:solidFill>
                  <a:schemeClr val="bg2"/>
                </a:solidFill>
                <a:latin typeface="Garamond" panose="02020404030301010803" pitchFamily="18" charset="0"/>
              </a:rPr>
              <a:t>], not altogether unconnected with this holy priest of Liberty, carried off this statue to decorate his </a:t>
            </a:r>
            <a:r>
              <a:rPr lang="en-US" dirty="0" err="1" smtClean="0">
                <a:solidFill>
                  <a:schemeClr val="bg2"/>
                </a:solidFill>
                <a:latin typeface="Garamond" panose="02020404030301010803" pitchFamily="18" charset="0"/>
              </a:rPr>
              <a:t>aedileship</a:t>
            </a:r>
            <a:r>
              <a:rPr lang="en-US" dirty="0" smtClean="0">
                <a:solidFill>
                  <a:schemeClr val="bg2"/>
                </a:solidFill>
                <a:latin typeface="Garamond" panose="02020404030301010803" pitchFamily="18" charset="0"/>
              </a:rPr>
              <a:t>”</a:t>
            </a:r>
            <a:endParaRPr lang="it-IT" dirty="0">
              <a:solidFill>
                <a:schemeClr val="bg2"/>
              </a:solidFill>
              <a:latin typeface="Garamond" panose="02020404030301010803" pitchFamily="18" charset="0"/>
            </a:endParaRPr>
          </a:p>
        </p:txBody>
      </p:sp>
      <p:sp>
        <p:nvSpPr>
          <p:cNvPr id="5" name="Rettangolo 4"/>
          <p:cNvSpPr/>
          <p:nvPr/>
        </p:nvSpPr>
        <p:spPr>
          <a:xfrm>
            <a:off x="0" y="575617"/>
            <a:ext cx="9143990" cy="369332"/>
          </a:xfrm>
          <a:prstGeom prst="rect">
            <a:avLst/>
          </a:prstGeom>
        </p:spPr>
        <p:txBody>
          <a:bodyPr wrap="square">
            <a:spAutoFit/>
          </a:bodyPr>
          <a:lstStyle/>
          <a:p>
            <a:pPr algn="ctr">
              <a:spcBef>
                <a:spcPts val="1200"/>
              </a:spcBef>
            </a:pPr>
            <a:r>
              <a:rPr lang="en-US" b="1" cap="small" dirty="0">
                <a:solidFill>
                  <a:srgbClr val="EEECE1"/>
                </a:solidFill>
                <a:latin typeface="Garamond" pitchFamily="18" charset="0"/>
              </a:rPr>
              <a:t>Re-staging Greek Funerary Sculptures and Reliefs:</a:t>
            </a:r>
          </a:p>
        </p:txBody>
      </p:sp>
      <p:sp>
        <p:nvSpPr>
          <p:cNvPr id="6" name="Rettangolo 5"/>
          <p:cNvSpPr/>
          <p:nvPr/>
        </p:nvSpPr>
        <p:spPr>
          <a:xfrm>
            <a:off x="-4767" y="5905547"/>
            <a:ext cx="9143990" cy="307777"/>
          </a:xfrm>
          <a:prstGeom prst="rect">
            <a:avLst/>
          </a:prstGeom>
        </p:spPr>
        <p:txBody>
          <a:bodyPr wrap="square">
            <a:spAutoFit/>
          </a:bodyPr>
          <a:lstStyle/>
          <a:p>
            <a:pPr algn="ctr">
              <a:spcBef>
                <a:spcPts val="600"/>
              </a:spcBef>
            </a:pPr>
            <a:r>
              <a:rPr lang="it-IT" sz="1400" dirty="0" smtClean="0">
                <a:solidFill>
                  <a:srgbClr val="EEECE1"/>
                </a:solidFill>
                <a:latin typeface="Garamond" pitchFamily="18" charset="0"/>
              </a:rPr>
              <a:t>-----------------------------------------</a:t>
            </a:r>
            <a:endParaRPr lang="it-IT" sz="1400" dirty="0">
              <a:solidFill>
                <a:srgbClr val="EEECE1"/>
              </a:solidFill>
              <a:latin typeface="Garamond" pitchFamily="18" charset="0"/>
            </a:endParaRPr>
          </a:p>
        </p:txBody>
      </p:sp>
      <p:sp>
        <p:nvSpPr>
          <p:cNvPr id="7" name="Rettangolo 6"/>
          <p:cNvSpPr/>
          <p:nvPr/>
        </p:nvSpPr>
        <p:spPr>
          <a:xfrm>
            <a:off x="0" y="6213325"/>
            <a:ext cx="9144000" cy="523220"/>
          </a:xfrm>
          <a:prstGeom prst="rect">
            <a:avLst/>
          </a:prstGeom>
        </p:spPr>
        <p:txBody>
          <a:bodyPr wrap="square">
            <a:spAutoFit/>
          </a:bodyPr>
          <a:lstStyle/>
          <a:p>
            <a:pPr algn="ctr">
              <a:spcBef>
                <a:spcPts val="1200"/>
              </a:spcBef>
            </a:pPr>
            <a:r>
              <a:rPr lang="en-US" sz="1400" cap="small" dirty="0" smtClean="0">
                <a:solidFill>
                  <a:srgbClr val="EEECE1"/>
                </a:solidFill>
                <a:latin typeface="Garamond" panose="02020404030301010803" pitchFamily="18" charset="0"/>
              </a:rPr>
              <a:t>Gabriella </a:t>
            </a:r>
            <a:r>
              <a:rPr lang="en-US" sz="1400" cap="small" dirty="0" err="1" smtClean="0">
                <a:solidFill>
                  <a:srgbClr val="EEECE1"/>
                </a:solidFill>
                <a:latin typeface="Garamond" panose="02020404030301010803" pitchFamily="18" charset="0"/>
              </a:rPr>
              <a:t>Cirucci</a:t>
            </a:r>
            <a:r>
              <a:rPr lang="en-US" sz="1400" cap="small" dirty="0" smtClean="0">
                <a:solidFill>
                  <a:srgbClr val="EEECE1"/>
                </a:solidFill>
                <a:latin typeface="Garamond" panose="02020404030301010803" pitchFamily="18" charset="0"/>
              </a:rPr>
              <a:t>, </a:t>
            </a:r>
            <a:r>
              <a:rPr lang="it-IT" sz="1400" i="1" cap="small" dirty="0" smtClean="0">
                <a:solidFill>
                  <a:srgbClr val="EEECE1"/>
                </a:solidFill>
                <a:latin typeface="Garamond" pitchFamily="18" charset="0"/>
              </a:rPr>
              <a:t>Anonymous ‘</a:t>
            </a:r>
            <a:r>
              <a:rPr lang="it-IT" sz="1400" i="1" cap="small" dirty="0" err="1" smtClean="0">
                <a:solidFill>
                  <a:srgbClr val="EEECE1"/>
                </a:solidFill>
                <a:latin typeface="Garamond" pitchFamily="18" charset="0"/>
              </a:rPr>
              <a:t>Originals</a:t>
            </a:r>
            <a:r>
              <a:rPr lang="it-IT" sz="1400" i="1" cap="small" dirty="0" smtClean="0">
                <a:solidFill>
                  <a:srgbClr val="EEECE1"/>
                </a:solidFill>
                <a:latin typeface="Garamond" pitchFamily="18" charset="0"/>
              </a:rPr>
              <a:t>’. </a:t>
            </a:r>
            <a:r>
              <a:rPr lang="it-IT" sz="1400" i="1" cap="small" dirty="0" err="1">
                <a:solidFill>
                  <a:srgbClr val="EEECE1"/>
                </a:solidFill>
                <a:latin typeface="Garamond" pitchFamily="18" charset="0"/>
              </a:rPr>
              <a:t>Greek</a:t>
            </a:r>
            <a:r>
              <a:rPr lang="it-IT" sz="1400" i="1" cap="small" dirty="0">
                <a:solidFill>
                  <a:srgbClr val="EEECE1"/>
                </a:solidFill>
                <a:latin typeface="Garamond" pitchFamily="18" charset="0"/>
              </a:rPr>
              <a:t> </a:t>
            </a:r>
            <a:r>
              <a:rPr lang="it-IT" sz="1400" i="1" cap="small" dirty="0" err="1" smtClean="0">
                <a:solidFill>
                  <a:srgbClr val="EEECE1"/>
                </a:solidFill>
                <a:latin typeface="Garamond" pitchFamily="18" charset="0"/>
              </a:rPr>
              <a:t>Sculpture</a:t>
            </a:r>
            <a:r>
              <a:rPr lang="it-IT" sz="1400" i="1" cap="small" dirty="0" smtClean="0">
                <a:solidFill>
                  <a:srgbClr val="EEECE1"/>
                </a:solidFill>
                <a:latin typeface="Garamond" pitchFamily="18" charset="0"/>
              </a:rPr>
              <a:t> of the </a:t>
            </a:r>
            <a:r>
              <a:rPr lang="it-IT" sz="1400" i="1" cap="small" dirty="0" err="1" smtClean="0">
                <a:solidFill>
                  <a:srgbClr val="EEECE1"/>
                </a:solidFill>
                <a:latin typeface="Garamond" pitchFamily="18" charset="0"/>
              </a:rPr>
              <a:t>Classical</a:t>
            </a:r>
            <a:r>
              <a:rPr lang="it-IT" sz="1400" i="1" cap="small" dirty="0" smtClean="0">
                <a:solidFill>
                  <a:srgbClr val="EEECE1"/>
                </a:solidFill>
                <a:latin typeface="Garamond" pitchFamily="18" charset="0"/>
              </a:rPr>
              <a:t> </a:t>
            </a:r>
            <a:r>
              <a:rPr lang="it-IT" sz="1400" i="1" cap="small" dirty="0" err="1" smtClean="0">
                <a:solidFill>
                  <a:srgbClr val="EEECE1"/>
                </a:solidFill>
                <a:latin typeface="Garamond" pitchFamily="18" charset="0"/>
              </a:rPr>
              <a:t>Period</a:t>
            </a:r>
            <a:r>
              <a:rPr lang="it-IT" sz="1400" i="1" cap="small" dirty="0" smtClean="0">
                <a:solidFill>
                  <a:srgbClr val="EEECE1"/>
                </a:solidFill>
                <a:latin typeface="Garamond" pitchFamily="18" charset="0"/>
              </a:rPr>
              <a:t> in Roman </a:t>
            </a:r>
            <a:r>
              <a:rPr lang="it-IT" sz="1400" i="1" cap="small" dirty="0" err="1" smtClean="0">
                <a:solidFill>
                  <a:srgbClr val="EEECE1"/>
                </a:solidFill>
                <a:latin typeface="Garamond" pitchFamily="18" charset="0"/>
              </a:rPr>
              <a:t>Context</a:t>
            </a:r>
            <a:endParaRPr lang="it-IT" sz="1400" cap="small" dirty="0" smtClean="0">
              <a:solidFill>
                <a:srgbClr val="EEECE1"/>
              </a:solidFill>
              <a:latin typeface="Garamond" pitchFamily="18" charset="0"/>
            </a:endParaRPr>
          </a:p>
          <a:p>
            <a:pPr algn="ctr"/>
            <a:r>
              <a:rPr lang="en-US" sz="1400" cap="small" dirty="0" smtClean="0">
                <a:solidFill>
                  <a:srgbClr val="EEECE1"/>
                </a:solidFill>
                <a:latin typeface="Garamond" pitchFamily="18" charset="0"/>
              </a:rPr>
              <a:t>Replicas in Roman Art: Redeeming the Copy?</a:t>
            </a:r>
            <a:r>
              <a:rPr lang="it-IT" sz="1400" cap="small" dirty="0" smtClean="0">
                <a:solidFill>
                  <a:srgbClr val="EEECE1"/>
                </a:solidFill>
                <a:latin typeface="Garamond" pitchFamily="18" charset="0"/>
              </a:rPr>
              <a:t> – </a:t>
            </a:r>
            <a:r>
              <a:rPr lang="en-US" sz="1400" cap="small" dirty="0">
                <a:solidFill>
                  <a:schemeClr val="bg2"/>
                </a:solidFill>
                <a:latin typeface="Garamond" panose="02020404030301010803" pitchFamily="18" charset="0"/>
              </a:rPr>
              <a:t>CARC Workshop</a:t>
            </a:r>
            <a:r>
              <a:rPr lang="en-US" sz="1400" dirty="0">
                <a:solidFill>
                  <a:schemeClr val="bg2"/>
                </a:solidFill>
                <a:latin typeface="Garamond" panose="02020404030301010803" pitchFamily="18" charset="0"/>
              </a:rPr>
              <a:t>, </a:t>
            </a:r>
            <a:r>
              <a:rPr lang="en-US" sz="1400" cap="small" dirty="0">
                <a:solidFill>
                  <a:schemeClr val="bg2"/>
                </a:solidFill>
                <a:latin typeface="Garamond" panose="02020404030301010803" pitchFamily="18" charset="0"/>
              </a:rPr>
              <a:t>University of </a:t>
            </a:r>
            <a:r>
              <a:rPr lang="en-US" sz="1400" cap="small" dirty="0" smtClean="0">
                <a:solidFill>
                  <a:schemeClr val="bg2"/>
                </a:solidFill>
                <a:latin typeface="Garamond" panose="02020404030301010803" pitchFamily="18" charset="0"/>
              </a:rPr>
              <a:t>Oxford</a:t>
            </a:r>
            <a:endParaRPr lang="it-IT" sz="1400" cap="small" dirty="0">
              <a:solidFill>
                <a:srgbClr val="EEECE1"/>
              </a:solidFill>
              <a:latin typeface="Garamond" pitchFamily="18" charset="0"/>
            </a:endParaRPr>
          </a:p>
        </p:txBody>
      </p:sp>
    </p:spTree>
    <p:extLst>
      <p:ext uri="{BB962C8B-B14F-4D97-AF65-F5344CB8AC3E}">
        <p14:creationId xmlns:p14="http://schemas.microsoft.com/office/powerpoint/2010/main" val="234889457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53632" y="1491921"/>
            <a:ext cx="1649073" cy="4413626"/>
          </a:xfrm>
          <a:prstGeom prst="rect">
            <a:avLst/>
          </a:prstGeom>
        </p:spPr>
      </p:pic>
      <p:sp>
        <p:nvSpPr>
          <p:cNvPr id="7" name="Rettangolo 6"/>
          <p:cNvSpPr/>
          <p:nvPr/>
        </p:nvSpPr>
        <p:spPr>
          <a:xfrm>
            <a:off x="5368456" y="3356991"/>
            <a:ext cx="3542508" cy="830997"/>
          </a:xfrm>
          <a:prstGeom prst="rect">
            <a:avLst/>
          </a:prstGeom>
        </p:spPr>
        <p:txBody>
          <a:bodyPr wrap="none">
            <a:spAutoFit/>
          </a:bodyPr>
          <a:lstStyle/>
          <a:p>
            <a:r>
              <a:rPr lang="it-IT" sz="1200" b="1" dirty="0">
                <a:solidFill>
                  <a:srgbClr val="EEECE1"/>
                </a:solidFill>
                <a:latin typeface="Garamond" panose="02020404030301010803" pitchFamily="18" charset="0"/>
              </a:rPr>
              <a:t>Vatican </a:t>
            </a:r>
            <a:r>
              <a:rPr lang="it-IT" sz="1200" b="1" dirty="0" err="1">
                <a:solidFill>
                  <a:srgbClr val="EEECE1"/>
                </a:solidFill>
                <a:latin typeface="Garamond" panose="02020404030301010803" pitchFamily="18" charset="0"/>
              </a:rPr>
              <a:t>Museums</a:t>
            </a:r>
            <a:r>
              <a:rPr lang="it-IT" sz="1200" b="1" dirty="0">
                <a:solidFill>
                  <a:srgbClr val="EEECE1"/>
                </a:solidFill>
                <a:latin typeface="Garamond" panose="02020404030301010803" pitchFamily="18" charset="0"/>
              </a:rPr>
              <a:t>. </a:t>
            </a:r>
            <a:endParaRPr lang="it-IT" sz="1200" b="1" dirty="0" smtClean="0">
              <a:solidFill>
                <a:srgbClr val="EEECE1"/>
              </a:solidFill>
              <a:latin typeface="Garamond" panose="02020404030301010803" pitchFamily="18" charset="0"/>
            </a:endParaRPr>
          </a:p>
          <a:p>
            <a:r>
              <a:rPr lang="it-IT" sz="1200" b="1" dirty="0" smtClean="0">
                <a:solidFill>
                  <a:srgbClr val="EEECE1"/>
                </a:solidFill>
                <a:latin typeface="Garamond" panose="02020404030301010803" pitchFamily="18" charset="0"/>
              </a:rPr>
              <a:t>Museo </a:t>
            </a:r>
            <a:r>
              <a:rPr lang="it-IT" sz="1200" b="1" dirty="0">
                <a:solidFill>
                  <a:srgbClr val="EEECE1"/>
                </a:solidFill>
                <a:latin typeface="Garamond" panose="02020404030301010803" pitchFamily="18" charset="0"/>
              </a:rPr>
              <a:t>Gregoriano Profano. </a:t>
            </a:r>
            <a:r>
              <a:rPr lang="it-IT" sz="1200" b="1" dirty="0" err="1">
                <a:solidFill>
                  <a:srgbClr val="EEECE1"/>
                </a:solidFill>
                <a:latin typeface="Garamond" panose="02020404030301010803" pitchFamily="18" charset="0"/>
              </a:rPr>
              <a:t>Inv</a:t>
            </a:r>
            <a:r>
              <a:rPr lang="it-IT" sz="1200" b="1" dirty="0">
                <a:solidFill>
                  <a:srgbClr val="EEECE1"/>
                </a:solidFill>
                <a:latin typeface="Garamond" panose="02020404030301010803" pitchFamily="18" charset="0"/>
              </a:rPr>
              <a:t>. </a:t>
            </a:r>
            <a:r>
              <a:rPr lang="it-IT" sz="1200" b="1" dirty="0" smtClean="0">
                <a:solidFill>
                  <a:srgbClr val="EEECE1"/>
                </a:solidFill>
                <a:latin typeface="Garamond" panose="02020404030301010803" pitchFamily="18" charset="0"/>
              </a:rPr>
              <a:t>559 </a:t>
            </a:r>
          </a:p>
          <a:p>
            <a:r>
              <a:rPr lang="it-IT" sz="1200" b="1" dirty="0">
                <a:solidFill>
                  <a:srgbClr val="EEECE1"/>
                </a:solidFill>
                <a:latin typeface="Garamond" panose="02020404030301010803" pitchFamily="18" charset="0"/>
              </a:rPr>
              <a:t>H</a:t>
            </a:r>
            <a:r>
              <a:rPr lang="it-IT" sz="1200" b="1" dirty="0" smtClean="0">
                <a:solidFill>
                  <a:srgbClr val="EEECE1"/>
                </a:solidFill>
                <a:latin typeface="Garamond" panose="02020404030301010803" pitchFamily="18" charset="0"/>
              </a:rPr>
              <a:t>. 206 cm (</a:t>
            </a:r>
            <a:r>
              <a:rPr lang="it-IT" sz="1200" b="1" dirty="0" err="1" smtClean="0">
                <a:solidFill>
                  <a:srgbClr val="EEECE1"/>
                </a:solidFill>
                <a:latin typeface="Garamond" panose="02020404030301010803" pitchFamily="18" charset="0"/>
              </a:rPr>
              <a:t>Upper</a:t>
            </a:r>
            <a:r>
              <a:rPr lang="it-IT" sz="1200" b="1" dirty="0" smtClean="0">
                <a:solidFill>
                  <a:srgbClr val="EEECE1"/>
                </a:solidFill>
                <a:latin typeface="Garamond" panose="02020404030301010803" pitchFamily="18" charset="0"/>
              </a:rPr>
              <a:t> </a:t>
            </a:r>
            <a:r>
              <a:rPr lang="it-IT" sz="1200" b="1" dirty="0" err="1" smtClean="0">
                <a:solidFill>
                  <a:srgbClr val="EEECE1"/>
                </a:solidFill>
                <a:latin typeface="Garamond" panose="02020404030301010803" pitchFamily="18" charset="0"/>
              </a:rPr>
              <a:t>fragment</a:t>
            </a:r>
            <a:r>
              <a:rPr lang="it-IT" sz="1200" b="1" dirty="0" smtClean="0">
                <a:solidFill>
                  <a:srgbClr val="EEECE1"/>
                </a:solidFill>
                <a:latin typeface="Garamond" panose="02020404030301010803" pitchFamily="18" charset="0"/>
              </a:rPr>
              <a:t>: H. 139,5 </a:t>
            </a:r>
            <a:r>
              <a:rPr lang="it-IT" sz="1200" b="1" dirty="0">
                <a:solidFill>
                  <a:srgbClr val="EEECE1"/>
                </a:solidFill>
                <a:latin typeface="Garamond" panose="02020404030301010803" pitchFamily="18" charset="0"/>
              </a:rPr>
              <a:t>cm; </a:t>
            </a:r>
            <a:r>
              <a:rPr lang="it-IT" sz="1200" b="1" dirty="0" smtClean="0">
                <a:solidFill>
                  <a:srgbClr val="EEECE1"/>
                </a:solidFill>
                <a:latin typeface="Garamond" panose="02020404030301010803" pitchFamily="18" charset="0"/>
              </a:rPr>
              <a:t>L. </a:t>
            </a:r>
            <a:r>
              <a:rPr lang="it-IT" sz="1200" b="1" dirty="0">
                <a:solidFill>
                  <a:srgbClr val="EEECE1"/>
                </a:solidFill>
                <a:latin typeface="Garamond" panose="02020404030301010803" pitchFamily="18" charset="0"/>
              </a:rPr>
              <a:t>65 cm; </a:t>
            </a:r>
            <a:endParaRPr lang="it-IT" sz="1200" b="1" dirty="0" smtClean="0">
              <a:solidFill>
                <a:srgbClr val="EEECE1"/>
              </a:solidFill>
              <a:latin typeface="Garamond" panose="02020404030301010803" pitchFamily="18" charset="0"/>
            </a:endParaRPr>
          </a:p>
          <a:p>
            <a:r>
              <a:rPr lang="it-IT" sz="1200" b="1" dirty="0" smtClean="0">
                <a:solidFill>
                  <a:srgbClr val="EEECE1"/>
                </a:solidFill>
                <a:latin typeface="Garamond" panose="02020404030301010803" pitchFamily="18" charset="0"/>
              </a:rPr>
              <a:t>Lower </a:t>
            </a:r>
            <a:r>
              <a:rPr lang="it-IT" sz="1200" b="1" dirty="0" err="1" smtClean="0">
                <a:solidFill>
                  <a:srgbClr val="EEECE1"/>
                </a:solidFill>
                <a:latin typeface="Garamond" panose="02020404030301010803" pitchFamily="18" charset="0"/>
              </a:rPr>
              <a:t>fragment</a:t>
            </a:r>
            <a:r>
              <a:rPr lang="it-IT" sz="1200" b="1" dirty="0" smtClean="0">
                <a:solidFill>
                  <a:srgbClr val="EEECE1"/>
                </a:solidFill>
                <a:latin typeface="Garamond" panose="02020404030301010803" pitchFamily="18" charset="0"/>
              </a:rPr>
              <a:t>: H. </a:t>
            </a:r>
            <a:r>
              <a:rPr lang="it-IT" sz="1200" b="1" dirty="0">
                <a:solidFill>
                  <a:srgbClr val="EEECE1"/>
                </a:solidFill>
                <a:latin typeface="Garamond" panose="02020404030301010803" pitchFamily="18" charset="0"/>
              </a:rPr>
              <a:t>66,5 cm; </a:t>
            </a:r>
            <a:r>
              <a:rPr lang="it-IT" sz="1200" b="1" dirty="0" smtClean="0">
                <a:solidFill>
                  <a:srgbClr val="EEECE1"/>
                </a:solidFill>
                <a:latin typeface="Garamond" panose="02020404030301010803" pitchFamily="18" charset="0"/>
              </a:rPr>
              <a:t>L. </a:t>
            </a:r>
            <a:r>
              <a:rPr lang="it-IT" sz="1200" b="1" dirty="0">
                <a:solidFill>
                  <a:srgbClr val="EEECE1"/>
                </a:solidFill>
                <a:latin typeface="Garamond" panose="02020404030301010803" pitchFamily="18" charset="0"/>
              </a:rPr>
              <a:t>70,5 </a:t>
            </a:r>
            <a:r>
              <a:rPr lang="it-IT" sz="1200" b="1" dirty="0" smtClean="0">
                <a:solidFill>
                  <a:srgbClr val="EEECE1"/>
                </a:solidFill>
                <a:latin typeface="Garamond" panose="02020404030301010803" pitchFamily="18" charset="0"/>
              </a:rPr>
              <a:t>cm)</a:t>
            </a:r>
            <a:endParaRPr lang="it-IT" dirty="0"/>
          </a:p>
        </p:txBody>
      </p:sp>
      <p:sp>
        <p:nvSpPr>
          <p:cNvPr id="9" name="Rettangolo 8"/>
          <p:cNvSpPr/>
          <p:nvPr/>
        </p:nvSpPr>
        <p:spPr>
          <a:xfrm>
            <a:off x="-16758" y="964065"/>
            <a:ext cx="9143990" cy="307777"/>
          </a:xfrm>
          <a:prstGeom prst="rect">
            <a:avLst/>
          </a:prstGeom>
        </p:spPr>
        <p:txBody>
          <a:bodyPr wrap="square">
            <a:spAutoFit/>
          </a:bodyPr>
          <a:lstStyle/>
          <a:p>
            <a:pPr algn="ctr">
              <a:spcBef>
                <a:spcPts val="600"/>
              </a:spcBef>
            </a:pPr>
            <a:r>
              <a:rPr lang="it-IT" sz="1400" dirty="0" smtClean="0">
                <a:solidFill>
                  <a:srgbClr val="EEECE1"/>
                </a:solidFill>
                <a:latin typeface="Garamond" pitchFamily="18" charset="0"/>
              </a:rPr>
              <a:t>-----------------------------------------</a:t>
            </a:r>
            <a:endParaRPr lang="it-IT" sz="1400" dirty="0">
              <a:solidFill>
                <a:srgbClr val="EEECE1"/>
              </a:solidFill>
              <a:latin typeface="Garamond" pitchFamily="18" charset="0"/>
            </a:endParaRPr>
          </a:p>
        </p:txBody>
      </p:sp>
      <p:sp>
        <p:nvSpPr>
          <p:cNvPr id="16" name="Rettangolo 15"/>
          <p:cNvSpPr/>
          <p:nvPr/>
        </p:nvSpPr>
        <p:spPr>
          <a:xfrm>
            <a:off x="0" y="575617"/>
            <a:ext cx="9143990" cy="369332"/>
          </a:xfrm>
          <a:prstGeom prst="rect">
            <a:avLst/>
          </a:prstGeom>
        </p:spPr>
        <p:txBody>
          <a:bodyPr wrap="square">
            <a:spAutoFit/>
          </a:bodyPr>
          <a:lstStyle/>
          <a:p>
            <a:pPr algn="ctr">
              <a:spcBef>
                <a:spcPts val="1200"/>
              </a:spcBef>
            </a:pPr>
            <a:r>
              <a:rPr lang="en-US" b="1" cap="small" dirty="0">
                <a:solidFill>
                  <a:srgbClr val="EEECE1"/>
                </a:solidFill>
                <a:latin typeface="Garamond" pitchFamily="18" charset="0"/>
              </a:rPr>
              <a:t>Re-staging Greek Funerary Sculptures and Reliefs:</a:t>
            </a:r>
          </a:p>
        </p:txBody>
      </p:sp>
      <p:sp>
        <p:nvSpPr>
          <p:cNvPr id="17" name="Rettangolo 16"/>
          <p:cNvSpPr/>
          <p:nvPr/>
        </p:nvSpPr>
        <p:spPr>
          <a:xfrm>
            <a:off x="-4767" y="5905547"/>
            <a:ext cx="9143990" cy="307777"/>
          </a:xfrm>
          <a:prstGeom prst="rect">
            <a:avLst/>
          </a:prstGeom>
        </p:spPr>
        <p:txBody>
          <a:bodyPr wrap="square">
            <a:spAutoFit/>
          </a:bodyPr>
          <a:lstStyle/>
          <a:p>
            <a:pPr algn="ctr">
              <a:spcBef>
                <a:spcPts val="600"/>
              </a:spcBef>
            </a:pPr>
            <a:r>
              <a:rPr lang="it-IT" sz="1400" dirty="0" smtClean="0">
                <a:solidFill>
                  <a:srgbClr val="EEECE1"/>
                </a:solidFill>
                <a:latin typeface="Garamond" pitchFamily="18" charset="0"/>
              </a:rPr>
              <a:t>-----------------------------------------</a:t>
            </a:r>
            <a:endParaRPr lang="it-IT" sz="1400" dirty="0">
              <a:solidFill>
                <a:srgbClr val="EEECE1"/>
              </a:solidFill>
              <a:latin typeface="Garamond" pitchFamily="18" charset="0"/>
            </a:endParaRPr>
          </a:p>
        </p:txBody>
      </p:sp>
      <p:sp>
        <p:nvSpPr>
          <p:cNvPr id="18" name="Rettangolo 17"/>
          <p:cNvSpPr/>
          <p:nvPr/>
        </p:nvSpPr>
        <p:spPr>
          <a:xfrm>
            <a:off x="0" y="6213325"/>
            <a:ext cx="9144000" cy="523220"/>
          </a:xfrm>
          <a:prstGeom prst="rect">
            <a:avLst/>
          </a:prstGeom>
        </p:spPr>
        <p:txBody>
          <a:bodyPr wrap="square">
            <a:spAutoFit/>
          </a:bodyPr>
          <a:lstStyle/>
          <a:p>
            <a:pPr algn="ctr">
              <a:spcBef>
                <a:spcPts val="1200"/>
              </a:spcBef>
            </a:pPr>
            <a:r>
              <a:rPr lang="en-US" sz="1400" cap="small" dirty="0" smtClean="0">
                <a:solidFill>
                  <a:srgbClr val="EEECE1"/>
                </a:solidFill>
                <a:latin typeface="Garamond" panose="02020404030301010803" pitchFamily="18" charset="0"/>
              </a:rPr>
              <a:t>Gabriella </a:t>
            </a:r>
            <a:r>
              <a:rPr lang="en-US" sz="1400" cap="small" dirty="0" err="1" smtClean="0">
                <a:solidFill>
                  <a:srgbClr val="EEECE1"/>
                </a:solidFill>
                <a:latin typeface="Garamond" panose="02020404030301010803" pitchFamily="18" charset="0"/>
              </a:rPr>
              <a:t>Cirucci</a:t>
            </a:r>
            <a:r>
              <a:rPr lang="en-US" sz="1400" cap="small" dirty="0" smtClean="0">
                <a:solidFill>
                  <a:srgbClr val="EEECE1"/>
                </a:solidFill>
                <a:latin typeface="Garamond" panose="02020404030301010803" pitchFamily="18" charset="0"/>
              </a:rPr>
              <a:t>, </a:t>
            </a:r>
            <a:r>
              <a:rPr lang="it-IT" sz="1400" i="1" cap="small" dirty="0" smtClean="0">
                <a:solidFill>
                  <a:srgbClr val="EEECE1"/>
                </a:solidFill>
                <a:latin typeface="Garamond" pitchFamily="18" charset="0"/>
              </a:rPr>
              <a:t>Anonymous ‘</a:t>
            </a:r>
            <a:r>
              <a:rPr lang="it-IT" sz="1400" i="1" cap="small" dirty="0" err="1" smtClean="0">
                <a:solidFill>
                  <a:srgbClr val="EEECE1"/>
                </a:solidFill>
                <a:latin typeface="Garamond" pitchFamily="18" charset="0"/>
              </a:rPr>
              <a:t>Originals</a:t>
            </a:r>
            <a:r>
              <a:rPr lang="it-IT" sz="1400" i="1" cap="small" dirty="0" smtClean="0">
                <a:solidFill>
                  <a:srgbClr val="EEECE1"/>
                </a:solidFill>
                <a:latin typeface="Garamond" pitchFamily="18" charset="0"/>
              </a:rPr>
              <a:t>’. </a:t>
            </a:r>
            <a:r>
              <a:rPr lang="it-IT" sz="1400" i="1" cap="small" dirty="0" err="1">
                <a:solidFill>
                  <a:srgbClr val="EEECE1"/>
                </a:solidFill>
                <a:latin typeface="Garamond" pitchFamily="18" charset="0"/>
              </a:rPr>
              <a:t>Greek</a:t>
            </a:r>
            <a:r>
              <a:rPr lang="it-IT" sz="1400" i="1" cap="small" dirty="0">
                <a:solidFill>
                  <a:srgbClr val="EEECE1"/>
                </a:solidFill>
                <a:latin typeface="Garamond" pitchFamily="18" charset="0"/>
              </a:rPr>
              <a:t> </a:t>
            </a:r>
            <a:r>
              <a:rPr lang="it-IT" sz="1400" i="1" cap="small" dirty="0" err="1" smtClean="0">
                <a:solidFill>
                  <a:srgbClr val="EEECE1"/>
                </a:solidFill>
                <a:latin typeface="Garamond" pitchFamily="18" charset="0"/>
              </a:rPr>
              <a:t>Sculpture</a:t>
            </a:r>
            <a:r>
              <a:rPr lang="it-IT" sz="1400" i="1" cap="small" dirty="0" smtClean="0">
                <a:solidFill>
                  <a:srgbClr val="EEECE1"/>
                </a:solidFill>
                <a:latin typeface="Garamond" pitchFamily="18" charset="0"/>
              </a:rPr>
              <a:t> of the </a:t>
            </a:r>
            <a:r>
              <a:rPr lang="it-IT" sz="1400" i="1" cap="small" dirty="0" err="1" smtClean="0">
                <a:solidFill>
                  <a:srgbClr val="EEECE1"/>
                </a:solidFill>
                <a:latin typeface="Garamond" pitchFamily="18" charset="0"/>
              </a:rPr>
              <a:t>Classical</a:t>
            </a:r>
            <a:r>
              <a:rPr lang="it-IT" sz="1400" i="1" cap="small" dirty="0" smtClean="0">
                <a:solidFill>
                  <a:srgbClr val="EEECE1"/>
                </a:solidFill>
                <a:latin typeface="Garamond" pitchFamily="18" charset="0"/>
              </a:rPr>
              <a:t> </a:t>
            </a:r>
            <a:r>
              <a:rPr lang="it-IT" sz="1400" i="1" cap="small" dirty="0" err="1" smtClean="0">
                <a:solidFill>
                  <a:srgbClr val="EEECE1"/>
                </a:solidFill>
                <a:latin typeface="Garamond" pitchFamily="18" charset="0"/>
              </a:rPr>
              <a:t>Period</a:t>
            </a:r>
            <a:r>
              <a:rPr lang="it-IT" sz="1400" i="1" cap="small" dirty="0" smtClean="0">
                <a:solidFill>
                  <a:srgbClr val="EEECE1"/>
                </a:solidFill>
                <a:latin typeface="Garamond" pitchFamily="18" charset="0"/>
              </a:rPr>
              <a:t> in Roman </a:t>
            </a:r>
            <a:r>
              <a:rPr lang="it-IT" sz="1400" i="1" cap="small" dirty="0" err="1" smtClean="0">
                <a:solidFill>
                  <a:srgbClr val="EEECE1"/>
                </a:solidFill>
                <a:latin typeface="Garamond" pitchFamily="18" charset="0"/>
              </a:rPr>
              <a:t>Context</a:t>
            </a:r>
            <a:endParaRPr lang="it-IT" sz="1400" cap="small" dirty="0" smtClean="0">
              <a:solidFill>
                <a:srgbClr val="EEECE1"/>
              </a:solidFill>
              <a:latin typeface="Garamond" pitchFamily="18" charset="0"/>
            </a:endParaRPr>
          </a:p>
          <a:p>
            <a:pPr algn="ctr"/>
            <a:r>
              <a:rPr lang="en-US" sz="1400" cap="small" dirty="0" smtClean="0">
                <a:solidFill>
                  <a:srgbClr val="EEECE1"/>
                </a:solidFill>
                <a:latin typeface="Garamond" pitchFamily="18" charset="0"/>
              </a:rPr>
              <a:t>Replicas in Roman Art: Redeeming the Copy?</a:t>
            </a:r>
            <a:r>
              <a:rPr lang="it-IT" sz="1400" cap="small" dirty="0" smtClean="0">
                <a:solidFill>
                  <a:srgbClr val="EEECE1"/>
                </a:solidFill>
                <a:latin typeface="Garamond" pitchFamily="18" charset="0"/>
              </a:rPr>
              <a:t> – </a:t>
            </a:r>
            <a:r>
              <a:rPr lang="en-US" sz="1400" cap="small" dirty="0">
                <a:solidFill>
                  <a:schemeClr val="bg2"/>
                </a:solidFill>
                <a:latin typeface="Garamond" panose="02020404030301010803" pitchFamily="18" charset="0"/>
              </a:rPr>
              <a:t>CARC Workshop</a:t>
            </a:r>
            <a:r>
              <a:rPr lang="en-US" sz="1400" dirty="0">
                <a:solidFill>
                  <a:schemeClr val="bg2"/>
                </a:solidFill>
                <a:latin typeface="Garamond" panose="02020404030301010803" pitchFamily="18" charset="0"/>
              </a:rPr>
              <a:t>, </a:t>
            </a:r>
            <a:r>
              <a:rPr lang="en-US" sz="1400" cap="small" dirty="0">
                <a:solidFill>
                  <a:schemeClr val="bg2"/>
                </a:solidFill>
                <a:latin typeface="Garamond" panose="02020404030301010803" pitchFamily="18" charset="0"/>
              </a:rPr>
              <a:t>University of </a:t>
            </a:r>
            <a:r>
              <a:rPr lang="en-US" sz="1400" cap="small" dirty="0" smtClean="0">
                <a:solidFill>
                  <a:schemeClr val="bg2"/>
                </a:solidFill>
                <a:latin typeface="Garamond" panose="02020404030301010803" pitchFamily="18" charset="0"/>
              </a:rPr>
              <a:t>Oxford</a:t>
            </a:r>
            <a:endParaRPr lang="it-IT" sz="1400" cap="small" dirty="0">
              <a:solidFill>
                <a:srgbClr val="EEECE1"/>
              </a:solidFill>
              <a:latin typeface="Garamond" pitchFamily="18" charset="0"/>
            </a:endParaRPr>
          </a:p>
        </p:txBody>
      </p:sp>
    </p:spTree>
    <p:extLst>
      <p:ext uri="{BB962C8B-B14F-4D97-AF65-F5344CB8AC3E}">
        <p14:creationId xmlns:p14="http://schemas.microsoft.com/office/powerpoint/2010/main" val="375112373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53632" y="1491921"/>
            <a:ext cx="1649073" cy="4413626"/>
          </a:xfrm>
          <a:prstGeom prst="rect">
            <a:avLst/>
          </a:prstGeom>
        </p:spPr>
      </p:pic>
      <p:sp>
        <p:nvSpPr>
          <p:cNvPr id="7" name="Rettangolo 6"/>
          <p:cNvSpPr/>
          <p:nvPr/>
        </p:nvSpPr>
        <p:spPr>
          <a:xfrm>
            <a:off x="5368456" y="3356991"/>
            <a:ext cx="3542508" cy="830997"/>
          </a:xfrm>
          <a:prstGeom prst="rect">
            <a:avLst/>
          </a:prstGeom>
        </p:spPr>
        <p:txBody>
          <a:bodyPr wrap="none">
            <a:spAutoFit/>
          </a:bodyPr>
          <a:lstStyle/>
          <a:p>
            <a:r>
              <a:rPr lang="it-IT" sz="1200" b="1" dirty="0">
                <a:solidFill>
                  <a:srgbClr val="EEECE1"/>
                </a:solidFill>
                <a:latin typeface="Garamond" panose="02020404030301010803" pitchFamily="18" charset="0"/>
              </a:rPr>
              <a:t>Vatican </a:t>
            </a:r>
            <a:r>
              <a:rPr lang="it-IT" sz="1200" b="1" dirty="0" err="1">
                <a:solidFill>
                  <a:srgbClr val="EEECE1"/>
                </a:solidFill>
                <a:latin typeface="Garamond" panose="02020404030301010803" pitchFamily="18" charset="0"/>
              </a:rPr>
              <a:t>Museums</a:t>
            </a:r>
            <a:r>
              <a:rPr lang="it-IT" sz="1200" b="1" dirty="0">
                <a:solidFill>
                  <a:srgbClr val="EEECE1"/>
                </a:solidFill>
                <a:latin typeface="Garamond" panose="02020404030301010803" pitchFamily="18" charset="0"/>
              </a:rPr>
              <a:t>. </a:t>
            </a:r>
            <a:endParaRPr lang="it-IT" sz="1200" b="1" dirty="0" smtClean="0">
              <a:solidFill>
                <a:srgbClr val="EEECE1"/>
              </a:solidFill>
              <a:latin typeface="Garamond" panose="02020404030301010803" pitchFamily="18" charset="0"/>
            </a:endParaRPr>
          </a:p>
          <a:p>
            <a:r>
              <a:rPr lang="it-IT" sz="1200" b="1" dirty="0" smtClean="0">
                <a:solidFill>
                  <a:srgbClr val="EEECE1"/>
                </a:solidFill>
                <a:latin typeface="Garamond" panose="02020404030301010803" pitchFamily="18" charset="0"/>
              </a:rPr>
              <a:t>Museo </a:t>
            </a:r>
            <a:r>
              <a:rPr lang="it-IT" sz="1200" b="1" dirty="0">
                <a:solidFill>
                  <a:srgbClr val="EEECE1"/>
                </a:solidFill>
                <a:latin typeface="Garamond" panose="02020404030301010803" pitchFamily="18" charset="0"/>
              </a:rPr>
              <a:t>Gregoriano Profano. </a:t>
            </a:r>
            <a:r>
              <a:rPr lang="it-IT" sz="1200" b="1" dirty="0" err="1">
                <a:solidFill>
                  <a:srgbClr val="EEECE1"/>
                </a:solidFill>
                <a:latin typeface="Garamond" panose="02020404030301010803" pitchFamily="18" charset="0"/>
              </a:rPr>
              <a:t>Inv</a:t>
            </a:r>
            <a:r>
              <a:rPr lang="it-IT" sz="1200" b="1" dirty="0">
                <a:solidFill>
                  <a:srgbClr val="EEECE1"/>
                </a:solidFill>
                <a:latin typeface="Garamond" panose="02020404030301010803" pitchFamily="18" charset="0"/>
              </a:rPr>
              <a:t>. </a:t>
            </a:r>
            <a:r>
              <a:rPr lang="it-IT" sz="1200" b="1" dirty="0" smtClean="0">
                <a:solidFill>
                  <a:srgbClr val="EEECE1"/>
                </a:solidFill>
                <a:latin typeface="Garamond" panose="02020404030301010803" pitchFamily="18" charset="0"/>
              </a:rPr>
              <a:t>559 </a:t>
            </a:r>
          </a:p>
          <a:p>
            <a:r>
              <a:rPr lang="it-IT" sz="1200" b="1" dirty="0">
                <a:solidFill>
                  <a:srgbClr val="EEECE1"/>
                </a:solidFill>
                <a:latin typeface="Garamond" panose="02020404030301010803" pitchFamily="18" charset="0"/>
              </a:rPr>
              <a:t>H</a:t>
            </a:r>
            <a:r>
              <a:rPr lang="it-IT" sz="1200" b="1" dirty="0" smtClean="0">
                <a:solidFill>
                  <a:srgbClr val="EEECE1"/>
                </a:solidFill>
                <a:latin typeface="Garamond" panose="02020404030301010803" pitchFamily="18" charset="0"/>
              </a:rPr>
              <a:t>. 206 cm (</a:t>
            </a:r>
            <a:r>
              <a:rPr lang="it-IT" sz="1200" b="1" dirty="0" err="1" smtClean="0">
                <a:solidFill>
                  <a:srgbClr val="EEECE1"/>
                </a:solidFill>
                <a:latin typeface="Garamond" panose="02020404030301010803" pitchFamily="18" charset="0"/>
              </a:rPr>
              <a:t>Upper</a:t>
            </a:r>
            <a:r>
              <a:rPr lang="it-IT" sz="1200" b="1" dirty="0" smtClean="0">
                <a:solidFill>
                  <a:srgbClr val="EEECE1"/>
                </a:solidFill>
                <a:latin typeface="Garamond" panose="02020404030301010803" pitchFamily="18" charset="0"/>
              </a:rPr>
              <a:t> </a:t>
            </a:r>
            <a:r>
              <a:rPr lang="it-IT" sz="1200" b="1" dirty="0" err="1" smtClean="0">
                <a:solidFill>
                  <a:srgbClr val="EEECE1"/>
                </a:solidFill>
                <a:latin typeface="Garamond" panose="02020404030301010803" pitchFamily="18" charset="0"/>
              </a:rPr>
              <a:t>fragment</a:t>
            </a:r>
            <a:r>
              <a:rPr lang="it-IT" sz="1200" b="1" dirty="0" smtClean="0">
                <a:solidFill>
                  <a:srgbClr val="EEECE1"/>
                </a:solidFill>
                <a:latin typeface="Garamond" panose="02020404030301010803" pitchFamily="18" charset="0"/>
              </a:rPr>
              <a:t>: H. 139,5 </a:t>
            </a:r>
            <a:r>
              <a:rPr lang="it-IT" sz="1200" b="1" dirty="0">
                <a:solidFill>
                  <a:srgbClr val="EEECE1"/>
                </a:solidFill>
                <a:latin typeface="Garamond" panose="02020404030301010803" pitchFamily="18" charset="0"/>
              </a:rPr>
              <a:t>cm; </a:t>
            </a:r>
            <a:r>
              <a:rPr lang="it-IT" sz="1200" b="1" dirty="0" smtClean="0">
                <a:solidFill>
                  <a:srgbClr val="EEECE1"/>
                </a:solidFill>
                <a:latin typeface="Garamond" panose="02020404030301010803" pitchFamily="18" charset="0"/>
              </a:rPr>
              <a:t>L. </a:t>
            </a:r>
            <a:r>
              <a:rPr lang="it-IT" sz="1200" b="1" dirty="0">
                <a:solidFill>
                  <a:srgbClr val="EEECE1"/>
                </a:solidFill>
                <a:latin typeface="Garamond" panose="02020404030301010803" pitchFamily="18" charset="0"/>
              </a:rPr>
              <a:t>65 cm; </a:t>
            </a:r>
            <a:endParaRPr lang="it-IT" sz="1200" b="1" dirty="0" smtClean="0">
              <a:solidFill>
                <a:srgbClr val="EEECE1"/>
              </a:solidFill>
              <a:latin typeface="Garamond" panose="02020404030301010803" pitchFamily="18" charset="0"/>
            </a:endParaRPr>
          </a:p>
          <a:p>
            <a:r>
              <a:rPr lang="it-IT" sz="1200" b="1" dirty="0" smtClean="0">
                <a:solidFill>
                  <a:srgbClr val="EEECE1"/>
                </a:solidFill>
                <a:latin typeface="Garamond" panose="02020404030301010803" pitchFamily="18" charset="0"/>
              </a:rPr>
              <a:t>Lower </a:t>
            </a:r>
            <a:r>
              <a:rPr lang="it-IT" sz="1200" b="1" dirty="0" err="1" smtClean="0">
                <a:solidFill>
                  <a:srgbClr val="EEECE1"/>
                </a:solidFill>
                <a:latin typeface="Garamond" panose="02020404030301010803" pitchFamily="18" charset="0"/>
              </a:rPr>
              <a:t>fragment</a:t>
            </a:r>
            <a:r>
              <a:rPr lang="it-IT" sz="1200" b="1" dirty="0" smtClean="0">
                <a:solidFill>
                  <a:srgbClr val="EEECE1"/>
                </a:solidFill>
                <a:latin typeface="Garamond" panose="02020404030301010803" pitchFamily="18" charset="0"/>
              </a:rPr>
              <a:t>: H. </a:t>
            </a:r>
            <a:r>
              <a:rPr lang="it-IT" sz="1200" b="1" dirty="0">
                <a:solidFill>
                  <a:srgbClr val="EEECE1"/>
                </a:solidFill>
                <a:latin typeface="Garamond" panose="02020404030301010803" pitchFamily="18" charset="0"/>
              </a:rPr>
              <a:t>66,5 cm; </a:t>
            </a:r>
            <a:r>
              <a:rPr lang="it-IT" sz="1200" b="1" dirty="0" smtClean="0">
                <a:solidFill>
                  <a:srgbClr val="EEECE1"/>
                </a:solidFill>
                <a:latin typeface="Garamond" panose="02020404030301010803" pitchFamily="18" charset="0"/>
              </a:rPr>
              <a:t>L. </a:t>
            </a:r>
            <a:r>
              <a:rPr lang="it-IT" sz="1200" b="1" dirty="0">
                <a:solidFill>
                  <a:srgbClr val="EEECE1"/>
                </a:solidFill>
                <a:latin typeface="Garamond" panose="02020404030301010803" pitchFamily="18" charset="0"/>
              </a:rPr>
              <a:t>70,5 </a:t>
            </a:r>
            <a:r>
              <a:rPr lang="it-IT" sz="1200" b="1" dirty="0" smtClean="0">
                <a:solidFill>
                  <a:srgbClr val="EEECE1"/>
                </a:solidFill>
                <a:latin typeface="Garamond" panose="02020404030301010803" pitchFamily="18" charset="0"/>
              </a:rPr>
              <a:t>cm)</a:t>
            </a:r>
            <a:endParaRPr lang="it-IT" dirty="0"/>
          </a:p>
        </p:txBody>
      </p:sp>
      <p:sp>
        <p:nvSpPr>
          <p:cNvPr id="9" name="Rettangolo 8"/>
          <p:cNvSpPr/>
          <p:nvPr/>
        </p:nvSpPr>
        <p:spPr>
          <a:xfrm>
            <a:off x="-16758" y="964065"/>
            <a:ext cx="9143990" cy="307777"/>
          </a:xfrm>
          <a:prstGeom prst="rect">
            <a:avLst/>
          </a:prstGeom>
        </p:spPr>
        <p:txBody>
          <a:bodyPr wrap="square">
            <a:spAutoFit/>
          </a:bodyPr>
          <a:lstStyle/>
          <a:p>
            <a:pPr algn="ctr">
              <a:spcBef>
                <a:spcPts val="600"/>
              </a:spcBef>
            </a:pPr>
            <a:r>
              <a:rPr lang="it-IT" sz="1400" dirty="0" smtClean="0">
                <a:solidFill>
                  <a:srgbClr val="EEECE1"/>
                </a:solidFill>
                <a:latin typeface="Garamond" pitchFamily="18" charset="0"/>
              </a:rPr>
              <a:t>-----------------------------------------</a:t>
            </a:r>
            <a:endParaRPr lang="it-IT" sz="1400" dirty="0">
              <a:solidFill>
                <a:srgbClr val="EEECE1"/>
              </a:solidFill>
              <a:latin typeface="Garamond" pitchFamily="18" charset="0"/>
            </a:endParaRPr>
          </a:p>
        </p:txBody>
      </p:sp>
      <p:sp>
        <p:nvSpPr>
          <p:cNvPr id="12" name="Rettangolo 11"/>
          <p:cNvSpPr/>
          <p:nvPr/>
        </p:nvSpPr>
        <p:spPr>
          <a:xfrm>
            <a:off x="249089" y="4187988"/>
            <a:ext cx="3170784" cy="646331"/>
          </a:xfrm>
          <a:prstGeom prst="rect">
            <a:avLst/>
          </a:prstGeom>
        </p:spPr>
        <p:txBody>
          <a:bodyPr wrap="square">
            <a:spAutoFit/>
          </a:bodyPr>
          <a:lstStyle/>
          <a:p>
            <a:pPr marL="228600" indent="-228600">
              <a:buAutoNum type="arabicPeriod"/>
            </a:pPr>
            <a:r>
              <a:rPr lang="it-IT" sz="1200" b="1" dirty="0" smtClean="0">
                <a:solidFill>
                  <a:srgbClr val="EEECE1"/>
                </a:solidFill>
                <a:latin typeface="Garamond" panose="02020404030301010803" pitchFamily="18" charset="0"/>
              </a:rPr>
              <a:t>Marco Fabio Calvo, </a:t>
            </a:r>
            <a:r>
              <a:rPr lang="pt-BR" sz="1200" b="1" i="1" dirty="0" smtClean="0">
                <a:solidFill>
                  <a:srgbClr val="EEECE1"/>
                </a:solidFill>
                <a:latin typeface="Garamond" panose="02020404030301010803" pitchFamily="18" charset="0"/>
              </a:rPr>
              <a:t>Antiquae urbis </a:t>
            </a:r>
            <a:r>
              <a:rPr lang="pt-BR" sz="1200" b="1" i="1" dirty="0">
                <a:solidFill>
                  <a:srgbClr val="EEECE1"/>
                </a:solidFill>
                <a:latin typeface="Garamond" panose="02020404030301010803" pitchFamily="18" charset="0"/>
              </a:rPr>
              <a:t>Romae </a:t>
            </a:r>
            <a:endParaRPr lang="pt-BR" sz="1200" b="1" i="1" dirty="0" smtClean="0">
              <a:solidFill>
                <a:srgbClr val="EEECE1"/>
              </a:solidFill>
              <a:latin typeface="Garamond" panose="02020404030301010803" pitchFamily="18" charset="0"/>
            </a:endParaRPr>
          </a:p>
          <a:p>
            <a:r>
              <a:rPr lang="pt-BR" sz="1200" b="1" i="1" dirty="0" smtClean="0">
                <a:solidFill>
                  <a:srgbClr val="EEECE1"/>
                </a:solidFill>
                <a:latin typeface="Garamond" panose="02020404030301010803" pitchFamily="18" charset="0"/>
              </a:rPr>
              <a:t>      cum </a:t>
            </a:r>
            <a:r>
              <a:rPr lang="pt-BR" sz="1200" b="1" i="1" dirty="0">
                <a:solidFill>
                  <a:srgbClr val="EEECE1"/>
                </a:solidFill>
                <a:latin typeface="Garamond" panose="02020404030301010803" pitchFamily="18" charset="0"/>
              </a:rPr>
              <a:t>regionibus </a:t>
            </a:r>
            <a:r>
              <a:rPr lang="pt-BR" sz="1200" b="1" i="1" dirty="0" smtClean="0">
                <a:solidFill>
                  <a:srgbClr val="EEECE1"/>
                </a:solidFill>
                <a:latin typeface="Garamond" panose="02020404030301010803" pitchFamily="18" charset="0"/>
              </a:rPr>
              <a:t>Simulachrum, </a:t>
            </a:r>
            <a:r>
              <a:rPr lang="pt-BR" sz="1200" b="1" dirty="0" smtClean="0">
                <a:solidFill>
                  <a:srgbClr val="EEECE1"/>
                </a:solidFill>
                <a:latin typeface="Garamond" panose="02020404030301010803" pitchFamily="18" charset="0"/>
              </a:rPr>
              <a:t>Roma 1527</a:t>
            </a:r>
          </a:p>
          <a:p>
            <a:pPr lvl="0"/>
            <a:r>
              <a:rPr lang="it-IT" altLang="it-IT" sz="1200" b="1" dirty="0" smtClean="0">
                <a:solidFill>
                  <a:srgbClr val="EEECE1"/>
                </a:solidFill>
                <a:latin typeface="Garamond" pitchFamily="18" charset="0"/>
                <a:cs typeface="Arial" charset="0"/>
              </a:rPr>
              <a:t>2.   Pierre Jacques, </a:t>
            </a:r>
            <a:r>
              <a:rPr lang="it-IT" altLang="it-IT" sz="1200" b="1" i="1" dirty="0" smtClean="0">
                <a:solidFill>
                  <a:srgbClr val="EEECE1"/>
                </a:solidFill>
                <a:latin typeface="Garamond" pitchFamily="18" charset="0"/>
                <a:cs typeface="Arial" charset="0"/>
              </a:rPr>
              <a:t>Album</a:t>
            </a:r>
            <a:r>
              <a:rPr lang="it-IT" altLang="it-IT" sz="1200" b="1" dirty="0" smtClean="0">
                <a:solidFill>
                  <a:srgbClr val="EEECE1"/>
                </a:solidFill>
                <a:latin typeface="Garamond" pitchFamily="18" charset="0"/>
                <a:cs typeface="Arial" charset="0"/>
              </a:rPr>
              <a:t> (1572-1577)</a:t>
            </a:r>
            <a:endParaRPr lang="it-IT" dirty="0">
              <a:solidFill>
                <a:prstClr val="black"/>
              </a:solidFill>
            </a:endParaRPr>
          </a:p>
        </p:txBody>
      </p:sp>
      <p:pic>
        <p:nvPicPr>
          <p:cNvPr id="13"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2159"/>
          <a:stretch/>
        </p:blipFill>
        <p:spPr bwMode="auto">
          <a:xfrm>
            <a:off x="2099181" y="1504529"/>
            <a:ext cx="1190458" cy="2664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CasellaDiTesto 13"/>
          <p:cNvSpPr txBox="1"/>
          <p:nvPr/>
        </p:nvSpPr>
        <p:spPr>
          <a:xfrm>
            <a:off x="1808717" y="3924734"/>
            <a:ext cx="296876" cy="276999"/>
          </a:xfrm>
          <a:prstGeom prst="rect">
            <a:avLst/>
          </a:prstGeom>
          <a:noFill/>
        </p:spPr>
        <p:txBody>
          <a:bodyPr wrap="none" rtlCol="0">
            <a:spAutoFit/>
          </a:bodyPr>
          <a:lstStyle/>
          <a:p>
            <a:r>
              <a:rPr lang="it-IT" sz="1200" b="1" dirty="0" smtClean="0">
                <a:solidFill>
                  <a:schemeClr val="bg2"/>
                </a:solidFill>
                <a:latin typeface="Garamond" panose="02020404030301010803" pitchFamily="18" charset="0"/>
              </a:rPr>
              <a:t>2.</a:t>
            </a:r>
            <a:endParaRPr lang="it-IT" sz="1200" b="1" dirty="0">
              <a:solidFill>
                <a:schemeClr val="bg2"/>
              </a:solidFill>
              <a:latin typeface="Garamond" panose="02020404030301010803" pitchFamily="18" charset="0"/>
            </a:endParaRPr>
          </a:p>
        </p:txBody>
      </p:sp>
      <p:sp>
        <p:nvSpPr>
          <p:cNvPr id="15" name="CasellaDiTesto 14"/>
          <p:cNvSpPr txBox="1"/>
          <p:nvPr/>
        </p:nvSpPr>
        <p:spPr>
          <a:xfrm>
            <a:off x="249089" y="3056474"/>
            <a:ext cx="290464" cy="276999"/>
          </a:xfrm>
          <a:prstGeom prst="rect">
            <a:avLst/>
          </a:prstGeom>
          <a:noFill/>
        </p:spPr>
        <p:txBody>
          <a:bodyPr wrap="none" rtlCol="0">
            <a:spAutoFit/>
          </a:bodyPr>
          <a:lstStyle/>
          <a:p>
            <a:r>
              <a:rPr lang="it-IT" sz="1200" b="1" dirty="0" smtClean="0">
                <a:solidFill>
                  <a:schemeClr val="bg2"/>
                </a:solidFill>
                <a:latin typeface="Garamond" panose="02020404030301010803" pitchFamily="18" charset="0"/>
              </a:rPr>
              <a:t>1.</a:t>
            </a:r>
            <a:endParaRPr lang="it-IT" sz="1200" b="1" dirty="0">
              <a:solidFill>
                <a:schemeClr val="bg2"/>
              </a:solidFill>
              <a:latin typeface="Garamond" panose="02020404030301010803" pitchFamily="18" charset="0"/>
            </a:endParaRPr>
          </a:p>
        </p:txBody>
      </p:sp>
      <p:sp>
        <p:nvSpPr>
          <p:cNvPr id="16" name="Rettangolo 15"/>
          <p:cNvSpPr/>
          <p:nvPr/>
        </p:nvSpPr>
        <p:spPr>
          <a:xfrm>
            <a:off x="0" y="575617"/>
            <a:ext cx="9143990" cy="369332"/>
          </a:xfrm>
          <a:prstGeom prst="rect">
            <a:avLst/>
          </a:prstGeom>
        </p:spPr>
        <p:txBody>
          <a:bodyPr wrap="square">
            <a:spAutoFit/>
          </a:bodyPr>
          <a:lstStyle/>
          <a:p>
            <a:pPr algn="ctr">
              <a:spcBef>
                <a:spcPts val="1200"/>
              </a:spcBef>
            </a:pPr>
            <a:r>
              <a:rPr lang="en-US" b="1" cap="small" dirty="0">
                <a:solidFill>
                  <a:srgbClr val="EEECE1"/>
                </a:solidFill>
                <a:latin typeface="Garamond" pitchFamily="18" charset="0"/>
              </a:rPr>
              <a:t>Re-staging Greek Funerary Sculptures and Reliefs:</a:t>
            </a:r>
          </a:p>
        </p:txBody>
      </p:sp>
      <p:sp>
        <p:nvSpPr>
          <p:cNvPr id="17" name="Rettangolo 16"/>
          <p:cNvSpPr/>
          <p:nvPr/>
        </p:nvSpPr>
        <p:spPr>
          <a:xfrm>
            <a:off x="-4767" y="5905547"/>
            <a:ext cx="9143990" cy="307777"/>
          </a:xfrm>
          <a:prstGeom prst="rect">
            <a:avLst/>
          </a:prstGeom>
        </p:spPr>
        <p:txBody>
          <a:bodyPr wrap="square">
            <a:spAutoFit/>
          </a:bodyPr>
          <a:lstStyle/>
          <a:p>
            <a:pPr algn="ctr">
              <a:spcBef>
                <a:spcPts val="600"/>
              </a:spcBef>
            </a:pPr>
            <a:r>
              <a:rPr lang="it-IT" sz="1400" dirty="0" smtClean="0">
                <a:solidFill>
                  <a:srgbClr val="EEECE1"/>
                </a:solidFill>
                <a:latin typeface="Garamond" pitchFamily="18" charset="0"/>
              </a:rPr>
              <a:t>-----------------------------------------</a:t>
            </a:r>
            <a:endParaRPr lang="it-IT" sz="1400" dirty="0">
              <a:solidFill>
                <a:srgbClr val="EEECE1"/>
              </a:solidFill>
              <a:latin typeface="Garamond" pitchFamily="18" charset="0"/>
            </a:endParaRPr>
          </a:p>
        </p:txBody>
      </p:sp>
      <p:sp>
        <p:nvSpPr>
          <p:cNvPr id="18" name="Rettangolo 17"/>
          <p:cNvSpPr/>
          <p:nvPr/>
        </p:nvSpPr>
        <p:spPr>
          <a:xfrm>
            <a:off x="0" y="6213325"/>
            <a:ext cx="9144000" cy="523220"/>
          </a:xfrm>
          <a:prstGeom prst="rect">
            <a:avLst/>
          </a:prstGeom>
        </p:spPr>
        <p:txBody>
          <a:bodyPr wrap="square">
            <a:spAutoFit/>
          </a:bodyPr>
          <a:lstStyle/>
          <a:p>
            <a:pPr algn="ctr">
              <a:spcBef>
                <a:spcPts val="1200"/>
              </a:spcBef>
            </a:pPr>
            <a:r>
              <a:rPr lang="en-US" sz="1400" cap="small" dirty="0" smtClean="0">
                <a:solidFill>
                  <a:srgbClr val="EEECE1"/>
                </a:solidFill>
                <a:latin typeface="Garamond" panose="02020404030301010803" pitchFamily="18" charset="0"/>
              </a:rPr>
              <a:t>Gabriella </a:t>
            </a:r>
            <a:r>
              <a:rPr lang="en-US" sz="1400" cap="small" dirty="0" err="1" smtClean="0">
                <a:solidFill>
                  <a:srgbClr val="EEECE1"/>
                </a:solidFill>
                <a:latin typeface="Garamond" panose="02020404030301010803" pitchFamily="18" charset="0"/>
              </a:rPr>
              <a:t>Cirucci</a:t>
            </a:r>
            <a:r>
              <a:rPr lang="en-US" sz="1400" cap="small" dirty="0" smtClean="0">
                <a:solidFill>
                  <a:srgbClr val="EEECE1"/>
                </a:solidFill>
                <a:latin typeface="Garamond" panose="02020404030301010803" pitchFamily="18" charset="0"/>
              </a:rPr>
              <a:t>, </a:t>
            </a:r>
            <a:r>
              <a:rPr lang="it-IT" sz="1400" i="1" cap="small" dirty="0" smtClean="0">
                <a:solidFill>
                  <a:srgbClr val="EEECE1"/>
                </a:solidFill>
                <a:latin typeface="Garamond" pitchFamily="18" charset="0"/>
              </a:rPr>
              <a:t>Anonymous ‘</a:t>
            </a:r>
            <a:r>
              <a:rPr lang="it-IT" sz="1400" i="1" cap="small" dirty="0" err="1" smtClean="0">
                <a:solidFill>
                  <a:srgbClr val="EEECE1"/>
                </a:solidFill>
                <a:latin typeface="Garamond" pitchFamily="18" charset="0"/>
              </a:rPr>
              <a:t>Originals</a:t>
            </a:r>
            <a:r>
              <a:rPr lang="it-IT" sz="1400" i="1" cap="small" dirty="0" smtClean="0">
                <a:solidFill>
                  <a:srgbClr val="EEECE1"/>
                </a:solidFill>
                <a:latin typeface="Garamond" pitchFamily="18" charset="0"/>
              </a:rPr>
              <a:t>’. </a:t>
            </a:r>
            <a:r>
              <a:rPr lang="it-IT" sz="1400" i="1" cap="small" dirty="0" err="1">
                <a:solidFill>
                  <a:srgbClr val="EEECE1"/>
                </a:solidFill>
                <a:latin typeface="Garamond" pitchFamily="18" charset="0"/>
              </a:rPr>
              <a:t>Greek</a:t>
            </a:r>
            <a:r>
              <a:rPr lang="it-IT" sz="1400" i="1" cap="small" dirty="0">
                <a:solidFill>
                  <a:srgbClr val="EEECE1"/>
                </a:solidFill>
                <a:latin typeface="Garamond" pitchFamily="18" charset="0"/>
              </a:rPr>
              <a:t> </a:t>
            </a:r>
            <a:r>
              <a:rPr lang="it-IT" sz="1400" i="1" cap="small" dirty="0" err="1" smtClean="0">
                <a:solidFill>
                  <a:srgbClr val="EEECE1"/>
                </a:solidFill>
                <a:latin typeface="Garamond" pitchFamily="18" charset="0"/>
              </a:rPr>
              <a:t>Sculpture</a:t>
            </a:r>
            <a:r>
              <a:rPr lang="it-IT" sz="1400" i="1" cap="small" dirty="0" smtClean="0">
                <a:solidFill>
                  <a:srgbClr val="EEECE1"/>
                </a:solidFill>
                <a:latin typeface="Garamond" pitchFamily="18" charset="0"/>
              </a:rPr>
              <a:t> of the </a:t>
            </a:r>
            <a:r>
              <a:rPr lang="it-IT" sz="1400" i="1" cap="small" dirty="0" err="1" smtClean="0">
                <a:solidFill>
                  <a:srgbClr val="EEECE1"/>
                </a:solidFill>
                <a:latin typeface="Garamond" pitchFamily="18" charset="0"/>
              </a:rPr>
              <a:t>Classical</a:t>
            </a:r>
            <a:r>
              <a:rPr lang="it-IT" sz="1400" i="1" cap="small" dirty="0" smtClean="0">
                <a:solidFill>
                  <a:srgbClr val="EEECE1"/>
                </a:solidFill>
                <a:latin typeface="Garamond" pitchFamily="18" charset="0"/>
              </a:rPr>
              <a:t> </a:t>
            </a:r>
            <a:r>
              <a:rPr lang="it-IT" sz="1400" i="1" cap="small" dirty="0" err="1" smtClean="0">
                <a:solidFill>
                  <a:srgbClr val="EEECE1"/>
                </a:solidFill>
                <a:latin typeface="Garamond" pitchFamily="18" charset="0"/>
              </a:rPr>
              <a:t>Period</a:t>
            </a:r>
            <a:r>
              <a:rPr lang="it-IT" sz="1400" i="1" cap="small" dirty="0" smtClean="0">
                <a:solidFill>
                  <a:srgbClr val="EEECE1"/>
                </a:solidFill>
                <a:latin typeface="Garamond" pitchFamily="18" charset="0"/>
              </a:rPr>
              <a:t> in Roman </a:t>
            </a:r>
            <a:r>
              <a:rPr lang="it-IT" sz="1400" i="1" cap="small" dirty="0" err="1" smtClean="0">
                <a:solidFill>
                  <a:srgbClr val="EEECE1"/>
                </a:solidFill>
                <a:latin typeface="Garamond" pitchFamily="18" charset="0"/>
              </a:rPr>
              <a:t>Context</a:t>
            </a:r>
            <a:endParaRPr lang="it-IT" sz="1400" cap="small" dirty="0" smtClean="0">
              <a:solidFill>
                <a:srgbClr val="EEECE1"/>
              </a:solidFill>
              <a:latin typeface="Garamond" pitchFamily="18" charset="0"/>
            </a:endParaRPr>
          </a:p>
          <a:p>
            <a:pPr algn="ctr"/>
            <a:r>
              <a:rPr lang="en-US" sz="1400" cap="small" dirty="0" smtClean="0">
                <a:solidFill>
                  <a:srgbClr val="EEECE1"/>
                </a:solidFill>
                <a:latin typeface="Garamond" pitchFamily="18" charset="0"/>
              </a:rPr>
              <a:t>Replicas in Roman Art: Redeeming the Copy?</a:t>
            </a:r>
            <a:r>
              <a:rPr lang="it-IT" sz="1400" cap="small" dirty="0" smtClean="0">
                <a:solidFill>
                  <a:srgbClr val="EEECE1"/>
                </a:solidFill>
                <a:latin typeface="Garamond" pitchFamily="18" charset="0"/>
              </a:rPr>
              <a:t> – </a:t>
            </a:r>
            <a:r>
              <a:rPr lang="en-US" sz="1400" cap="small" dirty="0">
                <a:solidFill>
                  <a:schemeClr val="bg2"/>
                </a:solidFill>
                <a:latin typeface="Garamond" panose="02020404030301010803" pitchFamily="18" charset="0"/>
              </a:rPr>
              <a:t>CARC Workshop</a:t>
            </a:r>
            <a:r>
              <a:rPr lang="en-US" sz="1400" dirty="0">
                <a:solidFill>
                  <a:schemeClr val="bg2"/>
                </a:solidFill>
                <a:latin typeface="Garamond" panose="02020404030301010803" pitchFamily="18" charset="0"/>
              </a:rPr>
              <a:t>, </a:t>
            </a:r>
            <a:r>
              <a:rPr lang="en-US" sz="1400" cap="small" dirty="0">
                <a:solidFill>
                  <a:schemeClr val="bg2"/>
                </a:solidFill>
                <a:latin typeface="Garamond" panose="02020404030301010803" pitchFamily="18" charset="0"/>
              </a:rPr>
              <a:t>University of </a:t>
            </a:r>
            <a:r>
              <a:rPr lang="en-US" sz="1400" cap="small" dirty="0" smtClean="0">
                <a:solidFill>
                  <a:schemeClr val="bg2"/>
                </a:solidFill>
                <a:latin typeface="Garamond" panose="02020404030301010803" pitchFamily="18" charset="0"/>
              </a:rPr>
              <a:t>Oxford</a:t>
            </a:r>
            <a:endParaRPr lang="it-IT" sz="1400" cap="small" dirty="0">
              <a:solidFill>
                <a:srgbClr val="EEECE1"/>
              </a:solidFill>
              <a:latin typeface="Garamond" pitchFamily="18" charset="0"/>
            </a:endParaRPr>
          </a:p>
        </p:txBody>
      </p:sp>
      <p:pic>
        <p:nvPicPr>
          <p:cNvPr id="19"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50000" r="64444"/>
          <a:stretch/>
        </p:blipFill>
        <p:spPr bwMode="auto">
          <a:xfrm>
            <a:off x="539553" y="1504529"/>
            <a:ext cx="1390094" cy="17804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7491526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53632" y="1491921"/>
            <a:ext cx="1649073" cy="4413626"/>
          </a:xfrm>
          <a:prstGeom prst="rect">
            <a:avLst/>
          </a:prstGeom>
        </p:spPr>
      </p:pic>
      <p:sp>
        <p:nvSpPr>
          <p:cNvPr id="7" name="Rettangolo 6"/>
          <p:cNvSpPr/>
          <p:nvPr/>
        </p:nvSpPr>
        <p:spPr>
          <a:xfrm>
            <a:off x="5368456" y="3356991"/>
            <a:ext cx="3542508" cy="830997"/>
          </a:xfrm>
          <a:prstGeom prst="rect">
            <a:avLst/>
          </a:prstGeom>
        </p:spPr>
        <p:txBody>
          <a:bodyPr wrap="none">
            <a:spAutoFit/>
          </a:bodyPr>
          <a:lstStyle/>
          <a:p>
            <a:r>
              <a:rPr lang="it-IT" sz="1200" b="1" dirty="0">
                <a:solidFill>
                  <a:srgbClr val="EEECE1"/>
                </a:solidFill>
                <a:latin typeface="Garamond" panose="02020404030301010803" pitchFamily="18" charset="0"/>
              </a:rPr>
              <a:t>Vatican </a:t>
            </a:r>
            <a:r>
              <a:rPr lang="it-IT" sz="1200" b="1" dirty="0" err="1">
                <a:solidFill>
                  <a:srgbClr val="EEECE1"/>
                </a:solidFill>
                <a:latin typeface="Garamond" panose="02020404030301010803" pitchFamily="18" charset="0"/>
              </a:rPr>
              <a:t>Museums</a:t>
            </a:r>
            <a:r>
              <a:rPr lang="it-IT" sz="1200" b="1" dirty="0">
                <a:solidFill>
                  <a:srgbClr val="EEECE1"/>
                </a:solidFill>
                <a:latin typeface="Garamond" panose="02020404030301010803" pitchFamily="18" charset="0"/>
              </a:rPr>
              <a:t>. </a:t>
            </a:r>
            <a:endParaRPr lang="it-IT" sz="1200" b="1" dirty="0" smtClean="0">
              <a:solidFill>
                <a:srgbClr val="EEECE1"/>
              </a:solidFill>
              <a:latin typeface="Garamond" panose="02020404030301010803" pitchFamily="18" charset="0"/>
            </a:endParaRPr>
          </a:p>
          <a:p>
            <a:r>
              <a:rPr lang="it-IT" sz="1200" b="1" dirty="0" smtClean="0">
                <a:solidFill>
                  <a:srgbClr val="EEECE1"/>
                </a:solidFill>
                <a:latin typeface="Garamond" panose="02020404030301010803" pitchFamily="18" charset="0"/>
              </a:rPr>
              <a:t>Museo </a:t>
            </a:r>
            <a:r>
              <a:rPr lang="it-IT" sz="1200" b="1" dirty="0">
                <a:solidFill>
                  <a:srgbClr val="EEECE1"/>
                </a:solidFill>
                <a:latin typeface="Garamond" panose="02020404030301010803" pitchFamily="18" charset="0"/>
              </a:rPr>
              <a:t>Gregoriano Profano. </a:t>
            </a:r>
            <a:r>
              <a:rPr lang="it-IT" sz="1200" b="1" dirty="0" err="1">
                <a:solidFill>
                  <a:srgbClr val="EEECE1"/>
                </a:solidFill>
                <a:latin typeface="Garamond" panose="02020404030301010803" pitchFamily="18" charset="0"/>
              </a:rPr>
              <a:t>Inv</a:t>
            </a:r>
            <a:r>
              <a:rPr lang="it-IT" sz="1200" b="1" dirty="0">
                <a:solidFill>
                  <a:srgbClr val="EEECE1"/>
                </a:solidFill>
                <a:latin typeface="Garamond" panose="02020404030301010803" pitchFamily="18" charset="0"/>
              </a:rPr>
              <a:t>. </a:t>
            </a:r>
            <a:r>
              <a:rPr lang="it-IT" sz="1200" b="1" dirty="0" smtClean="0">
                <a:solidFill>
                  <a:srgbClr val="EEECE1"/>
                </a:solidFill>
                <a:latin typeface="Garamond" panose="02020404030301010803" pitchFamily="18" charset="0"/>
              </a:rPr>
              <a:t>559 </a:t>
            </a:r>
          </a:p>
          <a:p>
            <a:r>
              <a:rPr lang="it-IT" sz="1200" b="1" dirty="0">
                <a:solidFill>
                  <a:srgbClr val="EEECE1"/>
                </a:solidFill>
                <a:latin typeface="Garamond" panose="02020404030301010803" pitchFamily="18" charset="0"/>
              </a:rPr>
              <a:t>H</a:t>
            </a:r>
            <a:r>
              <a:rPr lang="it-IT" sz="1200" b="1" dirty="0" smtClean="0">
                <a:solidFill>
                  <a:srgbClr val="EEECE1"/>
                </a:solidFill>
                <a:latin typeface="Garamond" panose="02020404030301010803" pitchFamily="18" charset="0"/>
              </a:rPr>
              <a:t>. 206 cm (</a:t>
            </a:r>
            <a:r>
              <a:rPr lang="it-IT" sz="1200" b="1" dirty="0" err="1" smtClean="0">
                <a:solidFill>
                  <a:srgbClr val="EEECE1"/>
                </a:solidFill>
                <a:latin typeface="Garamond" panose="02020404030301010803" pitchFamily="18" charset="0"/>
              </a:rPr>
              <a:t>Upper</a:t>
            </a:r>
            <a:r>
              <a:rPr lang="it-IT" sz="1200" b="1" dirty="0" smtClean="0">
                <a:solidFill>
                  <a:srgbClr val="EEECE1"/>
                </a:solidFill>
                <a:latin typeface="Garamond" panose="02020404030301010803" pitchFamily="18" charset="0"/>
              </a:rPr>
              <a:t> </a:t>
            </a:r>
            <a:r>
              <a:rPr lang="it-IT" sz="1200" b="1" dirty="0" err="1" smtClean="0">
                <a:solidFill>
                  <a:srgbClr val="EEECE1"/>
                </a:solidFill>
                <a:latin typeface="Garamond" panose="02020404030301010803" pitchFamily="18" charset="0"/>
              </a:rPr>
              <a:t>fragment</a:t>
            </a:r>
            <a:r>
              <a:rPr lang="it-IT" sz="1200" b="1" dirty="0" smtClean="0">
                <a:solidFill>
                  <a:srgbClr val="EEECE1"/>
                </a:solidFill>
                <a:latin typeface="Garamond" panose="02020404030301010803" pitchFamily="18" charset="0"/>
              </a:rPr>
              <a:t>: H. 139,5 </a:t>
            </a:r>
            <a:r>
              <a:rPr lang="it-IT" sz="1200" b="1" dirty="0">
                <a:solidFill>
                  <a:srgbClr val="EEECE1"/>
                </a:solidFill>
                <a:latin typeface="Garamond" panose="02020404030301010803" pitchFamily="18" charset="0"/>
              </a:rPr>
              <a:t>cm; </a:t>
            </a:r>
            <a:r>
              <a:rPr lang="it-IT" sz="1200" b="1" dirty="0" smtClean="0">
                <a:solidFill>
                  <a:srgbClr val="EEECE1"/>
                </a:solidFill>
                <a:latin typeface="Garamond" panose="02020404030301010803" pitchFamily="18" charset="0"/>
              </a:rPr>
              <a:t>L. </a:t>
            </a:r>
            <a:r>
              <a:rPr lang="it-IT" sz="1200" b="1" dirty="0">
                <a:solidFill>
                  <a:srgbClr val="EEECE1"/>
                </a:solidFill>
                <a:latin typeface="Garamond" panose="02020404030301010803" pitchFamily="18" charset="0"/>
              </a:rPr>
              <a:t>65 cm; </a:t>
            </a:r>
            <a:endParaRPr lang="it-IT" sz="1200" b="1" dirty="0" smtClean="0">
              <a:solidFill>
                <a:srgbClr val="EEECE1"/>
              </a:solidFill>
              <a:latin typeface="Garamond" panose="02020404030301010803" pitchFamily="18" charset="0"/>
            </a:endParaRPr>
          </a:p>
          <a:p>
            <a:r>
              <a:rPr lang="it-IT" sz="1200" b="1" dirty="0" smtClean="0">
                <a:solidFill>
                  <a:srgbClr val="EEECE1"/>
                </a:solidFill>
                <a:latin typeface="Garamond" panose="02020404030301010803" pitchFamily="18" charset="0"/>
              </a:rPr>
              <a:t>Lower </a:t>
            </a:r>
            <a:r>
              <a:rPr lang="it-IT" sz="1200" b="1" dirty="0" err="1" smtClean="0">
                <a:solidFill>
                  <a:srgbClr val="EEECE1"/>
                </a:solidFill>
                <a:latin typeface="Garamond" panose="02020404030301010803" pitchFamily="18" charset="0"/>
              </a:rPr>
              <a:t>fragment</a:t>
            </a:r>
            <a:r>
              <a:rPr lang="it-IT" sz="1200" b="1" dirty="0" smtClean="0">
                <a:solidFill>
                  <a:srgbClr val="EEECE1"/>
                </a:solidFill>
                <a:latin typeface="Garamond" panose="02020404030301010803" pitchFamily="18" charset="0"/>
              </a:rPr>
              <a:t>: H. </a:t>
            </a:r>
            <a:r>
              <a:rPr lang="it-IT" sz="1200" b="1" dirty="0">
                <a:solidFill>
                  <a:srgbClr val="EEECE1"/>
                </a:solidFill>
                <a:latin typeface="Garamond" panose="02020404030301010803" pitchFamily="18" charset="0"/>
              </a:rPr>
              <a:t>66,5 cm; </a:t>
            </a:r>
            <a:r>
              <a:rPr lang="it-IT" sz="1200" b="1" dirty="0" smtClean="0">
                <a:solidFill>
                  <a:srgbClr val="EEECE1"/>
                </a:solidFill>
                <a:latin typeface="Garamond" panose="02020404030301010803" pitchFamily="18" charset="0"/>
              </a:rPr>
              <a:t>L. </a:t>
            </a:r>
            <a:r>
              <a:rPr lang="it-IT" sz="1200" b="1" dirty="0">
                <a:solidFill>
                  <a:srgbClr val="EEECE1"/>
                </a:solidFill>
                <a:latin typeface="Garamond" panose="02020404030301010803" pitchFamily="18" charset="0"/>
              </a:rPr>
              <a:t>70,5 </a:t>
            </a:r>
            <a:r>
              <a:rPr lang="it-IT" sz="1200" b="1" dirty="0" smtClean="0">
                <a:solidFill>
                  <a:srgbClr val="EEECE1"/>
                </a:solidFill>
                <a:latin typeface="Garamond" panose="02020404030301010803" pitchFamily="18" charset="0"/>
              </a:rPr>
              <a:t>cm)</a:t>
            </a:r>
            <a:endParaRPr lang="it-IT" dirty="0"/>
          </a:p>
        </p:txBody>
      </p:sp>
      <p:sp>
        <p:nvSpPr>
          <p:cNvPr id="9" name="Rettangolo 8"/>
          <p:cNvSpPr/>
          <p:nvPr/>
        </p:nvSpPr>
        <p:spPr>
          <a:xfrm>
            <a:off x="-16758" y="964065"/>
            <a:ext cx="9143990" cy="307777"/>
          </a:xfrm>
          <a:prstGeom prst="rect">
            <a:avLst/>
          </a:prstGeom>
        </p:spPr>
        <p:txBody>
          <a:bodyPr wrap="square">
            <a:spAutoFit/>
          </a:bodyPr>
          <a:lstStyle/>
          <a:p>
            <a:pPr algn="ctr">
              <a:spcBef>
                <a:spcPts val="600"/>
              </a:spcBef>
            </a:pPr>
            <a:r>
              <a:rPr lang="it-IT" sz="1400" dirty="0" smtClean="0">
                <a:solidFill>
                  <a:srgbClr val="EEECE1"/>
                </a:solidFill>
                <a:latin typeface="Garamond" pitchFamily="18" charset="0"/>
              </a:rPr>
              <a:t>-----------------------------------------</a:t>
            </a:r>
            <a:endParaRPr lang="it-IT" sz="1400" dirty="0">
              <a:solidFill>
                <a:srgbClr val="EEECE1"/>
              </a:solidFill>
              <a:latin typeface="Garamond" pitchFamily="18" charset="0"/>
            </a:endParaRPr>
          </a:p>
        </p:txBody>
      </p:sp>
      <p:pic>
        <p:nvPicPr>
          <p:cNvPr id="1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50000" r="64444"/>
          <a:stretch/>
        </p:blipFill>
        <p:spPr bwMode="auto">
          <a:xfrm>
            <a:off x="539553" y="1504529"/>
            <a:ext cx="1390094" cy="17804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ttangolo 11"/>
          <p:cNvSpPr/>
          <p:nvPr/>
        </p:nvSpPr>
        <p:spPr>
          <a:xfrm>
            <a:off x="249089" y="4187988"/>
            <a:ext cx="3170784" cy="646331"/>
          </a:xfrm>
          <a:prstGeom prst="rect">
            <a:avLst/>
          </a:prstGeom>
        </p:spPr>
        <p:txBody>
          <a:bodyPr wrap="square">
            <a:spAutoFit/>
          </a:bodyPr>
          <a:lstStyle/>
          <a:p>
            <a:pPr marL="228600" indent="-228600">
              <a:buAutoNum type="arabicPeriod"/>
            </a:pPr>
            <a:r>
              <a:rPr lang="it-IT" sz="1200" b="1" dirty="0" smtClean="0">
                <a:solidFill>
                  <a:srgbClr val="EEECE1"/>
                </a:solidFill>
                <a:latin typeface="Garamond" panose="02020404030301010803" pitchFamily="18" charset="0"/>
              </a:rPr>
              <a:t>Marco Fabio Calvo, </a:t>
            </a:r>
            <a:r>
              <a:rPr lang="pt-BR" sz="1200" b="1" i="1" dirty="0" smtClean="0">
                <a:solidFill>
                  <a:srgbClr val="EEECE1"/>
                </a:solidFill>
                <a:latin typeface="Garamond" panose="02020404030301010803" pitchFamily="18" charset="0"/>
              </a:rPr>
              <a:t>Antiquae urbis </a:t>
            </a:r>
            <a:r>
              <a:rPr lang="pt-BR" sz="1200" b="1" i="1" dirty="0">
                <a:solidFill>
                  <a:srgbClr val="EEECE1"/>
                </a:solidFill>
                <a:latin typeface="Garamond" panose="02020404030301010803" pitchFamily="18" charset="0"/>
              </a:rPr>
              <a:t>Romae </a:t>
            </a:r>
            <a:endParaRPr lang="pt-BR" sz="1200" b="1" i="1" dirty="0" smtClean="0">
              <a:solidFill>
                <a:srgbClr val="EEECE1"/>
              </a:solidFill>
              <a:latin typeface="Garamond" panose="02020404030301010803" pitchFamily="18" charset="0"/>
            </a:endParaRPr>
          </a:p>
          <a:p>
            <a:r>
              <a:rPr lang="pt-BR" sz="1200" b="1" i="1" dirty="0" smtClean="0">
                <a:solidFill>
                  <a:srgbClr val="EEECE1"/>
                </a:solidFill>
                <a:latin typeface="Garamond" panose="02020404030301010803" pitchFamily="18" charset="0"/>
              </a:rPr>
              <a:t>      cum </a:t>
            </a:r>
            <a:r>
              <a:rPr lang="pt-BR" sz="1200" b="1" i="1" dirty="0">
                <a:solidFill>
                  <a:srgbClr val="EEECE1"/>
                </a:solidFill>
                <a:latin typeface="Garamond" panose="02020404030301010803" pitchFamily="18" charset="0"/>
              </a:rPr>
              <a:t>regionibus </a:t>
            </a:r>
            <a:r>
              <a:rPr lang="pt-BR" sz="1200" b="1" i="1" dirty="0" smtClean="0">
                <a:solidFill>
                  <a:srgbClr val="EEECE1"/>
                </a:solidFill>
                <a:latin typeface="Garamond" panose="02020404030301010803" pitchFamily="18" charset="0"/>
              </a:rPr>
              <a:t>Simulachrum, </a:t>
            </a:r>
            <a:r>
              <a:rPr lang="pt-BR" sz="1200" b="1" dirty="0" smtClean="0">
                <a:solidFill>
                  <a:srgbClr val="EEECE1"/>
                </a:solidFill>
                <a:latin typeface="Garamond" panose="02020404030301010803" pitchFamily="18" charset="0"/>
              </a:rPr>
              <a:t>Roma 1527</a:t>
            </a:r>
          </a:p>
          <a:p>
            <a:pPr lvl="0"/>
            <a:r>
              <a:rPr lang="it-IT" altLang="it-IT" sz="1200" b="1" dirty="0" smtClean="0">
                <a:solidFill>
                  <a:srgbClr val="EEECE1"/>
                </a:solidFill>
                <a:latin typeface="Garamond" pitchFamily="18" charset="0"/>
                <a:cs typeface="Arial" charset="0"/>
              </a:rPr>
              <a:t>2.   Pierre Jacques, </a:t>
            </a:r>
            <a:r>
              <a:rPr lang="it-IT" altLang="it-IT" sz="1200" b="1" i="1" dirty="0" smtClean="0">
                <a:solidFill>
                  <a:srgbClr val="EEECE1"/>
                </a:solidFill>
                <a:latin typeface="Garamond" pitchFamily="18" charset="0"/>
                <a:cs typeface="Arial" charset="0"/>
              </a:rPr>
              <a:t>Album</a:t>
            </a:r>
            <a:r>
              <a:rPr lang="it-IT" altLang="it-IT" sz="1200" b="1" dirty="0" smtClean="0">
                <a:solidFill>
                  <a:srgbClr val="EEECE1"/>
                </a:solidFill>
                <a:latin typeface="Garamond" pitchFamily="18" charset="0"/>
                <a:cs typeface="Arial" charset="0"/>
              </a:rPr>
              <a:t> (1572-1577)</a:t>
            </a:r>
            <a:endParaRPr lang="it-IT" dirty="0">
              <a:solidFill>
                <a:prstClr val="black"/>
              </a:solidFill>
            </a:endParaRPr>
          </a:p>
        </p:txBody>
      </p:sp>
      <p:pic>
        <p:nvPicPr>
          <p:cNvPr id="13"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2159"/>
          <a:stretch/>
        </p:blipFill>
        <p:spPr bwMode="auto">
          <a:xfrm>
            <a:off x="2099181" y="1504529"/>
            <a:ext cx="1190458" cy="2664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CasellaDiTesto 13"/>
          <p:cNvSpPr txBox="1"/>
          <p:nvPr/>
        </p:nvSpPr>
        <p:spPr>
          <a:xfrm>
            <a:off x="1808717" y="3924734"/>
            <a:ext cx="296876" cy="276999"/>
          </a:xfrm>
          <a:prstGeom prst="rect">
            <a:avLst/>
          </a:prstGeom>
          <a:noFill/>
        </p:spPr>
        <p:txBody>
          <a:bodyPr wrap="none" rtlCol="0">
            <a:spAutoFit/>
          </a:bodyPr>
          <a:lstStyle/>
          <a:p>
            <a:r>
              <a:rPr lang="it-IT" sz="1200" b="1" dirty="0" smtClean="0">
                <a:solidFill>
                  <a:schemeClr val="bg2"/>
                </a:solidFill>
                <a:latin typeface="Garamond" panose="02020404030301010803" pitchFamily="18" charset="0"/>
              </a:rPr>
              <a:t>2.</a:t>
            </a:r>
            <a:endParaRPr lang="it-IT" sz="1200" b="1" dirty="0">
              <a:solidFill>
                <a:schemeClr val="bg2"/>
              </a:solidFill>
              <a:latin typeface="Garamond" panose="02020404030301010803" pitchFamily="18" charset="0"/>
            </a:endParaRPr>
          </a:p>
        </p:txBody>
      </p:sp>
      <p:sp>
        <p:nvSpPr>
          <p:cNvPr id="15" name="CasellaDiTesto 14"/>
          <p:cNvSpPr txBox="1"/>
          <p:nvPr/>
        </p:nvSpPr>
        <p:spPr>
          <a:xfrm>
            <a:off x="249089" y="3056474"/>
            <a:ext cx="290464" cy="276999"/>
          </a:xfrm>
          <a:prstGeom prst="rect">
            <a:avLst/>
          </a:prstGeom>
          <a:noFill/>
        </p:spPr>
        <p:txBody>
          <a:bodyPr wrap="none" rtlCol="0">
            <a:spAutoFit/>
          </a:bodyPr>
          <a:lstStyle/>
          <a:p>
            <a:r>
              <a:rPr lang="it-IT" sz="1200" b="1" dirty="0" smtClean="0">
                <a:solidFill>
                  <a:schemeClr val="bg2"/>
                </a:solidFill>
                <a:latin typeface="Garamond" panose="02020404030301010803" pitchFamily="18" charset="0"/>
              </a:rPr>
              <a:t>1.</a:t>
            </a:r>
            <a:endParaRPr lang="it-IT" sz="1200" b="1" dirty="0">
              <a:solidFill>
                <a:schemeClr val="bg2"/>
              </a:solidFill>
              <a:latin typeface="Garamond" panose="02020404030301010803" pitchFamily="18" charset="0"/>
            </a:endParaRPr>
          </a:p>
        </p:txBody>
      </p:sp>
      <p:pic>
        <p:nvPicPr>
          <p:cNvPr id="3" name="Immagine 2"/>
          <p:cNvPicPr>
            <a:picLocks noChangeAspect="1"/>
          </p:cNvPicPr>
          <p:nvPr/>
        </p:nvPicPr>
        <p:blipFill rotWithShape="1">
          <a:blip r:embed="rId5" cstate="print">
            <a:extLst>
              <a:ext uri="{28A0092B-C50C-407E-A947-70E740481C1C}">
                <a14:useLocalDpi xmlns:a14="http://schemas.microsoft.com/office/drawing/2010/main" val="0"/>
              </a:ext>
            </a:extLst>
          </a:blip>
          <a:srcRect l="7386" t="4576" b="2472"/>
          <a:stretch/>
        </p:blipFill>
        <p:spPr>
          <a:xfrm>
            <a:off x="7139711" y="1491922"/>
            <a:ext cx="1320722" cy="1237738"/>
          </a:xfrm>
          <a:prstGeom prst="rect">
            <a:avLst/>
          </a:prstGeom>
        </p:spPr>
      </p:pic>
      <p:sp>
        <p:nvSpPr>
          <p:cNvPr id="5" name="Rettangolo 4"/>
          <p:cNvSpPr/>
          <p:nvPr/>
        </p:nvSpPr>
        <p:spPr>
          <a:xfrm>
            <a:off x="6638702" y="2733623"/>
            <a:ext cx="2322740" cy="461665"/>
          </a:xfrm>
          <a:prstGeom prst="rect">
            <a:avLst/>
          </a:prstGeom>
        </p:spPr>
        <p:txBody>
          <a:bodyPr wrap="square">
            <a:spAutoFit/>
          </a:bodyPr>
          <a:lstStyle/>
          <a:p>
            <a:pPr lvl="0"/>
            <a:r>
              <a:rPr lang="it-IT" sz="1200" b="1" dirty="0" err="1" smtClean="0">
                <a:solidFill>
                  <a:srgbClr val="EEECE1"/>
                </a:solidFill>
                <a:latin typeface="Garamond" panose="02020404030301010803" pitchFamily="18" charset="0"/>
              </a:rPr>
              <a:t>Inscription</a:t>
            </a:r>
            <a:r>
              <a:rPr lang="it-IT" sz="1200" b="1" dirty="0">
                <a:solidFill>
                  <a:srgbClr val="EEECE1"/>
                </a:solidFill>
                <a:latin typeface="Garamond" panose="02020404030301010803" pitchFamily="18" charset="0"/>
              </a:rPr>
              <a:t> </a:t>
            </a:r>
            <a:r>
              <a:rPr lang="it-IT" sz="1200" b="1" dirty="0" err="1" smtClean="0">
                <a:solidFill>
                  <a:srgbClr val="EEECE1"/>
                </a:solidFill>
                <a:latin typeface="Garamond" panose="02020404030301010803" pitchFamily="18" charset="0"/>
              </a:rPr>
              <a:t>engraved</a:t>
            </a:r>
            <a:r>
              <a:rPr lang="it-IT" sz="1200" b="1" dirty="0" smtClean="0">
                <a:solidFill>
                  <a:srgbClr val="EEECE1"/>
                </a:solidFill>
                <a:latin typeface="Garamond" panose="02020404030301010803" pitchFamily="18" charset="0"/>
              </a:rPr>
              <a:t> on the back of the </a:t>
            </a:r>
            <a:r>
              <a:rPr lang="it-IT" sz="1200" b="1" dirty="0" err="1" smtClean="0">
                <a:solidFill>
                  <a:srgbClr val="EEECE1"/>
                </a:solidFill>
                <a:latin typeface="Garamond" panose="02020404030301010803" pitchFamily="18" charset="0"/>
              </a:rPr>
              <a:t>lower</a:t>
            </a:r>
            <a:r>
              <a:rPr lang="it-IT" sz="1200" b="1" dirty="0" smtClean="0">
                <a:solidFill>
                  <a:srgbClr val="EEECE1"/>
                </a:solidFill>
                <a:latin typeface="Garamond" panose="02020404030301010803" pitchFamily="18" charset="0"/>
              </a:rPr>
              <a:t> </a:t>
            </a:r>
            <a:r>
              <a:rPr lang="it-IT" sz="1200" b="1" dirty="0" err="1" smtClean="0">
                <a:solidFill>
                  <a:srgbClr val="EEECE1"/>
                </a:solidFill>
                <a:latin typeface="Garamond" panose="02020404030301010803" pitchFamily="18" charset="0"/>
              </a:rPr>
              <a:t>fragment</a:t>
            </a:r>
            <a:r>
              <a:rPr lang="it-IT" sz="1200" b="1" dirty="0" smtClean="0">
                <a:solidFill>
                  <a:srgbClr val="EEECE1"/>
                </a:solidFill>
                <a:latin typeface="Garamond" panose="02020404030301010803" pitchFamily="18" charset="0"/>
              </a:rPr>
              <a:t> (1701)</a:t>
            </a:r>
            <a:endParaRPr lang="it-IT" dirty="0"/>
          </a:p>
        </p:txBody>
      </p:sp>
      <p:sp>
        <p:nvSpPr>
          <p:cNvPr id="16" name="Rettangolo 15"/>
          <p:cNvSpPr/>
          <p:nvPr/>
        </p:nvSpPr>
        <p:spPr>
          <a:xfrm>
            <a:off x="0" y="575617"/>
            <a:ext cx="9143990" cy="369332"/>
          </a:xfrm>
          <a:prstGeom prst="rect">
            <a:avLst/>
          </a:prstGeom>
        </p:spPr>
        <p:txBody>
          <a:bodyPr wrap="square">
            <a:spAutoFit/>
          </a:bodyPr>
          <a:lstStyle/>
          <a:p>
            <a:pPr algn="ctr">
              <a:spcBef>
                <a:spcPts val="1200"/>
              </a:spcBef>
            </a:pPr>
            <a:r>
              <a:rPr lang="en-US" b="1" cap="small" dirty="0">
                <a:solidFill>
                  <a:srgbClr val="EEECE1"/>
                </a:solidFill>
                <a:latin typeface="Garamond" pitchFamily="18" charset="0"/>
              </a:rPr>
              <a:t>Re-staging Greek Funerary Sculptures and Reliefs:</a:t>
            </a:r>
          </a:p>
        </p:txBody>
      </p:sp>
      <p:sp>
        <p:nvSpPr>
          <p:cNvPr id="17" name="Rettangolo 16"/>
          <p:cNvSpPr/>
          <p:nvPr/>
        </p:nvSpPr>
        <p:spPr>
          <a:xfrm>
            <a:off x="-4767" y="5905547"/>
            <a:ext cx="9143990" cy="307777"/>
          </a:xfrm>
          <a:prstGeom prst="rect">
            <a:avLst/>
          </a:prstGeom>
        </p:spPr>
        <p:txBody>
          <a:bodyPr wrap="square">
            <a:spAutoFit/>
          </a:bodyPr>
          <a:lstStyle/>
          <a:p>
            <a:pPr algn="ctr">
              <a:spcBef>
                <a:spcPts val="600"/>
              </a:spcBef>
            </a:pPr>
            <a:r>
              <a:rPr lang="it-IT" sz="1400" dirty="0" smtClean="0">
                <a:solidFill>
                  <a:srgbClr val="EEECE1"/>
                </a:solidFill>
                <a:latin typeface="Garamond" pitchFamily="18" charset="0"/>
              </a:rPr>
              <a:t>-----------------------------------------</a:t>
            </a:r>
            <a:endParaRPr lang="it-IT" sz="1400" dirty="0">
              <a:solidFill>
                <a:srgbClr val="EEECE1"/>
              </a:solidFill>
              <a:latin typeface="Garamond" pitchFamily="18" charset="0"/>
            </a:endParaRPr>
          </a:p>
        </p:txBody>
      </p:sp>
      <p:sp>
        <p:nvSpPr>
          <p:cNvPr id="18" name="Rettangolo 17"/>
          <p:cNvSpPr/>
          <p:nvPr/>
        </p:nvSpPr>
        <p:spPr>
          <a:xfrm>
            <a:off x="0" y="6213325"/>
            <a:ext cx="9144000" cy="523220"/>
          </a:xfrm>
          <a:prstGeom prst="rect">
            <a:avLst/>
          </a:prstGeom>
        </p:spPr>
        <p:txBody>
          <a:bodyPr wrap="square">
            <a:spAutoFit/>
          </a:bodyPr>
          <a:lstStyle/>
          <a:p>
            <a:pPr algn="ctr">
              <a:spcBef>
                <a:spcPts val="1200"/>
              </a:spcBef>
            </a:pPr>
            <a:r>
              <a:rPr lang="en-US" sz="1400" cap="small" dirty="0" smtClean="0">
                <a:solidFill>
                  <a:srgbClr val="EEECE1"/>
                </a:solidFill>
                <a:latin typeface="Garamond" panose="02020404030301010803" pitchFamily="18" charset="0"/>
              </a:rPr>
              <a:t>Gabriella </a:t>
            </a:r>
            <a:r>
              <a:rPr lang="en-US" sz="1400" cap="small" dirty="0" err="1" smtClean="0">
                <a:solidFill>
                  <a:srgbClr val="EEECE1"/>
                </a:solidFill>
                <a:latin typeface="Garamond" panose="02020404030301010803" pitchFamily="18" charset="0"/>
              </a:rPr>
              <a:t>Cirucci</a:t>
            </a:r>
            <a:r>
              <a:rPr lang="en-US" sz="1400" cap="small" dirty="0" smtClean="0">
                <a:solidFill>
                  <a:srgbClr val="EEECE1"/>
                </a:solidFill>
                <a:latin typeface="Garamond" panose="02020404030301010803" pitchFamily="18" charset="0"/>
              </a:rPr>
              <a:t>, </a:t>
            </a:r>
            <a:r>
              <a:rPr lang="it-IT" sz="1400" i="1" cap="small" dirty="0" smtClean="0">
                <a:solidFill>
                  <a:srgbClr val="EEECE1"/>
                </a:solidFill>
                <a:latin typeface="Garamond" pitchFamily="18" charset="0"/>
              </a:rPr>
              <a:t>Anonymous ‘</a:t>
            </a:r>
            <a:r>
              <a:rPr lang="it-IT" sz="1400" i="1" cap="small" dirty="0" err="1" smtClean="0">
                <a:solidFill>
                  <a:srgbClr val="EEECE1"/>
                </a:solidFill>
                <a:latin typeface="Garamond" pitchFamily="18" charset="0"/>
              </a:rPr>
              <a:t>Originals</a:t>
            </a:r>
            <a:r>
              <a:rPr lang="it-IT" sz="1400" i="1" cap="small" dirty="0" smtClean="0">
                <a:solidFill>
                  <a:srgbClr val="EEECE1"/>
                </a:solidFill>
                <a:latin typeface="Garamond" pitchFamily="18" charset="0"/>
              </a:rPr>
              <a:t>’. </a:t>
            </a:r>
            <a:r>
              <a:rPr lang="it-IT" sz="1400" i="1" cap="small" dirty="0" err="1">
                <a:solidFill>
                  <a:srgbClr val="EEECE1"/>
                </a:solidFill>
                <a:latin typeface="Garamond" pitchFamily="18" charset="0"/>
              </a:rPr>
              <a:t>Greek</a:t>
            </a:r>
            <a:r>
              <a:rPr lang="it-IT" sz="1400" i="1" cap="small" dirty="0">
                <a:solidFill>
                  <a:srgbClr val="EEECE1"/>
                </a:solidFill>
                <a:latin typeface="Garamond" pitchFamily="18" charset="0"/>
              </a:rPr>
              <a:t> </a:t>
            </a:r>
            <a:r>
              <a:rPr lang="it-IT" sz="1400" i="1" cap="small" dirty="0" err="1" smtClean="0">
                <a:solidFill>
                  <a:srgbClr val="EEECE1"/>
                </a:solidFill>
                <a:latin typeface="Garamond" pitchFamily="18" charset="0"/>
              </a:rPr>
              <a:t>Sculpture</a:t>
            </a:r>
            <a:r>
              <a:rPr lang="it-IT" sz="1400" i="1" cap="small" dirty="0" smtClean="0">
                <a:solidFill>
                  <a:srgbClr val="EEECE1"/>
                </a:solidFill>
                <a:latin typeface="Garamond" pitchFamily="18" charset="0"/>
              </a:rPr>
              <a:t> of the </a:t>
            </a:r>
            <a:r>
              <a:rPr lang="it-IT" sz="1400" i="1" cap="small" dirty="0" err="1" smtClean="0">
                <a:solidFill>
                  <a:srgbClr val="EEECE1"/>
                </a:solidFill>
                <a:latin typeface="Garamond" pitchFamily="18" charset="0"/>
              </a:rPr>
              <a:t>Classical</a:t>
            </a:r>
            <a:r>
              <a:rPr lang="it-IT" sz="1400" i="1" cap="small" dirty="0" smtClean="0">
                <a:solidFill>
                  <a:srgbClr val="EEECE1"/>
                </a:solidFill>
                <a:latin typeface="Garamond" pitchFamily="18" charset="0"/>
              </a:rPr>
              <a:t> </a:t>
            </a:r>
            <a:r>
              <a:rPr lang="it-IT" sz="1400" i="1" cap="small" dirty="0" err="1" smtClean="0">
                <a:solidFill>
                  <a:srgbClr val="EEECE1"/>
                </a:solidFill>
                <a:latin typeface="Garamond" pitchFamily="18" charset="0"/>
              </a:rPr>
              <a:t>Period</a:t>
            </a:r>
            <a:r>
              <a:rPr lang="it-IT" sz="1400" i="1" cap="small" dirty="0" smtClean="0">
                <a:solidFill>
                  <a:srgbClr val="EEECE1"/>
                </a:solidFill>
                <a:latin typeface="Garamond" pitchFamily="18" charset="0"/>
              </a:rPr>
              <a:t> in Roman </a:t>
            </a:r>
            <a:r>
              <a:rPr lang="it-IT" sz="1400" i="1" cap="small" dirty="0" err="1" smtClean="0">
                <a:solidFill>
                  <a:srgbClr val="EEECE1"/>
                </a:solidFill>
                <a:latin typeface="Garamond" pitchFamily="18" charset="0"/>
              </a:rPr>
              <a:t>Context</a:t>
            </a:r>
            <a:endParaRPr lang="it-IT" sz="1400" cap="small" dirty="0" smtClean="0">
              <a:solidFill>
                <a:srgbClr val="EEECE1"/>
              </a:solidFill>
              <a:latin typeface="Garamond" pitchFamily="18" charset="0"/>
            </a:endParaRPr>
          </a:p>
          <a:p>
            <a:pPr algn="ctr"/>
            <a:r>
              <a:rPr lang="en-US" sz="1400" cap="small" dirty="0" smtClean="0">
                <a:solidFill>
                  <a:srgbClr val="EEECE1"/>
                </a:solidFill>
                <a:latin typeface="Garamond" pitchFamily="18" charset="0"/>
              </a:rPr>
              <a:t>Replicas in Roman Art: Redeeming the Copy?</a:t>
            </a:r>
            <a:r>
              <a:rPr lang="it-IT" sz="1400" cap="small" dirty="0" smtClean="0">
                <a:solidFill>
                  <a:srgbClr val="EEECE1"/>
                </a:solidFill>
                <a:latin typeface="Garamond" pitchFamily="18" charset="0"/>
              </a:rPr>
              <a:t> – </a:t>
            </a:r>
            <a:r>
              <a:rPr lang="en-US" sz="1400" cap="small" dirty="0">
                <a:solidFill>
                  <a:schemeClr val="bg2"/>
                </a:solidFill>
                <a:latin typeface="Garamond" panose="02020404030301010803" pitchFamily="18" charset="0"/>
              </a:rPr>
              <a:t>CARC Workshop</a:t>
            </a:r>
            <a:r>
              <a:rPr lang="en-US" sz="1400" dirty="0">
                <a:solidFill>
                  <a:schemeClr val="bg2"/>
                </a:solidFill>
                <a:latin typeface="Garamond" panose="02020404030301010803" pitchFamily="18" charset="0"/>
              </a:rPr>
              <a:t>, </a:t>
            </a:r>
            <a:r>
              <a:rPr lang="en-US" sz="1400" cap="small" dirty="0">
                <a:solidFill>
                  <a:schemeClr val="bg2"/>
                </a:solidFill>
                <a:latin typeface="Garamond" panose="02020404030301010803" pitchFamily="18" charset="0"/>
              </a:rPr>
              <a:t>University of </a:t>
            </a:r>
            <a:r>
              <a:rPr lang="en-US" sz="1400" cap="small" dirty="0" smtClean="0">
                <a:solidFill>
                  <a:schemeClr val="bg2"/>
                </a:solidFill>
                <a:latin typeface="Garamond" panose="02020404030301010803" pitchFamily="18" charset="0"/>
              </a:rPr>
              <a:t>Oxford</a:t>
            </a:r>
            <a:endParaRPr lang="it-IT" sz="1400" cap="small" dirty="0">
              <a:solidFill>
                <a:srgbClr val="EEECE1"/>
              </a:solidFill>
              <a:latin typeface="Garamond" pitchFamily="18" charset="0"/>
            </a:endParaRPr>
          </a:p>
        </p:txBody>
      </p:sp>
    </p:spTree>
    <p:extLst>
      <p:ext uri="{BB962C8B-B14F-4D97-AF65-F5344CB8AC3E}">
        <p14:creationId xmlns:p14="http://schemas.microsoft.com/office/powerpoint/2010/main" val="233778503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ttangolo 21"/>
          <p:cNvSpPr/>
          <p:nvPr/>
        </p:nvSpPr>
        <p:spPr>
          <a:xfrm>
            <a:off x="10" y="404664"/>
            <a:ext cx="9144000" cy="369332"/>
          </a:xfrm>
          <a:prstGeom prst="rect">
            <a:avLst/>
          </a:prstGeom>
        </p:spPr>
        <p:txBody>
          <a:bodyPr wrap="square">
            <a:spAutoFit/>
          </a:bodyPr>
          <a:lstStyle/>
          <a:p>
            <a:pPr algn="ctr">
              <a:spcBef>
                <a:spcPts val="1200"/>
              </a:spcBef>
            </a:pPr>
            <a:r>
              <a:rPr lang="en-US" b="1" cap="small" dirty="0" smtClean="0">
                <a:solidFill>
                  <a:srgbClr val="EEECE1"/>
                </a:solidFill>
                <a:latin typeface="Garamond" pitchFamily="18" charset="0"/>
              </a:rPr>
              <a:t>Funerary Reliefs from the area of the Esquiline Gardens</a:t>
            </a:r>
            <a:endParaRPr lang="it-IT" cap="small" dirty="0">
              <a:solidFill>
                <a:srgbClr val="EEECE1"/>
              </a:solidFill>
              <a:latin typeface="Garamond" pitchFamily="18" charset="0"/>
            </a:endParaRPr>
          </a:p>
        </p:txBody>
      </p:sp>
      <p:pic>
        <p:nvPicPr>
          <p:cNvPr id="2" name="Immagine 1"/>
          <p:cNvPicPr>
            <a:picLocks noChangeAspect="1"/>
          </p:cNvPicPr>
          <p:nvPr/>
        </p:nvPicPr>
        <p:blipFill rotWithShape="1">
          <a:blip r:embed="rId2" cstate="print">
            <a:extLst>
              <a:ext uri="{28A0092B-C50C-407E-A947-70E740481C1C}">
                <a14:useLocalDpi xmlns:a14="http://schemas.microsoft.com/office/drawing/2010/main" val="0"/>
              </a:ext>
            </a:extLst>
          </a:blip>
          <a:srcRect l="27085" t="1414" r="19254"/>
          <a:stretch/>
        </p:blipFill>
        <p:spPr>
          <a:xfrm>
            <a:off x="5432101" y="2867338"/>
            <a:ext cx="1061411" cy="2930245"/>
          </a:xfrm>
          <a:prstGeom prst="rect">
            <a:avLst/>
          </a:prstGeom>
        </p:spPr>
      </p:pic>
      <p:pic>
        <p:nvPicPr>
          <p:cNvPr id="3" name="Immagin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6749" y="2877891"/>
            <a:ext cx="1028913" cy="2930246"/>
          </a:xfrm>
          <a:prstGeom prst="rect">
            <a:avLst/>
          </a:prstGeom>
        </p:spPr>
      </p:pic>
      <p:pic>
        <p:nvPicPr>
          <p:cNvPr id="24" name="Immagine 23" descr="stele-fun.jpg"/>
          <p:cNvPicPr>
            <a:picLocks noChangeAspect="1"/>
          </p:cNvPicPr>
          <p:nvPr/>
        </p:nvPicPr>
        <p:blipFill>
          <a:blip r:embed="rId4" cstate="print"/>
          <a:stretch>
            <a:fillRect/>
          </a:stretch>
        </p:blipFill>
        <p:spPr>
          <a:xfrm>
            <a:off x="253303" y="4463805"/>
            <a:ext cx="1222354" cy="1344331"/>
          </a:xfrm>
          <a:prstGeom prst="rect">
            <a:avLst/>
          </a:prstGeom>
        </p:spPr>
      </p:pic>
      <p:pic>
        <p:nvPicPr>
          <p:cNvPr id="25" name="Immagine 24" descr="albani.jpg"/>
          <p:cNvPicPr>
            <a:picLocks noChangeAspect="1"/>
          </p:cNvPicPr>
          <p:nvPr/>
        </p:nvPicPr>
        <p:blipFill>
          <a:blip r:embed="rId5" cstate="print"/>
          <a:stretch>
            <a:fillRect/>
          </a:stretch>
        </p:blipFill>
        <p:spPr>
          <a:xfrm>
            <a:off x="227526" y="2607022"/>
            <a:ext cx="1944216" cy="1453274"/>
          </a:xfrm>
          <a:prstGeom prst="rect">
            <a:avLst/>
          </a:prstGeom>
        </p:spPr>
      </p:pic>
      <p:sp>
        <p:nvSpPr>
          <p:cNvPr id="27" name="CasellaDiTesto 26"/>
          <p:cNvSpPr txBox="1"/>
          <p:nvPr/>
        </p:nvSpPr>
        <p:spPr>
          <a:xfrm>
            <a:off x="5391042" y="5797583"/>
            <a:ext cx="290464" cy="276999"/>
          </a:xfrm>
          <a:prstGeom prst="rect">
            <a:avLst/>
          </a:prstGeom>
          <a:noFill/>
        </p:spPr>
        <p:txBody>
          <a:bodyPr wrap="none" rtlCol="0">
            <a:spAutoFit/>
          </a:bodyPr>
          <a:lstStyle/>
          <a:p>
            <a:r>
              <a:rPr lang="it-IT" sz="1200" dirty="0" smtClean="0">
                <a:solidFill>
                  <a:schemeClr val="bg2"/>
                </a:solidFill>
                <a:latin typeface="Garamond" panose="02020404030301010803" pitchFamily="18" charset="0"/>
              </a:rPr>
              <a:t>3.</a:t>
            </a:r>
            <a:endParaRPr lang="it-IT" sz="1200" dirty="0">
              <a:solidFill>
                <a:schemeClr val="bg2"/>
              </a:solidFill>
              <a:latin typeface="Garamond" panose="02020404030301010803" pitchFamily="18" charset="0"/>
            </a:endParaRPr>
          </a:p>
        </p:txBody>
      </p:sp>
      <p:sp>
        <p:nvSpPr>
          <p:cNvPr id="28" name="CasellaDiTesto 27"/>
          <p:cNvSpPr txBox="1"/>
          <p:nvPr/>
        </p:nvSpPr>
        <p:spPr>
          <a:xfrm>
            <a:off x="248160" y="5782434"/>
            <a:ext cx="334078" cy="276999"/>
          </a:xfrm>
          <a:prstGeom prst="rect">
            <a:avLst/>
          </a:prstGeom>
          <a:noFill/>
        </p:spPr>
        <p:txBody>
          <a:bodyPr wrap="square" rtlCol="0">
            <a:spAutoFit/>
          </a:bodyPr>
          <a:lstStyle/>
          <a:p>
            <a:r>
              <a:rPr lang="it-IT" sz="1200" dirty="0" smtClean="0">
                <a:solidFill>
                  <a:schemeClr val="bg2"/>
                </a:solidFill>
                <a:latin typeface="Garamond" panose="02020404030301010803" pitchFamily="18" charset="0"/>
              </a:rPr>
              <a:t>2</a:t>
            </a:r>
            <a:r>
              <a:rPr lang="it-IT" sz="1200" dirty="0">
                <a:solidFill>
                  <a:schemeClr val="bg2"/>
                </a:solidFill>
                <a:latin typeface="Garamond" panose="02020404030301010803" pitchFamily="18" charset="0"/>
              </a:rPr>
              <a:t>. </a:t>
            </a:r>
          </a:p>
        </p:txBody>
      </p:sp>
      <p:sp>
        <p:nvSpPr>
          <p:cNvPr id="29" name="CasellaDiTesto 28"/>
          <p:cNvSpPr txBox="1"/>
          <p:nvPr/>
        </p:nvSpPr>
        <p:spPr>
          <a:xfrm>
            <a:off x="248160" y="4054661"/>
            <a:ext cx="328936" cy="276999"/>
          </a:xfrm>
          <a:prstGeom prst="rect">
            <a:avLst/>
          </a:prstGeom>
          <a:noFill/>
        </p:spPr>
        <p:txBody>
          <a:bodyPr wrap="none" rtlCol="0">
            <a:spAutoFit/>
          </a:bodyPr>
          <a:lstStyle/>
          <a:p>
            <a:r>
              <a:rPr lang="it-IT" sz="1200" dirty="0" smtClean="0">
                <a:solidFill>
                  <a:schemeClr val="bg2"/>
                </a:solidFill>
                <a:latin typeface="Garamond" panose="02020404030301010803" pitchFamily="18" charset="0"/>
              </a:rPr>
              <a:t>1. </a:t>
            </a:r>
            <a:endParaRPr lang="it-IT" sz="1200" dirty="0">
              <a:solidFill>
                <a:schemeClr val="bg2"/>
              </a:solidFill>
              <a:latin typeface="Garamond" panose="02020404030301010803" pitchFamily="18" charset="0"/>
            </a:endParaRPr>
          </a:p>
        </p:txBody>
      </p:sp>
      <p:sp>
        <p:nvSpPr>
          <p:cNvPr id="30" name="CasellaDiTesto 29"/>
          <p:cNvSpPr txBox="1"/>
          <p:nvPr/>
        </p:nvSpPr>
        <p:spPr>
          <a:xfrm>
            <a:off x="6646749" y="5797582"/>
            <a:ext cx="328936" cy="276999"/>
          </a:xfrm>
          <a:prstGeom prst="rect">
            <a:avLst/>
          </a:prstGeom>
          <a:noFill/>
        </p:spPr>
        <p:txBody>
          <a:bodyPr wrap="none" rtlCol="0">
            <a:spAutoFit/>
          </a:bodyPr>
          <a:lstStyle/>
          <a:p>
            <a:r>
              <a:rPr lang="it-IT" sz="1200" dirty="0" smtClean="0">
                <a:solidFill>
                  <a:schemeClr val="bg2"/>
                </a:solidFill>
                <a:latin typeface="Garamond" panose="02020404030301010803" pitchFamily="18" charset="0"/>
              </a:rPr>
              <a:t>4</a:t>
            </a:r>
            <a:r>
              <a:rPr lang="it-IT" sz="1200" dirty="0">
                <a:solidFill>
                  <a:schemeClr val="bg2"/>
                </a:solidFill>
                <a:latin typeface="Garamond" panose="02020404030301010803" pitchFamily="18" charset="0"/>
              </a:rPr>
              <a:t>. </a:t>
            </a:r>
          </a:p>
        </p:txBody>
      </p:sp>
      <p:pic>
        <p:nvPicPr>
          <p:cNvPr id="43" name="Picture 2" descr="D:\Dati Altri\Dati e documenti Altri\articolo o.g.roma\articolo og.g. roma rev\desiderata immagini dic 2010\Figura 13.t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46463" y="2867339"/>
            <a:ext cx="2448272" cy="2930244"/>
          </a:xfrm>
          <a:prstGeom prst="rect">
            <a:avLst/>
          </a:prstGeom>
          <a:noFill/>
          <a:extLst>
            <a:ext uri="{909E8E84-426E-40DD-AFC4-6F175D3DCCD1}">
              <a14:hiddenFill xmlns:a14="http://schemas.microsoft.com/office/drawing/2010/main">
                <a:solidFill>
                  <a:srgbClr val="FFFFFF"/>
                </a:solidFill>
              </a14:hiddenFill>
            </a:ext>
          </a:extLst>
        </p:spPr>
      </p:pic>
      <p:sp>
        <p:nvSpPr>
          <p:cNvPr id="44" name="Ovale 43"/>
          <p:cNvSpPr/>
          <p:nvPr/>
        </p:nvSpPr>
        <p:spPr>
          <a:xfrm>
            <a:off x="4183184" y="4193161"/>
            <a:ext cx="288032" cy="29970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5" name="CasellaDiTesto 44"/>
          <p:cNvSpPr txBox="1"/>
          <p:nvPr/>
        </p:nvSpPr>
        <p:spPr>
          <a:xfrm>
            <a:off x="3843676" y="4382326"/>
            <a:ext cx="296876" cy="276999"/>
          </a:xfrm>
          <a:prstGeom prst="rect">
            <a:avLst/>
          </a:prstGeom>
          <a:noFill/>
        </p:spPr>
        <p:txBody>
          <a:bodyPr wrap="none" rtlCol="0">
            <a:spAutoFit/>
          </a:bodyPr>
          <a:lstStyle/>
          <a:p>
            <a:r>
              <a:rPr lang="it-IT" sz="1200" b="1" dirty="0" smtClean="0">
                <a:solidFill>
                  <a:srgbClr val="FF0000"/>
                </a:solidFill>
                <a:latin typeface="Garamond" panose="02020404030301010803" pitchFamily="18" charset="0"/>
              </a:rPr>
              <a:t>2.</a:t>
            </a:r>
            <a:endParaRPr lang="it-IT" sz="1200" b="1" dirty="0">
              <a:solidFill>
                <a:srgbClr val="FF0000"/>
              </a:solidFill>
              <a:latin typeface="Garamond" panose="02020404030301010803" pitchFamily="18" charset="0"/>
            </a:endParaRPr>
          </a:p>
        </p:txBody>
      </p:sp>
      <p:sp>
        <p:nvSpPr>
          <p:cNvPr id="46" name="CasellaDiTesto 45"/>
          <p:cNvSpPr txBox="1"/>
          <p:nvPr/>
        </p:nvSpPr>
        <p:spPr>
          <a:xfrm>
            <a:off x="3019938" y="3458541"/>
            <a:ext cx="290464" cy="276999"/>
          </a:xfrm>
          <a:prstGeom prst="rect">
            <a:avLst/>
          </a:prstGeom>
          <a:noFill/>
        </p:spPr>
        <p:txBody>
          <a:bodyPr wrap="none" rtlCol="0">
            <a:spAutoFit/>
          </a:bodyPr>
          <a:lstStyle/>
          <a:p>
            <a:r>
              <a:rPr lang="it-IT" sz="1200" b="1" dirty="0" smtClean="0">
                <a:solidFill>
                  <a:srgbClr val="FF0000"/>
                </a:solidFill>
                <a:latin typeface="Garamond" panose="02020404030301010803" pitchFamily="18" charset="0"/>
              </a:rPr>
              <a:t>1.</a:t>
            </a:r>
            <a:endParaRPr lang="it-IT" sz="1200" b="1" dirty="0">
              <a:solidFill>
                <a:srgbClr val="FF0000"/>
              </a:solidFill>
              <a:latin typeface="Garamond" panose="02020404030301010803" pitchFamily="18" charset="0"/>
            </a:endParaRPr>
          </a:p>
        </p:txBody>
      </p:sp>
      <p:sp>
        <p:nvSpPr>
          <p:cNvPr id="47" name="CasellaDiTesto 46"/>
          <p:cNvSpPr txBox="1"/>
          <p:nvPr/>
        </p:nvSpPr>
        <p:spPr>
          <a:xfrm>
            <a:off x="3041650" y="4204514"/>
            <a:ext cx="296876" cy="276999"/>
          </a:xfrm>
          <a:prstGeom prst="rect">
            <a:avLst/>
          </a:prstGeom>
          <a:noFill/>
        </p:spPr>
        <p:txBody>
          <a:bodyPr wrap="none" rtlCol="0">
            <a:spAutoFit/>
          </a:bodyPr>
          <a:lstStyle/>
          <a:p>
            <a:r>
              <a:rPr lang="it-IT" sz="1200" b="1" dirty="0" smtClean="0">
                <a:solidFill>
                  <a:srgbClr val="FF0000"/>
                </a:solidFill>
                <a:latin typeface="Garamond" panose="02020404030301010803" pitchFamily="18" charset="0"/>
              </a:rPr>
              <a:t>3.</a:t>
            </a:r>
            <a:endParaRPr lang="it-IT" sz="1200" b="1" dirty="0">
              <a:solidFill>
                <a:srgbClr val="FF0000"/>
              </a:solidFill>
              <a:latin typeface="Garamond" panose="02020404030301010803" pitchFamily="18" charset="0"/>
            </a:endParaRPr>
          </a:p>
        </p:txBody>
      </p:sp>
      <p:sp>
        <p:nvSpPr>
          <p:cNvPr id="49" name="Ovale 48"/>
          <p:cNvSpPr/>
          <p:nvPr/>
        </p:nvSpPr>
        <p:spPr>
          <a:xfrm>
            <a:off x="3019938" y="3433335"/>
            <a:ext cx="288032" cy="29970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0" name="Ovale 49"/>
          <p:cNvSpPr/>
          <p:nvPr/>
        </p:nvSpPr>
        <p:spPr>
          <a:xfrm>
            <a:off x="3047774" y="4193161"/>
            <a:ext cx="288032" cy="29970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1" name="Ovale 50"/>
          <p:cNvSpPr/>
          <p:nvPr/>
        </p:nvSpPr>
        <p:spPr>
          <a:xfrm>
            <a:off x="3852520" y="4370972"/>
            <a:ext cx="288032" cy="29970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p:cNvSpPr/>
          <p:nvPr/>
        </p:nvSpPr>
        <p:spPr>
          <a:xfrm>
            <a:off x="4174340" y="4204514"/>
            <a:ext cx="296876" cy="276999"/>
          </a:xfrm>
          <a:prstGeom prst="rect">
            <a:avLst/>
          </a:prstGeom>
        </p:spPr>
        <p:txBody>
          <a:bodyPr wrap="none">
            <a:spAutoFit/>
          </a:bodyPr>
          <a:lstStyle/>
          <a:p>
            <a:r>
              <a:rPr lang="it-IT" sz="1200" b="1" dirty="0" smtClean="0">
                <a:solidFill>
                  <a:srgbClr val="FF0000"/>
                </a:solidFill>
                <a:latin typeface="Garamond" panose="02020404030301010803" pitchFamily="18" charset="0"/>
              </a:rPr>
              <a:t>4.</a:t>
            </a:r>
            <a:endParaRPr lang="it-IT" dirty="0"/>
          </a:p>
        </p:txBody>
      </p:sp>
      <p:sp>
        <p:nvSpPr>
          <p:cNvPr id="23" name="Ovale 22"/>
          <p:cNvSpPr/>
          <p:nvPr/>
        </p:nvSpPr>
        <p:spPr>
          <a:xfrm>
            <a:off x="2774804" y="2906329"/>
            <a:ext cx="288032" cy="29970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p:cNvSpPr/>
          <p:nvPr/>
        </p:nvSpPr>
        <p:spPr>
          <a:xfrm>
            <a:off x="2790418" y="2917682"/>
            <a:ext cx="257355" cy="276999"/>
          </a:xfrm>
          <a:prstGeom prst="rect">
            <a:avLst/>
          </a:prstGeom>
        </p:spPr>
        <p:txBody>
          <a:bodyPr wrap="square">
            <a:spAutoFit/>
          </a:bodyPr>
          <a:lstStyle/>
          <a:p>
            <a:r>
              <a:rPr lang="it-IT" sz="1200" b="1" dirty="0" smtClean="0">
                <a:solidFill>
                  <a:srgbClr val="FF0000"/>
                </a:solidFill>
                <a:latin typeface="Garamond" panose="02020404030301010803" pitchFamily="18" charset="0"/>
              </a:rPr>
              <a:t>5</a:t>
            </a:r>
            <a:endParaRPr lang="it-IT" dirty="0"/>
          </a:p>
        </p:txBody>
      </p:sp>
      <p:sp>
        <p:nvSpPr>
          <p:cNvPr id="26" name="CasellaDiTesto 25"/>
          <p:cNvSpPr txBox="1"/>
          <p:nvPr/>
        </p:nvSpPr>
        <p:spPr>
          <a:xfrm>
            <a:off x="7921375" y="5782435"/>
            <a:ext cx="328936" cy="276999"/>
          </a:xfrm>
          <a:prstGeom prst="rect">
            <a:avLst/>
          </a:prstGeom>
          <a:noFill/>
        </p:spPr>
        <p:txBody>
          <a:bodyPr wrap="none" rtlCol="0">
            <a:spAutoFit/>
          </a:bodyPr>
          <a:lstStyle/>
          <a:p>
            <a:r>
              <a:rPr lang="it-IT" sz="1200" dirty="0" smtClean="0">
                <a:solidFill>
                  <a:schemeClr val="bg2"/>
                </a:solidFill>
                <a:latin typeface="Garamond" panose="02020404030301010803" pitchFamily="18" charset="0"/>
              </a:rPr>
              <a:t>5. </a:t>
            </a:r>
            <a:endParaRPr lang="it-IT" sz="1200" dirty="0">
              <a:solidFill>
                <a:schemeClr val="bg2"/>
              </a:solidFill>
              <a:latin typeface="Garamond" panose="02020404030301010803" pitchFamily="18" charset="0"/>
            </a:endParaRPr>
          </a:p>
        </p:txBody>
      </p:sp>
      <p:pic>
        <p:nvPicPr>
          <p:cNvPr id="31" name="Immagine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98103" y="2917682"/>
            <a:ext cx="1076023" cy="2879900"/>
          </a:xfrm>
          <a:prstGeom prst="rect">
            <a:avLst/>
          </a:prstGeom>
        </p:spPr>
      </p:pic>
      <p:pic>
        <p:nvPicPr>
          <p:cNvPr id="32" name="Picture 2" descr="http://www.aviewoncities.com/img/athens/kvegr0492s.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32101" y="1062973"/>
            <a:ext cx="2448272" cy="1630798"/>
          </a:xfrm>
          <a:prstGeom prst="rect">
            <a:avLst/>
          </a:prstGeom>
          <a:noFill/>
          <a:extLst>
            <a:ext uri="{909E8E84-426E-40DD-AFC4-6F175D3DCCD1}">
              <a14:hiddenFill xmlns:a14="http://schemas.microsoft.com/office/drawing/2010/main">
                <a:solidFill>
                  <a:srgbClr val="FFFFFF"/>
                </a:solidFill>
              </a14:hiddenFill>
            </a:ext>
          </a:extLst>
        </p:spPr>
      </p:pic>
      <p:sp>
        <p:nvSpPr>
          <p:cNvPr id="7" name="Rettangolo 6"/>
          <p:cNvSpPr/>
          <p:nvPr/>
        </p:nvSpPr>
        <p:spPr>
          <a:xfrm>
            <a:off x="971600" y="1059146"/>
            <a:ext cx="4419442" cy="646331"/>
          </a:xfrm>
          <a:prstGeom prst="rect">
            <a:avLst/>
          </a:prstGeom>
        </p:spPr>
        <p:txBody>
          <a:bodyPr wrap="square">
            <a:spAutoFit/>
          </a:bodyPr>
          <a:lstStyle/>
          <a:p>
            <a:pPr algn="ctr"/>
            <a:r>
              <a:rPr lang="en-US" b="1" dirty="0" smtClean="0">
                <a:solidFill>
                  <a:schemeClr val="bg2"/>
                </a:solidFill>
                <a:latin typeface="Garamond" panose="02020404030301010803" pitchFamily="18" charset="0"/>
              </a:rPr>
              <a:t>A refined evocation of the Athenian </a:t>
            </a:r>
            <a:r>
              <a:rPr lang="en-US" b="1" dirty="0" err="1" smtClean="0">
                <a:solidFill>
                  <a:schemeClr val="bg2"/>
                </a:solidFill>
                <a:latin typeface="Garamond" panose="02020404030301010803" pitchFamily="18" charset="0"/>
              </a:rPr>
              <a:t>Kerameikos</a:t>
            </a:r>
            <a:r>
              <a:rPr lang="en-US" b="1" dirty="0" smtClean="0">
                <a:solidFill>
                  <a:schemeClr val="bg2"/>
                </a:solidFill>
                <a:latin typeface="Garamond" panose="02020404030301010803" pitchFamily="18" charset="0"/>
              </a:rPr>
              <a:t>?</a:t>
            </a:r>
            <a:endParaRPr lang="it-IT" b="1" dirty="0">
              <a:latin typeface="Garamond" panose="02020404030301010803" pitchFamily="18" charset="0"/>
            </a:endParaRPr>
          </a:p>
        </p:txBody>
      </p:sp>
      <p:sp>
        <p:nvSpPr>
          <p:cNvPr id="34" name="Rettangolo 33"/>
          <p:cNvSpPr/>
          <p:nvPr/>
        </p:nvSpPr>
        <p:spPr>
          <a:xfrm>
            <a:off x="1080222" y="1913304"/>
            <a:ext cx="4223135" cy="646331"/>
          </a:xfrm>
          <a:prstGeom prst="rect">
            <a:avLst/>
          </a:prstGeom>
        </p:spPr>
        <p:txBody>
          <a:bodyPr wrap="square">
            <a:spAutoFit/>
          </a:bodyPr>
          <a:lstStyle/>
          <a:p>
            <a:r>
              <a:rPr lang="it-IT" sz="1200" b="1" dirty="0" err="1" smtClean="0">
                <a:solidFill>
                  <a:srgbClr val="EEECE1"/>
                </a:solidFill>
                <a:latin typeface="Garamond" panose="02020404030301010803" pitchFamily="18" charset="0"/>
              </a:rPr>
              <a:t>after</a:t>
            </a:r>
            <a:r>
              <a:rPr lang="it-IT" sz="1200" b="1" dirty="0" smtClean="0">
                <a:solidFill>
                  <a:srgbClr val="EEECE1"/>
                </a:solidFill>
                <a:latin typeface="Garamond" panose="02020404030301010803" pitchFamily="18" charset="0"/>
              </a:rPr>
              <a:t> </a:t>
            </a:r>
            <a:r>
              <a:rPr lang="it-IT" sz="1200" b="1" dirty="0">
                <a:solidFill>
                  <a:srgbClr val="EEECE1"/>
                </a:solidFill>
                <a:latin typeface="Garamond" panose="02020404030301010803" pitchFamily="18" charset="0"/>
              </a:rPr>
              <a:t>Bell, M., III, 1998: "Le stele greche dell'Esquilino e il cimitero di Mecenate,” in M. Cima and E. La Rocca, </a:t>
            </a:r>
            <a:r>
              <a:rPr lang="it-IT" sz="1200" b="1" dirty="0" err="1">
                <a:solidFill>
                  <a:srgbClr val="EEECE1"/>
                </a:solidFill>
                <a:latin typeface="Garamond" panose="02020404030301010803" pitchFamily="18" charset="0"/>
              </a:rPr>
              <a:t>eds</a:t>
            </a:r>
            <a:r>
              <a:rPr lang="it-IT" sz="1200" b="1" dirty="0">
                <a:solidFill>
                  <a:srgbClr val="EEECE1"/>
                </a:solidFill>
                <a:latin typeface="Garamond" panose="02020404030301010803" pitchFamily="18" charset="0"/>
              </a:rPr>
              <a:t>., </a:t>
            </a:r>
            <a:r>
              <a:rPr lang="it-IT" sz="1200" b="1" dirty="0" err="1">
                <a:solidFill>
                  <a:srgbClr val="EEECE1"/>
                </a:solidFill>
                <a:latin typeface="Garamond" panose="02020404030301010803" pitchFamily="18" charset="0"/>
              </a:rPr>
              <a:t>Horti</a:t>
            </a:r>
            <a:r>
              <a:rPr lang="it-IT" sz="1200" b="1" dirty="0">
                <a:solidFill>
                  <a:srgbClr val="EEECE1"/>
                </a:solidFill>
                <a:latin typeface="Garamond" panose="02020404030301010803" pitchFamily="18" charset="0"/>
              </a:rPr>
              <a:t> </a:t>
            </a:r>
            <a:r>
              <a:rPr lang="it-IT" sz="1200" b="1" dirty="0" smtClean="0">
                <a:solidFill>
                  <a:srgbClr val="EEECE1"/>
                </a:solidFill>
                <a:latin typeface="Garamond" panose="02020404030301010803" pitchFamily="18" charset="0"/>
              </a:rPr>
              <a:t>Romani, Roma 1998</a:t>
            </a:r>
            <a:endParaRPr lang="it-IT" dirty="0"/>
          </a:p>
        </p:txBody>
      </p:sp>
      <p:sp>
        <p:nvSpPr>
          <p:cNvPr id="33" name="Rettangolo 32"/>
          <p:cNvSpPr/>
          <p:nvPr/>
        </p:nvSpPr>
        <p:spPr>
          <a:xfrm>
            <a:off x="-4767" y="5905547"/>
            <a:ext cx="9143990" cy="307777"/>
          </a:xfrm>
          <a:prstGeom prst="rect">
            <a:avLst/>
          </a:prstGeom>
        </p:spPr>
        <p:txBody>
          <a:bodyPr wrap="square">
            <a:spAutoFit/>
          </a:bodyPr>
          <a:lstStyle/>
          <a:p>
            <a:pPr algn="ctr">
              <a:spcBef>
                <a:spcPts val="600"/>
              </a:spcBef>
            </a:pPr>
            <a:r>
              <a:rPr lang="it-IT" sz="1400" dirty="0" smtClean="0">
                <a:solidFill>
                  <a:srgbClr val="EEECE1"/>
                </a:solidFill>
                <a:latin typeface="Garamond" pitchFamily="18" charset="0"/>
              </a:rPr>
              <a:t>-----------------------------------------</a:t>
            </a:r>
            <a:endParaRPr lang="it-IT" sz="1400" dirty="0">
              <a:solidFill>
                <a:srgbClr val="EEECE1"/>
              </a:solidFill>
              <a:latin typeface="Garamond" pitchFamily="18" charset="0"/>
            </a:endParaRPr>
          </a:p>
        </p:txBody>
      </p:sp>
      <p:sp>
        <p:nvSpPr>
          <p:cNvPr id="35" name="Rettangolo 34"/>
          <p:cNvSpPr/>
          <p:nvPr/>
        </p:nvSpPr>
        <p:spPr>
          <a:xfrm>
            <a:off x="0" y="6213325"/>
            <a:ext cx="9144000" cy="523220"/>
          </a:xfrm>
          <a:prstGeom prst="rect">
            <a:avLst/>
          </a:prstGeom>
        </p:spPr>
        <p:txBody>
          <a:bodyPr wrap="square">
            <a:spAutoFit/>
          </a:bodyPr>
          <a:lstStyle/>
          <a:p>
            <a:pPr algn="ctr">
              <a:spcBef>
                <a:spcPts val="1200"/>
              </a:spcBef>
            </a:pPr>
            <a:r>
              <a:rPr lang="en-US" sz="1400" cap="small" dirty="0" smtClean="0">
                <a:solidFill>
                  <a:srgbClr val="EEECE1"/>
                </a:solidFill>
                <a:latin typeface="Garamond" panose="02020404030301010803" pitchFamily="18" charset="0"/>
              </a:rPr>
              <a:t>Gabriella </a:t>
            </a:r>
            <a:r>
              <a:rPr lang="en-US" sz="1400" cap="small" dirty="0" err="1" smtClean="0">
                <a:solidFill>
                  <a:srgbClr val="EEECE1"/>
                </a:solidFill>
                <a:latin typeface="Garamond" panose="02020404030301010803" pitchFamily="18" charset="0"/>
              </a:rPr>
              <a:t>Cirucci</a:t>
            </a:r>
            <a:r>
              <a:rPr lang="en-US" sz="1400" cap="small" dirty="0" smtClean="0">
                <a:solidFill>
                  <a:srgbClr val="EEECE1"/>
                </a:solidFill>
                <a:latin typeface="Garamond" panose="02020404030301010803" pitchFamily="18" charset="0"/>
              </a:rPr>
              <a:t>, </a:t>
            </a:r>
            <a:r>
              <a:rPr lang="it-IT" sz="1400" i="1" cap="small" dirty="0" smtClean="0">
                <a:solidFill>
                  <a:srgbClr val="EEECE1"/>
                </a:solidFill>
                <a:latin typeface="Garamond" pitchFamily="18" charset="0"/>
              </a:rPr>
              <a:t>Anonymous ‘</a:t>
            </a:r>
            <a:r>
              <a:rPr lang="it-IT" sz="1400" i="1" cap="small" dirty="0" err="1" smtClean="0">
                <a:solidFill>
                  <a:srgbClr val="EEECE1"/>
                </a:solidFill>
                <a:latin typeface="Garamond" pitchFamily="18" charset="0"/>
              </a:rPr>
              <a:t>Originals</a:t>
            </a:r>
            <a:r>
              <a:rPr lang="it-IT" sz="1400" i="1" cap="small" dirty="0" smtClean="0">
                <a:solidFill>
                  <a:srgbClr val="EEECE1"/>
                </a:solidFill>
                <a:latin typeface="Garamond" pitchFamily="18" charset="0"/>
              </a:rPr>
              <a:t>’. </a:t>
            </a:r>
            <a:r>
              <a:rPr lang="it-IT" sz="1400" i="1" cap="small" dirty="0" err="1">
                <a:solidFill>
                  <a:srgbClr val="EEECE1"/>
                </a:solidFill>
                <a:latin typeface="Garamond" pitchFamily="18" charset="0"/>
              </a:rPr>
              <a:t>Greek</a:t>
            </a:r>
            <a:r>
              <a:rPr lang="it-IT" sz="1400" i="1" cap="small" dirty="0">
                <a:solidFill>
                  <a:srgbClr val="EEECE1"/>
                </a:solidFill>
                <a:latin typeface="Garamond" pitchFamily="18" charset="0"/>
              </a:rPr>
              <a:t> </a:t>
            </a:r>
            <a:r>
              <a:rPr lang="it-IT" sz="1400" i="1" cap="small" dirty="0" err="1" smtClean="0">
                <a:solidFill>
                  <a:srgbClr val="EEECE1"/>
                </a:solidFill>
                <a:latin typeface="Garamond" pitchFamily="18" charset="0"/>
              </a:rPr>
              <a:t>Sculpture</a:t>
            </a:r>
            <a:r>
              <a:rPr lang="it-IT" sz="1400" i="1" cap="small" dirty="0" smtClean="0">
                <a:solidFill>
                  <a:srgbClr val="EEECE1"/>
                </a:solidFill>
                <a:latin typeface="Garamond" pitchFamily="18" charset="0"/>
              </a:rPr>
              <a:t> of the </a:t>
            </a:r>
            <a:r>
              <a:rPr lang="it-IT" sz="1400" i="1" cap="small" dirty="0" err="1" smtClean="0">
                <a:solidFill>
                  <a:srgbClr val="EEECE1"/>
                </a:solidFill>
                <a:latin typeface="Garamond" pitchFamily="18" charset="0"/>
              </a:rPr>
              <a:t>Classical</a:t>
            </a:r>
            <a:r>
              <a:rPr lang="it-IT" sz="1400" i="1" cap="small" dirty="0" smtClean="0">
                <a:solidFill>
                  <a:srgbClr val="EEECE1"/>
                </a:solidFill>
                <a:latin typeface="Garamond" pitchFamily="18" charset="0"/>
              </a:rPr>
              <a:t> </a:t>
            </a:r>
            <a:r>
              <a:rPr lang="it-IT" sz="1400" i="1" cap="small" dirty="0" err="1" smtClean="0">
                <a:solidFill>
                  <a:srgbClr val="EEECE1"/>
                </a:solidFill>
                <a:latin typeface="Garamond" pitchFamily="18" charset="0"/>
              </a:rPr>
              <a:t>Period</a:t>
            </a:r>
            <a:r>
              <a:rPr lang="it-IT" sz="1400" i="1" cap="small" dirty="0" smtClean="0">
                <a:solidFill>
                  <a:srgbClr val="EEECE1"/>
                </a:solidFill>
                <a:latin typeface="Garamond" pitchFamily="18" charset="0"/>
              </a:rPr>
              <a:t> in Roman </a:t>
            </a:r>
            <a:r>
              <a:rPr lang="it-IT" sz="1400" i="1" cap="small" dirty="0" err="1" smtClean="0">
                <a:solidFill>
                  <a:srgbClr val="EEECE1"/>
                </a:solidFill>
                <a:latin typeface="Garamond" pitchFamily="18" charset="0"/>
              </a:rPr>
              <a:t>Context</a:t>
            </a:r>
            <a:endParaRPr lang="it-IT" sz="1400" cap="small" dirty="0" smtClean="0">
              <a:solidFill>
                <a:srgbClr val="EEECE1"/>
              </a:solidFill>
              <a:latin typeface="Garamond" pitchFamily="18" charset="0"/>
            </a:endParaRPr>
          </a:p>
          <a:p>
            <a:pPr algn="ctr"/>
            <a:r>
              <a:rPr lang="en-US" sz="1400" cap="small" dirty="0" smtClean="0">
                <a:solidFill>
                  <a:srgbClr val="EEECE1"/>
                </a:solidFill>
                <a:latin typeface="Garamond" pitchFamily="18" charset="0"/>
              </a:rPr>
              <a:t>Replicas in Roman Art: Redeeming the Copy?</a:t>
            </a:r>
            <a:r>
              <a:rPr lang="it-IT" sz="1400" cap="small" dirty="0" smtClean="0">
                <a:solidFill>
                  <a:srgbClr val="EEECE1"/>
                </a:solidFill>
                <a:latin typeface="Garamond" pitchFamily="18" charset="0"/>
              </a:rPr>
              <a:t> – </a:t>
            </a:r>
            <a:r>
              <a:rPr lang="en-US" sz="1400" cap="small" dirty="0">
                <a:solidFill>
                  <a:schemeClr val="bg2"/>
                </a:solidFill>
                <a:latin typeface="Garamond" panose="02020404030301010803" pitchFamily="18" charset="0"/>
              </a:rPr>
              <a:t>CARC Workshop</a:t>
            </a:r>
            <a:r>
              <a:rPr lang="en-US" sz="1400" dirty="0">
                <a:solidFill>
                  <a:schemeClr val="bg2"/>
                </a:solidFill>
                <a:latin typeface="Garamond" panose="02020404030301010803" pitchFamily="18" charset="0"/>
              </a:rPr>
              <a:t>, </a:t>
            </a:r>
            <a:r>
              <a:rPr lang="en-US" sz="1400" cap="small" dirty="0">
                <a:solidFill>
                  <a:schemeClr val="bg2"/>
                </a:solidFill>
                <a:latin typeface="Garamond" panose="02020404030301010803" pitchFamily="18" charset="0"/>
              </a:rPr>
              <a:t>University of </a:t>
            </a:r>
            <a:r>
              <a:rPr lang="en-US" sz="1400" cap="small" dirty="0" smtClean="0">
                <a:solidFill>
                  <a:schemeClr val="bg2"/>
                </a:solidFill>
                <a:latin typeface="Garamond" panose="02020404030301010803" pitchFamily="18" charset="0"/>
              </a:rPr>
              <a:t>Oxford</a:t>
            </a:r>
            <a:endParaRPr lang="it-IT" sz="1400" cap="small" dirty="0">
              <a:solidFill>
                <a:srgbClr val="EEECE1"/>
              </a:solidFill>
              <a:latin typeface="Garamond" pitchFamily="18" charset="0"/>
            </a:endParaRPr>
          </a:p>
        </p:txBody>
      </p:sp>
    </p:spTree>
    <p:extLst>
      <p:ext uri="{BB962C8B-B14F-4D97-AF65-F5344CB8AC3E}">
        <p14:creationId xmlns:p14="http://schemas.microsoft.com/office/powerpoint/2010/main" val="183456105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magine 9" descr="colomba.jpg"/>
          <p:cNvPicPr>
            <a:picLocks noChangeAspect="1"/>
          </p:cNvPicPr>
          <p:nvPr/>
        </p:nvPicPr>
        <p:blipFill>
          <a:blip r:embed="rId2" cstate="print"/>
          <a:stretch>
            <a:fillRect/>
          </a:stretch>
        </p:blipFill>
        <p:spPr>
          <a:xfrm>
            <a:off x="2452744" y="1132734"/>
            <a:ext cx="1472022" cy="4218841"/>
          </a:xfrm>
          <a:prstGeom prst="rect">
            <a:avLst/>
          </a:prstGeom>
        </p:spPr>
      </p:pic>
      <p:pic>
        <p:nvPicPr>
          <p:cNvPr id="17" name="Immagine 16" descr="stele-fun.jpg"/>
          <p:cNvPicPr>
            <a:picLocks noChangeAspect="1"/>
          </p:cNvPicPr>
          <p:nvPr/>
        </p:nvPicPr>
        <p:blipFill>
          <a:blip r:embed="rId3" cstate="print"/>
          <a:stretch>
            <a:fillRect/>
          </a:stretch>
        </p:blipFill>
        <p:spPr>
          <a:xfrm>
            <a:off x="4334257" y="3450799"/>
            <a:ext cx="1715683" cy="1886889"/>
          </a:xfrm>
          <a:prstGeom prst="rect">
            <a:avLst/>
          </a:prstGeom>
        </p:spPr>
      </p:pic>
      <p:pic>
        <p:nvPicPr>
          <p:cNvPr id="6" name="Immagin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2586" y="3019623"/>
            <a:ext cx="1840901" cy="2318065"/>
          </a:xfrm>
          <a:prstGeom prst="rect">
            <a:avLst/>
          </a:prstGeom>
        </p:spPr>
      </p:pic>
      <p:pic>
        <p:nvPicPr>
          <p:cNvPr id="23" name="Picture 2" descr="Marble statue of a lion"/>
          <p:cNvPicPr>
            <a:picLocks noChangeAspect="1" noChangeArrowheads="1"/>
          </p:cNvPicPr>
          <p:nvPr/>
        </p:nvPicPr>
        <p:blipFill rotWithShape="1">
          <a:blip r:embed="rId5">
            <a:extLst>
              <a:ext uri="{28A0092B-C50C-407E-A947-70E740481C1C}">
                <a14:useLocalDpi xmlns:a14="http://schemas.microsoft.com/office/drawing/2010/main" val="0"/>
              </a:ext>
            </a:extLst>
          </a:blip>
          <a:srcRect l="4432" r="3215" b="19837"/>
          <a:stretch/>
        </p:blipFill>
        <p:spPr bwMode="auto">
          <a:xfrm>
            <a:off x="4334257" y="1132734"/>
            <a:ext cx="2955831" cy="1556502"/>
          </a:xfrm>
          <a:prstGeom prst="rect">
            <a:avLst/>
          </a:prstGeom>
          <a:noFill/>
          <a:extLst>
            <a:ext uri="{909E8E84-426E-40DD-AFC4-6F175D3DCCD1}">
              <a14:hiddenFill xmlns:a14="http://schemas.microsoft.com/office/drawing/2010/main">
                <a:solidFill>
                  <a:srgbClr val="FFFFFF"/>
                </a:solidFill>
              </a14:hiddenFill>
            </a:ext>
          </a:extLst>
        </p:spPr>
      </p:pic>
      <p:pic>
        <p:nvPicPr>
          <p:cNvPr id="24" name="Immagine 23"/>
          <p:cNvPicPr>
            <a:picLocks noChangeAspect="1"/>
          </p:cNvPicPr>
          <p:nvPr/>
        </p:nvPicPr>
        <p:blipFill rotWithShape="1">
          <a:blip r:embed="rId6" cstate="print">
            <a:extLst>
              <a:ext uri="{28A0092B-C50C-407E-A947-70E740481C1C}">
                <a14:useLocalDpi xmlns:a14="http://schemas.microsoft.com/office/drawing/2010/main" val="0"/>
              </a:ext>
            </a:extLst>
          </a:blip>
          <a:srcRect l="29503" t="723" r="30433" b="6833"/>
          <a:stretch/>
        </p:blipFill>
        <p:spPr>
          <a:xfrm>
            <a:off x="7521526" y="1132734"/>
            <a:ext cx="1358282" cy="4204954"/>
          </a:xfrm>
          <a:prstGeom prst="rect">
            <a:avLst/>
          </a:prstGeom>
        </p:spPr>
      </p:pic>
      <p:sp>
        <p:nvSpPr>
          <p:cNvPr id="13" name="Rettangolo 12"/>
          <p:cNvSpPr/>
          <p:nvPr/>
        </p:nvSpPr>
        <p:spPr>
          <a:xfrm>
            <a:off x="7290088" y="5351573"/>
            <a:ext cx="1744004" cy="646331"/>
          </a:xfrm>
          <a:prstGeom prst="rect">
            <a:avLst/>
          </a:prstGeom>
        </p:spPr>
        <p:txBody>
          <a:bodyPr wrap="none">
            <a:spAutoFit/>
          </a:bodyPr>
          <a:lstStyle/>
          <a:p>
            <a:r>
              <a:rPr lang="it-IT" sz="1200" dirty="0" smtClean="0">
                <a:solidFill>
                  <a:srgbClr val="EEECE1"/>
                </a:solidFill>
                <a:latin typeface="Garamond" panose="02020404030301010803" pitchFamily="18" charset="0"/>
              </a:rPr>
              <a:t>Boston. </a:t>
            </a:r>
            <a:r>
              <a:rPr lang="it-IT" sz="1200" dirty="0" err="1" smtClean="0">
                <a:solidFill>
                  <a:srgbClr val="EEECE1"/>
                </a:solidFill>
                <a:latin typeface="Garamond" panose="02020404030301010803" pitchFamily="18" charset="0"/>
              </a:rPr>
              <a:t>Museum</a:t>
            </a:r>
            <a:r>
              <a:rPr lang="it-IT" sz="1200" dirty="0" smtClean="0">
                <a:solidFill>
                  <a:srgbClr val="EEECE1"/>
                </a:solidFill>
                <a:latin typeface="Garamond" panose="02020404030301010803" pitchFamily="18" charset="0"/>
              </a:rPr>
              <a:t> of </a:t>
            </a:r>
          </a:p>
          <a:p>
            <a:r>
              <a:rPr lang="it-IT" sz="1200" dirty="0" smtClean="0">
                <a:solidFill>
                  <a:srgbClr val="EEECE1"/>
                </a:solidFill>
                <a:latin typeface="Garamond" panose="02020404030301010803" pitchFamily="18" charset="0"/>
              </a:rPr>
              <a:t>Fine </a:t>
            </a:r>
            <a:r>
              <a:rPr lang="it-IT" sz="1200" dirty="0" err="1" smtClean="0">
                <a:solidFill>
                  <a:srgbClr val="EEECE1"/>
                </a:solidFill>
                <a:latin typeface="Garamond" panose="02020404030301010803" pitchFamily="18" charset="0"/>
              </a:rPr>
              <a:t>Arts</a:t>
            </a:r>
            <a:r>
              <a:rPr lang="it-IT" sz="1200" dirty="0" smtClean="0">
                <a:solidFill>
                  <a:srgbClr val="EEECE1"/>
                </a:solidFill>
                <a:latin typeface="Garamond" panose="02020404030301010803" pitchFamily="18" charset="0"/>
              </a:rPr>
              <a:t>. </a:t>
            </a:r>
            <a:r>
              <a:rPr lang="it-IT" sz="1200" dirty="0" err="1" smtClean="0">
                <a:solidFill>
                  <a:srgbClr val="EEECE1"/>
                </a:solidFill>
                <a:latin typeface="Garamond" panose="02020404030301010803" pitchFamily="18" charset="0"/>
              </a:rPr>
              <a:t>Inv</a:t>
            </a:r>
            <a:r>
              <a:rPr lang="it-IT" sz="1200" dirty="0" smtClean="0">
                <a:solidFill>
                  <a:srgbClr val="EEECE1"/>
                </a:solidFill>
                <a:latin typeface="Garamond" panose="02020404030301010803" pitchFamily="18" charset="0"/>
              </a:rPr>
              <a:t>. 98.642. </a:t>
            </a:r>
          </a:p>
          <a:p>
            <a:r>
              <a:rPr lang="it-IT" sz="1200" dirty="0" smtClean="0">
                <a:solidFill>
                  <a:srgbClr val="EEECE1"/>
                </a:solidFill>
                <a:latin typeface="Garamond" panose="02020404030301010803" pitchFamily="18" charset="0"/>
              </a:rPr>
              <a:t>H. 201 cm</a:t>
            </a:r>
            <a:r>
              <a:rPr lang="it-IT" sz="1200" dirty="0">
                <a:solidFill>
                  <a:srgbClr val="EEECE1"/>
                </a:solidFill>
                <a:latin typeface="Garamond" panose="02020404030301010803" pitchFamily="18" charset="0"/>
              </a:rPr>
              <a:t>. </a:t>
            </a:r>
            <a:r>
              <a:rPr lang="it-IT" sz="1200" dirty="0" err="1">
                <a:solidFill>
                  <a:srgbClr val="EEECE1"/>
                </a:solidFill>
                <a:latin typeface="Garamond" panose="02020404030301010803" pitchFamily="18" charset="0"/>
              </a:rPr>
              <a:t>ca</a:t>
            </a:r>
            <a:r>
              <a:rPr lang="it-IT" sz="1200" dirty="0">
                <a:solidFill>
                  <a:srgbClr val="EEECE1"/>
                </a:solidFill>
                <a:latin typeface="Garamond" panose="02020404030301010803" pitchFamily="18" charset="0"/>
              </a:rPr>
              <a:t> 325-10 </a:t>
            </a:r>
            <a:r>
              <a:rPr lang="it-IT" sz="1200" dirty="0" smtClean="0">
                <a:solidFill>
                  <a:srgbClr val="EEECE1"/>
                </a:solidFill>
                <a:latin typeface="Garamond" panose="02020404030301010803" pitchFamily="18" charset="0"/>
              </a:rPr>
              <a:t>B.C.</a:t>
            </a:r>
            <a:endParaRPr lang="it-IT" dirty="0">
              <a:latin typeface="Garamond" panose="02020404030301010803" pitchFamily="18" charset="0"/>
            </a:endParaRPr>
          </a:p>
        </p:txBody>
      </p:sp>
      <p:sp>
        <p:nvSpPr>
          <p:cNvPr id="14" name="Rettangolo 13"/>
          <p:cNvSpPr/>
          <p:nvPr/>
        </p:nvSpPr>
        <p:spPr>
          <a:xfrm>
            <a:off x="4256072" y="2696457"/>
            <a:ext cx="3112199" cy="646331"/>
          </a:xfrm>
          <a:prstGeom prst="rect">
            <a:avLst/>
          </a:prstGeom>
        </p:spPr>
        <p:txBody>
          <a:bodyPr wrap="none">
            <a:spAutoFit/>
          </a:bodyPr>
          <a:lstStyle/>
          <a:p>
            <a:r>
              <a:rPr lang="it-IT" altLang="it-IT" sz="1200" dirty="0" smtClean="0">
                <a:solidFill>
                  <a:srgbClr val="EEECE1"/>
                </a:solidFill>
                <a:latin typeface="Garamond" pitchFamily="18" charset="0"/>
                <a:cs typeface="Arial" charset="0"/>
              </a:rPr>
              <a:t>New York. </a:t>
            </a:r>
            <a:r>
              <a:rPr lang="nn-NO" altLang="it-IT" sz="1200" dirty="0">
                <a:solidFill>
                  <a:srgbClr val="EEECE1"/>
                </a:solidFill>
                <a:latin typeface="Garamond" pitchFamily="18" charset="0"/>
                <a:cs typeface="Arial" charset="0"/>
              </a:rPr>
              <a:t>Metropolitan Museum. Inv. 09.221.3. </a:t>
            </a:r>
            <a:endParaRPr lang="nn-NO" altLang="it-IT" sz="1200" dirty="0" smtClean="0">
              <a:solidFill>
                <a:srgbClr val="EEECE1"/>
              </a:solidFill>
              <a:latin typeface="Garamond" pitchFamily="18" charset="0"/>
              <a:cs typeface="Arial" charset="0"/>
            </a:endParaRPr>
          </a:p>
          <a:p>
            <a:r>
              <a:rPr lang="nn-NO" altLang="it-IT" sz="1200" dirty="0" smtClean="0">
                <a:solidFill>
                  <a:srgbClr val="EEECE1"/>
                </a:solidFill>
                <a:latin typeface="Garamond" pitchFamily="18" charset="0"/>
                <a:cs typeface="Arial" charset="0"/>
              </a:rPr>
              <a:t>H. </a:t>
            </a:r>
            <a:r>
              <a:rPr lang="nn-NO" altLang="it-IT" sz="1200" dirty="0">
                <a:solidFill>
                  <a:srgbClr val="EEECE1"/>
                </a:solidFill>
                <a:latin typeface="Garamond" pitchFamily="18" charset="0"/>
                <a:cs typeface="Arial" charset="0"/>
              </a:rPr>
              <a:t>79.4 </a:t>
            </a:r>
            <a:r>
              <a:rPr lang="nn-NO" altLang="it-IT" sz="1200" dirty="0" smtClean="0">
                <a:solidFill>
                  <a:srgbClr val="EEECE1"/>
                </a:solidFill>
                <a:latin typeface="Garamond" pitchFamily="18" charset="0"/>
                <a:cs typeface="Arial" charset="0"/>
              </a:rPr>
              <a:t>cm; </a:t>
            </a:r>
            <a:r>
              <a:rPr lang="nn-NO" altLang="it-IT" sz="1200" dirty="0">
                <a:solidFill>
                  <a:srgbClr val="EEECE1"/>
                </a:solidFill>
                <a:latin typeface="Garamond" pitchFamily="18" charset="0"/>
                <a:cs typeface="Arial" charset="0"/>
              </a:rPr>
              <a:t>L. </a:t>
            </a:r>
            <a:r>
              <a:rPr lang="nn-NO" altLang="it-IT" sz="1200" dirty="0" smtClean="0">
                <a:solidFill>
                  <a:srgbClr val="EEECE1"/>
                </a:solidFill>
                <a:latin typeface="Garamond" pitchFamily="18" charset="0"/>
                <a:cs typeface="Arial" charset="0"/>
              </a:rPr>
              <a:t>161.3 cm. </a:t>
            </a:r>
          </a:p>
          <a:p>
            <a:r>
              <a:rPr lang="nn-NO" altLang="it-IT" sz="1200" dirty="0" smtClean="0">
                <a:solidFill>
                  <a:srgbClr val="EEECE1"/>
                </a:solidFill>
                <a:latin typeface="Garamond" pitchFamily="18" charset="0"/>
                <a:cs typeface="Arial" charset="0"/>
              </a:rPr>
              <a:t>First half of the 5th century </a:t>
            </a:r>
            <a:r>
              <a:rPr lang="nn-NO" altLang="it-IT" sz="1200" dirty="0" smtClean="0">
                <a:solidFill>
                  <a:srgbClr val="EEECE1"/>
                </a:solidFill>
                <a:latin typeface="Garamond" pitchFamily="18" charset="0"/>
                <a:cs typeface="Arial" charset="0"/>
              </a:rPr>
              <a:t>B.C.</a:t>
            </a:r>
            <a:endParaRPr lang="it-IT" dirty="0"/>
          </a:p>
        </p:txBody>
      </p:sp>
      <p:sp>
        <p:nvSpPr>
          <p:cNvPr id="3" name="Rettangolo 2"/>
          <p:cNvSpPr/>
          <p:nvPr/>
        </p:nvSpPr>
        <p:spPr>
          <a:xfrm>
            <a:off x="4256072" y="5351574"/>
            <a:ext cx="2206181" cy="646331"/>
          </a:xfrm>
          <a:prstGeom prst="rect">
            <a:avLst/>
          </a:prstGeom>
        </p:spPr>
        <p:txBody>
          <a:bodyPr wrap="none">
            <a:spAutoFit/>
          </a:bodyPr>
          <a:lstStyle/>
          <a:p>
            <a:pPr lvl="0">
              <a:spcBef>
                <a:spcPts val="600"/>
              </a:spcBef>
            </a:pPr>
            <a:r>
              <a:rPr lang="it-IT" sz="1200" dirty="0">
                <a:solidFill>
                  <a:srgbClr val="EEECE1"/>
                </a:solidFill>
                <a:latin typeface="Garamond" panose="02020404030301010803" pitchFamily="18" charset="0"/>
              </a:rPr>
              <a:t>Roma. Musei Capitolini</a:t>
            </a:r>
            <a:r>
              <a:rPr lang="it-IT" sz="1200" dirty="0" smtClean="0">
                <a:solidFill>
                  <a:srgbClr val="EEECE1"/>
                </a:solidFill>
                <a:latin typeface="Garamond" panose="02020404030301010803" pitchFamily="18" charset="0"/>
              </a:rPr>
              <a:t>. </a:t>
            </a:r>
            <a:r>
              <a:rPr lang="it-IT" sz="1200" dirty="0" err="1">
                <a:solidFill>
                  <a:srgbClr val="EEECE1"/>
                </a:solidFill>
                <a:latin typeface="Garamond" panose="02020404030301010803" pitchFamily="18" charset="0"/>
              </a:rPr>
              <a:t>Inv</a:t>
            </a:r>
            <a:r>
              <a:rPr lang="it-IT" sz="1200" dirty="0">
                <a:solidFill>
                  <a:srgbClr val="EEECE1"/>
                </a:solidFill>
                <a:latin typeface="Garamond" panose="02020404030301010803" pitchFamily="18" charset="0"/>
              </a:rPr>
              <a:t>. </a:t>
            </a:r>
            <a:r>
              <a:rPr lang="it-IT" sz="1200" dirty="0" smtClean="0">
                <a:solidFill>
                  <a:srgbClr val="EEECE1"/>
                </a:solidFill>
                <a:latin typeface="Garamond" panose="02020404030301010803" pitchFamily="18" charset="0"/>
              </a:rPr>
              <a:t>984</a:t>
            </a:r>
          </a:p>
          <a:p>
            <a:pPr lvl="0"/>
            <a:r>
              <a:rPr lang="it-IT" sz="1200" dirty="0" smtClean="0">
                <a:solidFill>
                  <a:srgbClr val="EEECE1"/>
                </a:solidFill>
                <a:latin typeface="Garamond" panose="02020404030301010803" pitchFamily="18" charset="0"/>
              </a:rPr>
              <a:t>H. 78 cm; L. 80 cm. </a:t>
            </a:r>
          </a:p>
          <a:p>
            <a:pPr lvl="0"/>
            <a:r>
              <a:rPr lang="it-IT" sz="1200" dirty="0" err="1" smtClean="0">
                <a:solidFill>
                  <a:srgbClr val="EEECE1"/>
                </a:solidFill>
                <a:latin typeface="Garamond" panose="02020404030301010803" pitchFamily="18" charset="0"/>
              </a:rPr>
              <a:t>Beginning</a:t>
            </a:r>
            <a:r>
              <a:rPr lang="it-IT" sz="1200" dirty="0" smtClean="0">
                <a:solidFill>
                  <a:srgbClr val="EEECE1"/>
                </a:solidFill>
                <a:latin typeface="Garamond" panose="02020404030301010803" pitchFamily="18" charset="0"/>
              </a:rPr>
              <a:t> of the 4th </a:t>
            </a:r>
            <a:r>
              <a:rPr lang="it-IT" sz="1200" dirty="0" err="1" smtClean="0">
                <a:solidFill>
                  <a:srgbClr val="EEECE1"/>
                </a:solidFill>
                <a:latin typeface="Garamond" panose="02020404030301010803" pitchFamily="18" charset="0"/>
              </a:rPr>
              <a:t>century</a:t>
            </a:r>
            <a:r>
              <a:rPr lang="it-IT" sz="1200" dirty="0" smtClean="0">
                <a:solidFill>
                  <a:srgbClr val="EEECE1"/>
                </a:solidFill>
                <a:latin typeface="Garamond" panose="02020404030301010803" pitchFamily="18" charset="0"/>
              </a:rPr>
              <a:t> </a:t>
            </a:r>
            <a:r>
              <a:rPr lang="it-IT" sz="1200" dirty="0" smtClean="0">
                <a:solidFill>
                  <a:srgbClr val="EEECE1"/>
                </a:solidFill>
                <a:latin typeface="Garamond" panose="02020404030301010803" pitchFamily="18" charset="0"/>
              </a:rPr>
              <a:t>B.C.</a:t>
            </a:r>
            <a:endParaRPr lang="it-IT" sz="1200" dirty="0">
              <a:solidFill>
                <a:srgbClr val="EEECE1"/>
              </a:solidFill>
              <a:latin typeface="Garamond" panose="02020404030301010803" pitchFamily="18" charset="0"/>
            </a:endParaRPr>
          </a:p>
        </p:txBody>
      </p:sp>
      <p:sp>
        <p:nvSpPr>
          <p:cNvPr id="15" name="Rettangolo 14"/>
          <p:cNvSpPr/>
          <p:nvPr/>
        </p:nvSpPr>
        <p:spPr>
          <a:xfrm>
            <a:off x="143302" y="5351575"/>
            <a:ext cx="2079468" cy="646331"/>
          </a:xfrm>
          <a:prstGeom prst="rect">
            <a:avLst/>
          </a:prstGeom>
        </p:spPr>
        <p:txBody>
          <a:bodyPr wrap="square">
            <a:spAutoFit/>
          </a:bodyPr>
          <a:lstStyle/>
          <a:p>
            <a:pPr lvl="0">
              <a:spcBef>
                <a:spcPts val="600"/>
              </a:spcBef>
            </a:pPr>
            <a:r>
              <a:rPr lang="it-IT" sz="1200" dirty="0">
                <a:solidFill>
                  <a:srgbClr val="EEECE1"/>
                </a:solidFill>
                <a:latin typeface="Garamond" panose="02020404030301010803" pitchFamily="18" charset="0"/>
              </a:rPr>
              <a:t>Roma. </a:t>
            </a:r>
            <a:r>
              <a:rPr lang="it-IT" sz="1200" dirty="0" smtClean="0">
                <a:solidFill>
                  <a:srgbClr val="EEECE1"/>
                </a:solidFill>
                <a:latin typeface="Garamond" panose="02020404030301010803" pitchFamily="18" charset="0"/>
              </a:rPr>
              <a:t>Museo </a:t>
            </a:r>
            <a:r>
              <a:rPr lang="it-IT" sz="1200" dirty="0" err="1" smtClean="0">
                <a:solidFill>
                  <a:srgbClr val="EEECE1"/>
                </a:solidFill>
                <a:latin typeface="Garamond" panose="02020404030301010803" pitchFamily="18" charset="0"/>
              </a:rPr>
              <a:t>Barracco</a:t>
            </a:r>
            <a:r>
              <a:rPr lang="it-IT" sz="1200" dirty="0" smtClean="0">
                <a:solidFill>
                  <a:srgbClr val="EEECE1"/>
                </a:solidFill>
                <a:latin typeface="Garamond" panose="02020404030301010803" pitchFamily="18" charset="0"/>
              </a:rPr>
              <a:t>. </a:t>
            </a:r>
            <a:r>
              <a:rPr lang="it-IT" sz="1200" dirty="0" err="1" smtClean="0">
                <a:solidFill>
                  <a:srgbClr val="EEECE1"/>
                </a:solidFill>
                <a:latin typeface="Garamond" panose="02020404030301010803" pitchFamily="18" charset="0"/>
              </a:rPr>
              <a:t>Inv</a:t>
            </a:r>
            <a:r>
              <a:rPr lang="it-IT" sz="1200" dirty="0">
                <a:solidFill>
                  <a:srgbClr val="EEECE1"/>
                </a:solidFill>
                <a:latin typeface="Garamond" panose="02020404030301010803" pitchFamily="18" charset="0"/>
              </a:rPr>
              <a:t>. </a:t>
            </a:r>
            <a:r>
              <a:rPr lang="it-IT" sz="1200" dirty="0" smtClean="0">
                <a:solidFill>
                  <a:srgbClr val="EEECE1"/>
                </a:solidFill>
                <a:latin typeface="Garamond" panose="02020404030301010803" pitchFamily="18" charset="0"/>
              </a:rPr>
              <a:t>73. H. 73 cm; L. 55 cm. </a:t>
            </a:r>
          </a:p>
          <a:p>
            <a:pPr lvl="0"/>
            <a:r>
              <a:rPr lang="it-IT" sz="1200" dirty="0" err="1" smtClean="0">
                <a:solidFill>
                  <a:srgbClr val="EEECE1"/>
                </a:solidFill>
                <a:latin typeface="Garamond" panose="02020404030301010803" pitchFamily="18" charset="0"/>
              </a:rPr>
              <a:t>ca</a:t>
            </a:r>
            <a:r>
              <a:rPr lang="it-IT" sz="1200" dirty="0" smtClean="0">
                <a:solidFill>
                  <a:srgbClr val="EEECE1"/>
                </a:solidFill>
                <a:latin typeface="Garamond" panose="02020404030301010803" pitchFamily="18" charset="0"/>
              </a:rPr>
              <a:t> 525-510 </a:t>
            </a:r>
            <a:r>
              <a:rPr lang="it-IT" sz="1200" dirty="0" smtClean="0">
                <a:solidFill>
                  <a:srgbClr val="EEECE1"/>
                </a:solidFill>
                <a:latin typeface="Garamond" panose="02020404030301010803" pitchFamily="18" charset="0"/>
              </a:rPr>
              <a:t>B.C.</a:t>
            </a:r>
            <a:endParaRPr lang="it-IT" sz="1200" dirty="0">
              <a:solidFill>
                <a:srgbClr val="EEECE1"/>
              </a:solidFill>
              <a:latin typeface="Garamond" panose="02020404030301010803" pitchFamily="18" charset="0"/>
            </a:endParaRPr>
          </a:p>
        </p:txBody>
      </p:sp>
      <p:sp>
        <p:nvSpPr>
          <p:cNvPr id="16" name="Rettangolo 15"/>
          <p:cNvSpPr/>
          <p:nvPr/>
        </p:nvSpPr>
        <p:spPr>
          <a:xfrm>
            <a:off x="2312910" y="5355263"/>
            <a:ext cx="1897892" cy="646331"/>
          </a:xfrm>
          <a:prstGeom prst="rect">
            <a:avLst/>
          </a:prstGeom>
        </p:spPr>
        <p:txBody>
          <a:bodyPr wrap="none">
            <a:spAutoFit/>
          </a:bodyPr>
          <a:lstStyle/>
          <a:p>
            <a:pPr lvl="0">
              <a:spcBef>
                <a:spcPts val="600"/>
              </a:spcBef>
            </a:pPr>
            <a:r>
              <a:rPr lang="it-IT" sz="1200" dirty="0">
                <a:solidFill>
                  <a:srgbClr val="EEECE1"/>
                </a:solidFill>
                <a:latin typeface="Garamond" panose="02020404030301010803" pitchFamily="18" charset="0"/>
              </a:rPr>
              <a:t>Roma. Musei Capitolini</a:t>
            </a:r>
            <a:r>
              <a:rPr lang="it-IT" sz="1200" dirty="0" smtClean="0">
                <a:solidFill>
                  <a:srgbClr val="EEECE1"/>
                </a:solidFill>
                <a:latin typeface="Garamond" panose="02020404030301010803" pitchFamily="18" charset="0"/>
              </a:rPr>
              <a:t>. </a:t>
            </a:r>
          </a:p>
          <a:p>
            <a:pPr lvl="0"/>
            <a:r>
              <a:rPr lang="it-IT" sz="1200" dirty="0" err="1" smtClean="0">
                <a:solidFill>
                  <a:srgbClr val="EEECE1"/>
                </a:solidFill>
                <a:latin typeface="Garamond" panose="02020404030301010803" pitchFamily="18" charset="0"/>
              </a:rPr>
              <a:t>Inv</a:t>
            </a:r>
            <a:r>
              <a:rPr lang="it-IT" sz="1200" dirty="0">
                <a:solidFill>
                  <a:srgbClr val="EEECE1"/>
                </a:solidFill>
                <a:latin typeface="Garamond" panose="02020404030301010803" pitchFamily="18" charset="0"/>
              </a:rPr>
              <a:t>. </a:t>
            </a:r>
            <a:r>
              <a:rPr lang="it-IT" sz="1200" dirty="0" smtClean="0">
                <a:solidFill>
                  <a:srgbClr val="EEECE1"/>
                </a:solidFill>
                <a:latin typeface="Garamond" panose="02020404030301010803" pitchFamily="18" charset="0"/>
              </a:rPr>
              <a:t>987.</a:t>
            </a:r>
            <a:r>
              <a:rPr lang="it-IT" sz="1200" dirty="0">
                <a:solidFill>
                  <a:srgbClr val="EEECE1"/>
                </a:solidFill>
                <a:latin typeface="Garamond" panose="02020404030301010803" pitchFamily="18" charset="0"/>
              </a:rPr>
              <a:t> </a:t>
            </a:r>
            <a:r>
              <a:rPr lang="it-IT" sz="1200" dirty="0" smtClean="0">
                <a:solidFill>
                  <a:srgbClr val="EEECE1"/>
                </a:solidFill>
                <a:latin typeface="Garamond" panose="02020404030301010803" pitchFamily="18" charset="0"/>
              </a:rPr>
              <a:t>H. 173.5 cm; </a:t>
            </a:r>
          </a:p>
          <a:p>
            <a:pPr lvl="0"/>
            <a:r>
              <a:rPr lang="it-IT" sz="1200" dirty="0" smtClean="0">
                <a:solidFill>
                  <a:srgbClr val="EEECE1"/>
                </a:solidFill>
                <a:latin typeface="Garamond" panose="02020404030301010803" pitchFamily="18" charset="0"/>
              </a:rPr>
              <a:t>L. 47.5 cm . </a:t>
            </a:r>
            <a:r>
              <a:rPr lang="it-IT" sz="1200" dirty="0" err="1" smtClean="0">
                <a:solidFill>
                  <a:srgbClr val="EEECE1"/>
                </a:solidFill>
                <a:latin typeface="Garamond" panose="02020404030301010803" pitchFamily="18" charset="0"/>
              </a:rPr>
              <a:t>ca</a:t>
            </a:r>
            <a:r>
              <a:rPr lang="it-IT" sz="1200" dirty="0" smtClean="0">
                <a:solidFill>
                  <a:srgbClr val="EEECE1"/>
                </a:solidFill>
                <a:latin typeface="Garamond" panose="02020404030301010803" pitchFamily="18" charset="0"/>
              </a:rPr>
              <a:t> 490-480 </a:t>
            </a:r>
            <a:r>
              <a:rPr lang="it-IT" sz="1200" dirty="0" smtClean="0">
                <a:solidFill>
                  <a:srgbClr val="EEECE1"/>
                </a:solidFill>
                <a:latin typeface="Garamond" panose="02020404030301010803" pitchFamily="18" charset="0"/>
              </a:rPr>
              <a:t>B.C. </a:t>
            </a:r>
            <a:endParaRPr lang="it-IT" sz="1200" dirty="0">
              <a:solidFill>
                <a:srgbClr val="EEECE1"/>
              </a:solidFill>
              <a:latin typeface="Garamond" panose="02020404030301010803" pitchFamily="18" charset="0"/>
            </a:endParaRPr>
          </a:p>
        </p:txBody>
      </p:sp>
      <p:sp>
        <p:nvSpPr>
          <p:cNvPr id="18" name="Rettangolo 17"/>
          <p:cNvSpPr/>
          <p:nvPr/>
        </p:nvSpPr>
        <p:spPr>
          <a:xfrm>
            <a:off x="-4767" y="5905547"/>
            <a:ext cx="9143990" cy="307777"/>
          </a:xfrm>
          <a:prstGeom prst="rect">
            <a:avLst/>
          </a:prstGeom>
        </p:spPr>
        <p:txBody>
          <a:bodyPr wrap="square">
            <a:spAutoFit/>
          </a:bodyPr>
          <a:lstStyle/>
          <a:p>
            <a:pPr algn="ctr">
              <a:spcBef>
                <a:spcPts val="600"/>
              </a:spcBef>
            </a:pPr>
            <a:r>
              <a:rPr lang="it-IT" sz="1400" dirty="0" smtClean="0">
                <a:solidFill>
                  <a:srgbClr val="EEECE1"/>
                </a:solidFill>
                <a:latin typeface="Garamond" pitchFamily="18" charset="0"/>
              </a:rPr>
              <a:t>-----------------------------------------</a:t>
            </a:r>
            <a:endParaRPr lang="it-IT" sz="1400" dirty="0">
              <a:solidFill>
                <a:srgbClr val="EEECE1"/>
              </a:solidFill>
              <a:latin typeface="Garamond" pitchFamily="18" charset="0"/>
            </a:endParaRPr>
          </a:p>
        </p:txBody>
      </p:sp>
      <p:sp>
        <p:nvSpPr>
          <p:cNvPr id="19" name="Rettangolo 18"/>
          <p:cNvSpPr/>
          <p:nvPr/>
        </p:nvSpPr>
        <p:spPr>
          <a:xfrm>
            <a:off x="0" y="6213325"/>
            <a:ext cx="9144000" cy="523220"/>
          </a:xfrm>
          <a:prstGeom prst="rect">
            <a:avLst/>
          </a:prstGeom>
        </p:spPr>
        <p:txBody>
          <a:bodyPr wrap="square">
            <a:spAutoFit/>
          </a:bodyPr>
          <a:lstStyle/>
          <a:p>
            <a:pPr algn="ctr">
              <a:spcBef>
                <a:spcPts val="1200"/>
              </a:spcBef>
            </a:pPr>
            <a:r>
              <a:rPr lang="en-US" sz="1400" cap="small" dirty="0" smtClean="0">
                <a:solidFill>
                  <a:srgbClr val="EEECE1"/>
                </a:solidFill>
                <a:latin typeface="Garamond" panose="02020404030301010803" pitchFamily="18" charset="0"/>
              </a:rPr>
              <a:t>Gabriella </a:t>
            </a:r>
            <a:r>
              <a:rPr lang="en-US" sz="1400" cap="small" dirty="0" err="1" smtClean="0">
                <a:solidFill>
                  <a:srgbClr val="EEECE1"/>
                </a:solidFill>
                <a:latin typeface="Garamond" panose="02020404030301010803" pitchFamily="18" charset="0"/>
              </a:rPr>
              <a:t>Cirucci</a:t>
            </a:r>
            <a:r>
              <a:rPr lang="en-US" sz="1400" cap="small" dirty="0" smtClean="0">
                <a:solidFill>
                  <a:srgbClr val="EEECE1"/>
                </a:solidFill>
                <a:latin typeface="Garamond" panose="02020404030301010803" pitchFamily="18" charset="0"/>
              </a:rPr>
              <a:t>, </a:t>
            </a:r>
            <a:r>
              <a:rPr lang="it-IT" sz="1400" i="1" cap="small" dirty="0" smtClean="0">
                <a:solidFill>
                  <a:srgbClr val="EEECE1"/>
                </a:solidFill>
                <a:latin typeface="Garamond" pitchFamily="18" charset="0"/>
              </a:rPr>
              <a:t>Anonymous ‘</a:t>
            </a:r>
            <a:r>
              <a:rPr lang="it-IT" sz="1400" i="1" cap="small" dirty="0" err="1" smtClean="0">
                <a:solidFill>
                  <a:srgbClr val="EEECE1"/>
                </a:solidFill>
                <a:latin typeface="Garamond" pitchFamily="18" charset="0"/>
              </a:rPr>
              <a:t>Originals</a:t>
            </a:r>
            <a:r>
              <a:rPr lang="it-IT" sz="1400" i="1" cap="small" dirty="0" smtClean="0">
                <a:solidFill>
                  <a:srgbClr val="EEECE1"/>
                </a:solidFill>
                <a:latin typeface="Garamond" pitchFamily="18" charset="0"/>
              </a:rPr>
              <a:t>’. </a:t>
            </a:r>
            <a:r>
              <a:rPr lang="it-IT" sz="1400" i="1" cap="small" dirty="0" err="1">
                <a:solidFill>
                  <a:srgbClr val="EEECE1"/>
                </a:solidFill>
                <a:latin typeface="Garamond" pitchFamily="18" charset="0"/>
              </a:rPr>
              <a:t>Greek</a:t>
            </a:r>
            <a:r>
              <a:rPr lang="it-IT" sz="1400" i="1" cap="small" dirty="0">
                <a:solidFill>
                  <a:srgbClr val="EEECE1"/>
                </a:solidFill>
                <a:latin typeface="Garamond" pitchFamily="18" charset="0"/>
              </a:rPr>
              <a:t> </a:t>
            </a:r>
            <a:r>
              <a:rPr lang="it-IT" sz="1400" i="1" cap="small" dirty="0" err="1" smtClean="0">
                <a:solidFill>
                  <a:srgbClr val="EEECE1"/>
                </a:solidFill>
                <a:latin typeface="Garamond" pitchFamily="18" charset="0"/>
              </a:rPr>
              <a:t>Sculpture</a:t>
            </a:r>
            <a:r>
              <a:rPr lang="it-IT" sz="1400" i="1" cap="small" dirty="0" smtClean="0">
                <a:solidFill>
                  <a:srgbClr val="EEECE1"/>
                </a:solidFill>
                <a:latin typeface="Garamond" pitchFamily="18" charset="0"/>
              </a:rPr>
              <a:t> of the </a:t>
            </a:r>
            <a:r>
              <a:rPr lang="it-IT" sz="1400" i="1" cap="small" dirty="0" err="1" smtClean="0">
                <a:solidFill>
                  <a:srgbClr val="EEECE1"/>
                </a:solidFill>
                <a:latin typeface="Garamond" pitchFamily="18" charset="0"/>
              </a:rPr>
              <a:t>Classical</a:t>
            </a:r>
            <a:r>
              <a:rPr lang="it-IT" sz="1400" i="1" cap="small" dirty="0" smtClean="0">
                <a:solidFill>
                  <a:srgbClr val="EEECE1"/>
                </a:solidFill>
                <a:latin typeface="Garamond" pitchFamily="18" charset="0"/>
              </a:rPr>
              <a:t> </a:t>
            </a:r>
            <a:r>
              <a:rPr lang="it-IT" sz="1400" i="1" cap="small" dirty="0" err="1" smtClean="0">
                <a:solidFill>
                  <a:srgbClr val="EEECE1"/>
                </a:solidFill>
                <a:latin typeface="Garamond" pitchFamily="18" charset="0"/>
              </a:rPr>
              <a:t>Period</a:t>
            </a:r>
            <a:r>
              <a:rPr lang="it-IT" sz="1400" i="1" cap="small" dirty="0" smtClean="0">
                <a:solidFill>
                  <a:srgbClr val="EEECE1"/>
                </a:solidFill>
                <a:latin typeface="Garamond" pitchFamily="18" charset="0"/>
              </a:rPr>
              <a:t> in Roman </a:t>
            </a:r>
            <a:r>
              <a:rPr lang="it-IT" sz="1400" i="1" cap="small" dirty="0" err="1" smtClean="0">
                <a:solidFill>
                  <a:srgbClr val="EEECE1"/>
                </a:solidFill>
                <a:latin typeface="Garamond" pitchFamily="18" charset="0"/>
              </a:rPr>
              <a:t>Context</a:t>
            </a:r>
            <a:endParaRPr lang="it-IT" sz="1400" cap="small" dirty="0" smtClean="0">
              <a:solidFill>
                <a:srgbClr val="EEECE1"/>
              </a:solidFill>
              <a:latin typeface="Garamond" pitchFamily="18" charset="0"/>
            </a:endParaRPr>
          </a:p>
          <a:p>
            <a:pPr algn="ctr"/>
            <a:r>
              <a:rPr lang="en-US" sz="1400" cap="small" dirty="0" smtClean="0">
                <a:solidFill>
                  <a:srgbClr val="EEECE1"/>
                </a:solidFill>
                <a:latin typeface="Garamond" pitchFamily="18" charset="0"/>
              </a:rPr>
              <a:t>Replicas in Roman Art: Redeeming the Copy?</a:t>
            </a:r>
            <a:r>
              <a:rPr lang="it-IT" sz="1400" cap="small" dirty="0" smtClean="0">
                <a:solidFill>
                  <a:srgbClr val="EEECE1"/>
                </a:solidFill>
                <a:latin typeface="Garamond" pitchFamily="18" charset="0"/>
              </a:rPr>
              <a:t> – </a:t>
            </a:r>
            <a:r>
              <a:rPr lang="en-US" sz="1400" cap="small" dirty="0">
                <a:solidFill>
                  <a:schemeClr val="bg2"/>
                </a:solidFill>
                <a:latin typeface="Garamond" panose="02020404030301010803" pitchFamily="18" charset="0"/>
              </a:rPr>
              <a:t>CARC Workshop</a:t>
            </a:r>
            <a:r>
              <a:rPr lang="en-US" sz="1400" dirty="0">
                <a:solidFill>
                  <a:schemeClr val="bg2"/>
                </a:solidFill>
                <a:latin typeface="Garamond" panose="02020404030301010803" pitchFamily="18" charset="0"/>
              </a:rPr>
              <a:t>, </a:t>
            </a:r>
            <a:r>
              <a:rPr lang="en-US" sz="1400" cap="small" dirty="0">
                <a:solidFill>
                  <a:schemeClr val="bg2"/>
                </a:solidFill>
                <a:latin typeface="Garamond" panose="02020404030301010803" pitchFamily="18" charset="0"/>
              </a:rPr>
              <a:t>University of </a:t>
            </a:r>
            <a:r>
              <a:rPr lang="en-US" sz="1400" cap="small" dirty="0" smtClean="0">
                <a:solidFill>
                  <a:schemeClr val="bg2"/>
                </a:solidFill>
                <a:latin typeface="Garamond" panose="02020404030301010803" pitchFamily="18" charset="0"/>
              </a:rPr>
              <a:t>Oxford</a:t>
            </a:r>
            <a:endParaRPr lang="it-IT" sz="1400" cap="small" dirty="0">
              <a:solidFill>
                <a:srgbClr val="EEECE1"/>
              </a:solidFill>
              <a:latin typeface="Garamond" pitchFamily="18" charset="0"/>
            </a:endParaRPr>
          </a:p>
        </p:txBody>
      </p:sp>
      <p:sp>
        <p:nvSpPr>
          <p:cNvPr id="20" name="Rettangolo 19"/>
          <p:cNvSpPr/>
          <p:nvPr/>
        </p:nvSpPr>
        <p:spPr>
          <a:xfrm>
            <a:off x="10" y="390951"/>
            <a:ext cx="9143990" cy="369332"/>
          </a:xfrm>
          <a:prstGeom prst="rect">
            <a:avLst/>
          </a:prstGeom>
        </p:spPr>
        <p:txBody>
          <a:bodyPr wrap="square">
            <a:spAutoFit/>
          </a:bodyPr>
          <a:lstStyle/>
          <a:p>
            <a:pPr algn="ctr">
              <a:spcBef>
                <a:spcPts val="1200"/>
              </a:spcBef>
            </a:pPr>
            <a:r>
              <a:rPr lang="en-US" b="1" cap="small" dirty="0">
                <a:solidFill>
                  <a:srgbClr val="EEECE1"/>
                </a:solidFill>
                <a:latin typeface="Garamond" pitchFamily="18" charset="0"/>
              </a:rPr>
              <a:t>Re-staging </a:t>
            </a:r>
            <a:r>
              <a:rPr lang="en-US" b="1" cap="small" dirty="0" smtClean="0">
                <a:solidFill>
                  <a:srgbClr val="EEECE1"/>
                </a:solidFill>
                <a:latin typeface="Garamond" pitchFamily="18" charset="0"/>
              </a:rPr>
              <a:t>Anonymous ‘Originals’</a:t>
            </a:r>
            <a:endParaRPr lang="en-US" b="1" cap="small" dirty="0">
              <a:solidFill>
                <a:srgbClr val="EEECE1"/>
              </a:solidFill>
              <a:latin typeface="Garamond" pitchFamily="18" charset="0"/>
            </a:endParaRPr>
          </a:p>
        </p:txBody>
      </p:sp>
    </p:spTree>
    <p:extLst>
      <p:ext uri="{BB962C8B-B14F-4D97-AF65-F5344CB8AC3E}">
        <p14:creationId xmlns:p14="http://schemas.microsoft.com/office/powerpoint/2010/main" val="14448224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13676" y="692696"/>
            <a:ext cx="9144000" cy="400110"/>
          </a:xfrm>
          <a:prstGeom prst="rect">
            <a:avLst/>
          </a:prstGeom>
        </p:spPr>
        <p:txBody>
          <a:bodyPr wrap="square">
            <a:spAutoFit/>
          </a:bodyPr>
          <a:lstStyle/>
          <a:p>
            <a:pPr algn="ctr">
              <a:spcBef>
                <a:spcPts val="1200"/>
              </a:spcBef>
            </a:pPr>
            <a:r>
              <a:rPr lang="en-US" sz="2000" b="1" cap="small" dirty="0" smtClean="0">
                <a:solidFill>
                  <a:srgbClr val="EEECE1"/>
                </a:solidFill>
                <a:latin typeface="Garamond" pitchFamily="18" charset="0"/>
              </a:rPr>
              <a:t>Anonymous </a:t>
            </a:r>
            <a:r>
              <a:rPr lang="en-US" sz="2000" b="1" cap="small" dirty="0" smtClean="0">
                <a:solidFill>
                  <a:srgbClr val="EEECE1"/>
                </a:solidFill>
                <a:latin typeface="Garamond" pitchFamily="18" charset="0"/>
              </a:rPr>
              <a:t>‘Originals</a:t>
            </a:r>
            <a:r>
              <a:rPr lang="en-US" sz="2000" b="1" cap="small" dirty="0" smtClean="0">
                <a:solidFill>
                  <a:srgbClr val="EEECE1"/>
                </a:solidFill>
                <a:latin typeface="Garamond" pitchFamily="18" charset="0"/>
              </a:rPr>
              <a:t>’</a:t>
            </a:r>
            <a:endParaRPr lang="en-US" sz="2000" b="1" cap="small" dirty="0">
              <a:solidFill>
                <a:srgbClr val="EEECE1"/>
              </a:solidFill>
              <a:latin typeface="Garamond" pitchFamily="18" charset="0"/>
            </a:endParaRPr>
          </a:p>
        </p:txBody>
      </p:sp>
      <p:sp>
        <p:nvSpPr>
          <p:cNvPr id="8" name="Rettangolo 7"/>
          <p:cNvSpPr/>
          <p:nvPr/>
        </p:nvSpPr>
        <p:spPr>
          <a:xfrm>
            <a:off x="0" y="5805264"/>
            <a:ext cx="9130324" cy="692497"/>
          </a:xfrm>
          <a:prstGeom prst="rect">
            <a:avLst/>
          </a:prstGeom>
        </p:spPr>
        <p:txBody>
          <a:bodyPr wrap="square">
            <a:spAutoFit/>
          </a:bodyPr>
          <a:lstStyle/>
          <a:p>
            <a:pPr algn="ctr"/>
            <a:r>
              <a:rPr lang="en-US" cap="small" dirty="0">
                <a:solidFill>
                  <a:srgbClr val="EEECE1"/>
                </a:solidFill>
                <a:latin typeface="Garamond" pitchFamily="18" charset="0"/>
              </a:rPr>
              <a:t>Replicas in Roman Art: Redeeming the Copy</a:t>
            </a:r>
            <a:r>
              <a:rPr lang="en-US" cap="small" dirty="0" smtClean="0">
                <a:solidFill>
                  <a:srgbClr val="EEECE1"/>
                </a:solidFill>
                <a:latin typeface="Garamond" pitchFamily="18" charset="0"/>
              </a:rPr>
              <a:t>?</a:t>
            </a:r>
          </a:p>
          <a:p>
            <a:pPr algn="ctr">
              <a:spcBef>
                <a:spcPts val="600"/>
              </a:spcBef>
            </a:pPr>
            <a:r>
              <a:rPr lang="en-US" sz="1600" cap="small" dirty="0" smtClean="0">
                <a:solidFill>
                  <a:schemeClr val="bg2"/>
                </a:solidFill>
                <a:latin typeface="Garamond" panose="02020404030301010803" pitchFamily="18" charset="0"/>
              </a:rPr>
              <a:t>Classical </a:t>
            </a:r>
            <a:r>
              <a:rPr lang="en-US" sz="1600" cap="small" dirty="0">
                <a:solidFill>
                  <a:schemeClr val="bg2"/>
                </a:solidFill>
                <a:latin typeface="Garamond" panose="02020404030301010803" pitchFamily="18" charset="0"/>
              </a:rPr>
              <a:t>Art Research Centre, University of </a:t>
            </a:r>
            <a:r>
              <a:rPr lang="en-US" sz="1600" cap="small" dirty="0" smtClean="0">
                <a:solidFill>
                  <a:schemeClr val="bg2"/>
                </a:solidFill>
                <a:latin typeface="Garamond" panose="02020404030301010803" pitchFamily="18" charset="0"/>
              </a:rPr>
              <a:t>Oxford</a:t>
            </a:r>
            <a:endParaRPr lang="it-IT" sz="1600" cap="small" dirty="0" smtClean="0">
              <a:solidFill>
                <a:srgbClr val="EEECE1"/>
              </a:solidFill>
              <a:latin typeface="Garamond" pitchFamily="18" charset="0"/>
            </a:endParaRPr>
          </a:p>
        </p:txBody>
      </p:sp>
      <p:sp>
        <p:nvSpPr>
          <p:cNvPr id="2" name="Rettangolo 1"/>
          <p:cNvSpPr/>
          <p:nvPr/>
        </p:nvSpPr>
        <p:spPr>
          <a:xfrm>
            <a:off x="0" y="5488394"/>
            <a:ext cx="9130324" cy="316870"/>
          </a:xfrm>
          <a:prstGeom prst="rect">
            <a:avLst/>
          </a:prstGeom>
        </p:spPr>
        <p:txBody>
          <a:bodyPr wrap="square">
            <a:spAutoFit/>
          </a:bodyPr>
          <a:lstStyle/>
          <a:p>
            <a:pPr lvl="0" algn="ctr">
              <a:spcBef>
                <a:spcPts val="600"/>
              </a:spcBef>
            </a:pPr>
            <a:r>
              <a:rPr lang="it-IT" sz="1400" dirty="0">
                <a:solidFill>
                  <a:srgbClr val="EEECE1"/>
                </a:solidFill>
                <a:latin typeface="Garamond" pitchFamily="18" charset="0"/>
              </a:rPr>
              <a:t>-----------------------------------------</a:t>
            </a:r>
          </a:p>
        </p:txBody>
      </p:sp>
      <p:pic>
        <p:nvPicPr>
          <p:cNvPr id="12" name="Picture 19" descr="stele Lamiani 1"/>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115" b="99841" l="327" r="99837">
                        <a14:backgroundMark x1="24673" y1="4140" x2="24673" y2="4140"/>
                        <a14:backgroundMark x1="23366" y1="7325" x2="17647" y2="0"/>
                        <a14:backgroundMark x1="25163" y1="5573" x2="28431" y2="478"/>
                        <a14:backgroundMark x1="17647" y1="478" x2="22386" y2="6847"/>
                      </a14:backgroundRemoval>
                    </a14:imgEffect>
                  </a14:imgLayer>
                </a14:imgProps>
              </a:ext>
              <a:ext uri="{28A0092B-C50C-407E-A947-70E740481C1C}">
                <a14:useLocalDpi xmlns:a14="http://schemas.microsoft.com/office/drawing/2010/main" val="0"/>
              </a:ext>
            </a:extLst>
          </a:blip>
          <a:srcRect/>
          <a:stretch>
            <a:fillRect/>
          </a:stretch>
        </p:blipFill>
        <p:spPr bwMode="auto">
          <a:xfrm>
            <a:off x="3779912" y="2419401"/>
            <a:ext cx="1862384" cy="1916575"/>
          </a:xfrm>
          <a:prstGeom prst="rect">
            <a:avLst/>
          </a:prstGeom>
          <a:noFill/>
          <a:extLst>
            <a:ext uri="{909E8E84-426E-40DD-AFC4-6F175D3DCCD1}">
              <a14:hiddenFill xmlns:a14="http://schemas.microsoft.com/office/drawing/2010/main">
                <a:solidFill>
                  <a:srgbClr val="FFFFFF"/>
                </a:solidFill>
              </a14:hiddenFill>
            </a:ext>
          </a:extLst>
        </p:spPr>
      </p:pic>
      <p:sp>
        <p:nvSpPr>
          <p:cNvPr id="13" name="Rettangolo 12"/>
          <p:cNvSpPr/>
          <p:nvPr/>
        </p:nvSpPr>
        <p:spPr>
          <a:xfrm>
            <a:off x="1331639" y="4441172"/>
            <a:ext cx="2242645" cy="461665"/>
          </a:xfrm>
          <a:prstGeom prst="rect">
            <a:avLst/>
          </a:prstGeom>
        </p:spPr>
        <p:txBody>
          <a:bodyPr wrap="square">
            <a:spAutoFit/>
          </a:bodyPr>
          <a:lstStyle/>
          <a:p>
            <a:r>
              <a:rPr lang="it-IT" sz="1200" dirty="0" smtClean="0">
                <a:solidFill>
                  <a:schemeClr val="bg1"/>
                </a:solidFill>
                <a:latin typeface="Garamond" panose="02020404030301010803" pitchFamily="18" charset="0"/>
              </a:rPr>
              <a:t>«Palatine Aura». Roma. Museo Palatino. </a:t>
            </a:r>
            <a:r>
              <a:rPr lang="it-IT" sz="1200" dirty="0" err="1" smtClean="0">
                <a:solidFill>
                  <a:schemeClr val="bg1"/>
                </a:solidFill>
                <a:latin typeface="Garamond" panose="02020404030301010803" pitchFamily="18" charset="0"/>
              </a:rPr>
              <a:t>Inv</a:t>
            </a:r>
            <a:r>
              <a:rPr lang="it-IT" sz="1200" dirty="0" smtClean="0">
                <a:solidFill>
                  <a:schemeClr val="bg1"/>
                </a:solidFill>
                <a:latin typeface="Garamond" panose="02020404030301010803" pitchFamily="18" charset="0"/>
              </a:rPr>
              <a:t>. 124697</a:t>
            </a:r>
            <a:endParaRPr lang="it-IT" sz="1200" dirty="0">
              <a:solidFill>
                <a:schemeClr val="bg1"/>
              </a:solidFill>
              <a:latin typeface="Garamond" panose="02020404030301010803" pitchFamily="18" charset="0"/>
            </a:endParaRPr>
          </a:p>
        </p:txBody>
      </p:sp>
      <p:pic>
        <p:nvPicPr>
          <p:cNvPr id="14" name="Picture 10" descr="C:\Users\Gabriella\Desktop\IMG_2571.JPG"/>
          <p:cNvPicPr>
            <a:picLocks noChangeAspect="1" noChangeArrowheads="1"/>
          </p:cNvPicPr>
          <p:nvPr/>
        </p:nvPicPr>
        <p:blipFill rotWithShape="1">
          <a:blip r:embed="rId4" cstate="print">
            <a:grayscl/>
            <a:extLst>
              <a:ext uri="{28A0092B-C50C-407E-A947-70E740481C1C}">
                <a14:useLocalDpi xmlns:a14="http://schemas.microsoft.com/office/drawing/2010/main" val="0"/>
              </a:ext>
            </a:extLst>
          </a:blip>
          <a:srcRect l="2384" t="421" r="2483" b="1587"/>
          <a:stretch/>
        </p:blipFill>
        <p:spPr bwMode="auto">
          <a:xfrm>
            <a:off x="6081046" y="2786796"/>
            <a:ext cx="1754137" cy="1549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3"/>
          <p:cNvSpPr txBox="1">
            <a:spLocks noChangeArrowheads="1"/>
          </p:cNvSpPr>
          <p:nvPr/>
        </p:nvSpPr>
        <p:spPr bwMode="auto">
          <a:xfrm>
            <a:off x="6037197" y="4441172"/>
            <a:ext cx="1841836" cy="7366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FontTx/>
              <a:buNone/>
            </a:pPr>
            <a:r>
              <a:rPr lang="it-IT" altLang="it-IT" sz="1200" dirty="0" err="1" smtClean="0">
                <a:solidFill>
                  <a:schemeClr val="bg2"/>
                </a:solidFill>
                <a:latin typeface="Garamond" panose="02020404030301010803" pitchFamily="18" charset="0"/>
              </a:rPr>
              <a:t>Banquet</a:t>
            </a:r>
            <a:r>
              <a:rPr lang="it-IT" altLang="it-IT" sz="1200" dirty="0" smtClean="0">
                <a:solidFill>
                  <a:schemeClr val="bg2"/>
                </a:solidFill>
                <a:latin typeface="Garamond" panose="02020404030301010803" pitchFamily="18" charset="0"/>
              </a:rPr>
              <a:t> </a:t>
            </a:r>
            <a:r>
              <a:rPr lang="it-IT" altLang="it-IT" sz="1200" dirty="0" err="1" smtClean="0">
                <a:solidFill>
                  <a:schemeClr val="bg2"/>
                </a:solidFill>
                <a:latin typeface="Garamond" panose="02020404030301010803" pitchFamily="18" charset="0"/>
              </a:rPr>
              <a:t>Relief</a:t>
            </a:r>
            <a:r>
              <a:rPr lang="it-IT" altLang="it-IT" sz="1200" dirty="0" smtClean="0">
                <a:solidFill>
                  <a:schemeClr val="bg2"/>
                </a:solidFill>
                <a:latin typeface="Garamond" panose="02020404030301010803" pitchFamily="18" charset="0"/>
              </a:rPr>
              <a:t>.</a:t>
            </a:r>
          </a:p>
          <a:p>
            <a:pPr algn="just" eaLnBrk="1" hangingPunct="1">
              <a:spcBef>
                <a:spcPct val="0"/>
              </a:spcBef>
              <a:buFontTx/>
              <a:buNone/>
            </a:pPr>
            <a:r>
              <a:rPr lang="it-IT" altLang="it-IT" sz="1200" dirty="0" err="1" smtClean="0">
                <a:solidFill>
                  <a:schemeClr val="bg2"/>
                </a:solidFill>
                <a:latin typeface="Garamond" panose="02020404030301010803" pitchFamily="18" charset="0"/>
              </a:rPr>
              <a:t>Found</a:t>
            </a:r>
            <a:r>
              <a:rPr lang="it-IT" altLang="it-IT" sz="1200" dirty="0" smtClean="0">
                <a:solidFill>
                  <a:schemeClr val="bg2"/>
                </a:solidFill>
                <a:latin typeface="Garamond" panose="02020404030301010803" pitchFamily="18" charset="0"/>
              </a:rPr>
              <a:t> </a:t>
            </a:r>
            <a:r>
              <a:rPr lang="it-IT" altLang="it-IT" sz="1200" dirty="0" err="1" smtClean="0">
                <a:solidFill>
                  <a:schemeClr val="bg2"/>
                </a:solidFill>
                <a:latin typeface="Garamond" panose="02020404030301010803" pitchFamily="18" charset="0"/>
              </a:rPr>
              <a:t>near</a:t>
            </a:r>
            <a:r>
              <a:rPr lang="it-IT" altLang="it-IT" sz="1200" dirty="0" smtClean="0">
                <a:solidFill>
                  <a:schemeClr val="bg2"/>
                </a:solidFill>
                <a:latin typeface="Garamond" panose="02020404030301010803" pitchFamily="18" charset="0"/>
              </a:rPr>
              <a:t> Casale San Paolo, Via Ardeatina.</a:t>
            </a:r>
            <a:endParaRPr lang="it-IT" altLang="it-IT" sz="1200" dirty="0">
              <a:solidFill>
                <a:schemeClr val="bg2"/>
              </a:solidFill>
              <a:latin typeface="Garamond" panose="02020404030301010803" pitchFamily="18" charset="0"/>
            </a:endParaRPr>
          </a:p>
        </p:txBody>
      </p:sp>
      <p:pic>
        <p:nvPicPr>
          <p:cNvPr id="16" name="Picture 4" descr="D:\Dati Altri\Immagini lavoro\foto roma\museo palatino\aura palatino 4.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0" b="86998" l="810" r="89931"/>
                    </a14:imgEffect>
                  </a14:imgLayer>
                </a14:imgProps>
              </a:ext>
              <a:ext uri="{28A0092B-C50C-407E-A947-70E740481C1C}">
                <a14:useLocalDpi xmlns:a14="http://schemas.microsoft.com/office/drawing/2010/main" val="0"/>
              </a:ext>
            </a:extLst>
          </a:blip>
          <a:srcRect r="14497" b="12791"/>
          <a:stretch/>
        </p:blipFill>
        <p:spPr bwMode="auto">
          <a:xfrm rot="5400000">
            <a:off x="990635" y="1775220"/>
            <a:ext cx="2901760" cy="2219751"/>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p:cNvSpPr/>
          <p:nvPr/>
        </p:nvSpPr>
        <p:spPr>
          <a:xfrm>
            <a:off x="3779912" y="4441172"/>
            <a:ext cx="2134687" cy="276999"/>
          </a:xfrm>
          <a:prstGeom prst="rect">
            <a:avLst/>
          </a:prstGeom>
        </p:spPr>
        <p:txBody>
          <a:bodyPr wrap="none">
            <a:spAutoFit/>
          </a:bodyPr>
          <a:lstStyle/>
          <a:p>
            <a:pPr lvl="0">
              <a:spcBef>
                <a:spcPts val="600"/>
              </a:spcBef>
            </a:pPr>
            <a:r>
              <a:rPr lang="it-IT" sz="1200" dirty="0">
                <a:solidFill>
                  <a:srgbClr val="EEECE1"/>
                </a:solidFill>
                <a:latin typeface="Garamond" panose="02020404030301010803" pitchFamily="18" charset="0"/>
              </a:rPr>
              <a:t>Roma. Musei Capitolini. </a:t>
            </a:r>
            <a:r>
              <a:rPr lang="it-IT" sz="1200" dirty="0" err="1">
                <a:solidFill>
                  <a:srgbClr val="EEECE1"/>
                </a:solidFill>
                <a:latin typeface="Garamond" panose="02020404030301010803" pitchFamily="18" charset="0"/>
              </a:rPr>
              <a:t>Inv</a:t>
            </a:r>
            <a:r>
              <a:rPr lang="it-IT" sz="1200" dirty="0">
                <a:solidFill>
                  <a:srgbClr val="EEECE1"/>
                </a:solidFill>
                <a:latin typeface="Garamond" panose="02020404030301010803" pitchFamily="18" charset="0"/>
              </a:rPr>
              <a:t>. 984</a:t>
            </a:r>
          </a:p>
        </p:txBody>
      </p:sp>
    </p:spTree>
    <p:extLst>
      <p:ext uri="{BB962C8B-B14F-4D97-AF65-F5344CB8AC3E}">
        <p14:creationId xmlns:p14="http://schemas.microsoft.com/office/powerpoint/2010/main" val="184309047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1019OP8783.jpg"/>
          <p:cNvPicPr>
            <a:picLocks noChangeAspect="1"/>
          </p:cNvPicPr>
          <p:nvPr/>
        </p:nvPicPr>
        <p:blipFill>
          <a:blip r:embed="rId2" cstate="print"/>
          <a:stretch>
            <a:fillRect/>
          </a:stretch>
        </p:blipFill>
        <p:spPr>
          <a:xfrm>
            <a:off x="3188441" y="2086024"/>
            <a:ext cx="2757573" cy="3647232"/>
          </a:xfrm>
          <a:prstGeom prst="rect">
            <a:avLst/>
          </a:prstGeom>
        </p:spPr>
      </p:pic>
      <p:pic>
        <p:nvPicPr>
          <p:cNvPr id="5" name="Immagin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600" y="1223420"/>
            <a:ext cx="1685020" cy="4509836"/>
          </a:xfrm>
          <a:prstGeom prst="rect">
            <a:avLst/>
          </a:prstGeom>
        </p:spPr>
      </p:pic>
      <p:pic>
        <p:nvPicPr>
          <p:cNvPr id="6" name="Immagin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51806" y="1293093"/>
            <a:ext cx="1902696" cy="444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ttangolo 8"/>
          <p:cNvSpPr/>
          <p:nvPr/>
        </p:nvSpPr>
        <p:spPr>
          <a:xfrm>
            <a:off x="10" y="390951"/>
            <a:ext cx="9143990" cy="369332"/>
          </a:xfrm>
          <a:prstGeom prst="rect">
            <a:avLst/>
          </a:prstGeom>
        </p:spPr>
        <p:txBody>
          <a:bodyPr wrap="square">
            <a:spAutoFit/>
          </a:bodyPr>
          <a:lstStyle/>
          <a:p>
            <a:pPr algn="ctr">
              <a:spcBef>
                <a:spcPts val="1200"/>
              </a:spcBef>
            </a:pPr>
            <a:r>
              <a:rPr lang="en-US" b="1" cap="small" dirty="0">
                <a:solidFill>
                  <a:srgbClr val="EEECE1"/>
                </a:solidFill>
                <a:latin typeface="Garamond" pitchFamily="18" charset="0"/>
              </a:rPr>
              <a:t>Re-staging </a:t>
            </a:r>
            <a:r>
              <a:rPr lang="en-US" b="1" cap="small" dirty="0" smtClean="0">
                <a:solidFill>
                  <a:srgbClr val="EEECE1"/>
                </a:solidFill>
                <a:latin typeface="Garamond" pitchFamily="18" charset="0"/>
              </a:rPr>
              <a:t>Anonymous ‘Originals’</a:t>
            </a:r>
            <a:endParaRPr lang="en-US" b="1" cap="small" dirty="0">
              <a:solidFill>
                <a:srgbClr val="EEECE1"/>
              </a:solidFill>
              <a:latin typeface="Garamond" pitchFamily="18" charset="0"/>
            </a:endParaRPr>
          </a:p>
        </p:txBody>
      </p:sp>
      <p:sp>
        <p:nvSpPr>
          <p:cNvPr id="10" name="Rettangolo 9"/>
          <p:cNvSpPr/>
          <p:nvPr/>
        </p:nvSpPr>
        <p:spPr>
          <a:xfrm>
            <a:off x="-4767" y="5905547"/>
            <a:ext cx="9143990" cy="307777"/>
          </a:xfrm>
          <a:prstGeom prst="rect">
            <a:avLst/>
          </a:prstGeom>
        </p:spPr>
        <p:txBody>
          <a:bodyPr wrap="square">
            <a:spAutoFit/>
          </a:bodyPr>
          <a:lstStyle/>
          <a:p>
            <a:pPr algn="ctr">
              <a:spcBef>
                <a:spcPts val="600"/>
              </a:spcBef>
            </a:pPr>
            <a:r>
              <a:rPr lang="it-IT" sz="1400" dirty="0" smtClean="0">
                <a:solidFill>
                  <a:srgbClr val="EEECE1"/>
                </a:solidFill>
                <a:latin typeface="Garamond" pitchFamily="18" charset="0"/>
              </a:rPr>
              <a:t>-----------------------------------------</a:t>
            </a:r>
            <a:endParaRPr lang="it-IT" sz="1400" dirty="0">
              <a:solidFill>
                <a:srgbClr val="EEECE1"/>
              </a:solidFill>
              <a:latin typeface="Garamond" pitchFamily="18" charset="0"/>
            </a:endParaRPr>
          </a:p>
        </p:txBody>
      </p:sp>
      <p:sp>
        <p:nvSpPr>
          <p:cNvPr id="11" name="Rettangolo 10"/>
          <p:cNvSpPr/>
          <p:nvPr/>
        </p:nvSpPr>
        <p:spPr>
          <a:xfrm>
            <a:off x="0" y="6213325"/>
            <a:ext cx="9144000" cy="523220"/>
          </a:xfrm>
          <a:prstGeom prst="rect">
            <a:avLst/>
          </a:prstGeom>
        </p:spPr>
        <p:txBody>
          <a:bodyPr wrap="square">
            <a:spAutoFit/>
          </a:bodyPr>
          <a:lstStyle/>
          <a:p>
            <a:pPr algn="ctr">
              <a:spcBef>
                <a:spcPts val="1200"/>
              </a:spcBef>
            </a:pPr>
            <a:r>
              <a:rPr lang="en-US" sz="1400" cap="small" dirty="0" smtClean="0">
                <a:solidFill>
                  <a:srgbClr val="EEECE1"/>
                </a:solidFill>
                <a:latin typeface="Garamond" panose="02020404030301010803" pitchFamily="18" charset="0"/>
              </a:rPr>
              <a:t>Gabriella </a:t>
            </a:r>
            <a:r>
              <a:rPr lang="en-US" sz="1400" cap="small" dirty="0" err="1" smtClean="0">
                <a:solidFill>
                  <a:srgbClr val="EEECE1"/>
                </a:solidFill>
                <a:latin typeface="Garamond" panose="02020404030301010803" pitchFamily="18" charset="0"/>
              </a:rPr>
              <a:t>Cirucci</a:t>
            </a:r>
            <a:r>
              <a:rPr lang="en-US" sz="1400" cap="small" dirty="0" smtClean="0">
                <a:solidFill>
                  <a:srgbClr val="EEECE1"/>
                </a:solidFill>
                <a:latin typeface="Garamond" panose="02020404030301010803" pitchFamily="18" charset="0"/>
              </a:rPr>
              <a:t>, </a:t>
            </a:r>
            <a:r>
              <a:rPr lang="it-IT" sz="1400" i="1" cap="small" dirty="0" smtClean="0">
                <a:solidFill>
                  <a:srgbClr val="EEECE1"/>
                </a:solidFill>
                <a:latin typeface="Garamond" pitchFamily="18" charset="0"/>
              </a:rPr>
              <a:t>Anonymous ‘</a:t>
            </a:r>
            <a:r>
              <a:rPr lang="it-IT" sz="1400" i="1" cap="small" dirty="0" err="1" smtClean="0">
                <a:solidFill>
                  <a:srgbClr val="EEECE1"/>
                </a:solidFill>
                <a:latin typeface="Garamond" pitchFamily="18" charset="0"/>
              </a:rPr>
              <a:t>Originals</a:t>
            </a:r>
            <a:r>
              <a:rPr lang="it-IT" sz="1400" i="1" cap="small" dirty="0" smtClean="0">
                <a:solidFill>
                  <a:srgbClr val="EEECE1"/>
                </a:solidFill>
                <a:latin typeface="Garamond" pitchFamily="18" charset="0"/>
              </a:rPr>
              <a:t>’. </a:t>
            </a:r>
            <a:r>
              <a:rPr lang="it-IT" sz="1400" i="1" cap="small" dirty="0" err="1">
                <a:solidFill>
                  <a:srgbClr val="EEECE1"/>
                </a:solidFill>
                <a:latin typeface="Garamond" pitchFamily="18" charset="0"/>
              </a:rPr>
              <a:t>Greek</a:t>
            </a:r>
            <a:r>
              <a:rPr lang="it-IT" sz="1400" i="1" cap="small" dirty="0">
                <a:solidFill>
                  <a:srgbClr val="EEECE1"/>
                </a:solidFill>
                <a:latin typeface="Garamond" pitchFamily="18" charset="0"/>
              </a:rPr>
              <a:t> </a:t>
            </a:r>
            <a:r>
              <a:rPr lang="it-IT" sz="1400" i="1" cap="small" dirty="0" err="1" smtClean="0">
                <a:solidFill>
                  <a:srgbClr val="EEECE1"/>
                </a:solidFill>
                <a:latin typeface="Garamond" pitchFamily="18" charset="0"/>
              </a:rPr>
              <a:t>Sculpture</a:t>
            </a:r>
            <a:r>
              <a:rPr lang="it-IT" sz="1400" i="1" cap="small" dirty="0" smtClean="0">
                <a:solidFill>
                  <a:srgbClr val="EEECE1"/>
                </a:solidFill>
                <a:latin typeface="Garamond" pitchFamily="18" charset="0"/>
              </a:rPr>
              <a:t> of the </a:t>
            </a:r>
            <a:r>
              <a:rPr lang="it-IT" sz="1400" i="1" cap="small" dirty="0" err="1" smtClean="0">
                <a:solidFill>
                  <a:srgbClr val="EEECE1"/>
                </a:solidFill>
                <a:latin typeface="Garamond" pitchFamily="18" charset="0"/>
              </a:rPr>
              <a:t>Classical</a:t>
            </a:r>
            <a:r>
              <a:rPr lang="it-IT" sz="1400" i="1" cap="small" dirty="0" smtClean="0">
                <a:solidFill>
                  <a:srgbClr val="EEECE1"/>
                </a:solidFill>
                <a:latin typeface="Garamond" pitchFamily="18" charset="0"/>
              </a:rPr>
              <a:t> </a:t>
            </a:r>
            <a:r>
              <a:rPr lang="it-IT" sz="1400" i="1" cap="small" dirty="0" err="1" smtClean="0">
                <a:solidFill>
                  <a:srgbClr val="EEECE1"/>
                </a:solidFill>
                <a:latin typeface="Garamond" pitchFamily="18" charset="0"/>
              </a:rPr>
              <a:t>Period</a:t>
            </a:r>
            <a:r>
              <a:rPr lang="it-IT" sz="1400" i="1" cap="small" dirty="0" smtClean="0">
                <a:solidFill>
                  <a:srgbClr val="EEECE1"/>
                </a:solidFill>
                <a:latin typeface="Garamond" pitchFamily="18" charset="0"/>
              </a:rPr>
              <a:t> in Roman </a:t>
            </a:r>
            <a:r>
              <a:rPr lang="it-IT" sz="1400" i="1" cap="small" dirty="0" err="1" smtClean="0">
                <a:solidFill>
                  <a:srgbClr val="EEECE1"/>
                </a:solidFill>
                <a:latin typeface="Garamond" pitchFamily="18" charset="0"/>
              </a:rPr>
              <a:t>Context</a:t>
            </a:r>
            <a:endParaRPr lang="it-IT" sz="1400" cap="small" dirty="0" smtClean="0">
              <a:solidFill>
                <a:srgbClr val="EEECE1"/>
              </a:solidFill>
              <a:latin typeface="Garamond" pitchFamily="18" charset="0"/>
            </a:endParaRPr>
          </a:p>
          <a:p>
            <a:pPr algn="ctr"/>
            <a:r>
              <a:rPr lang="en-US" sz="1400" cap="small" dirty="0" smtClean="0">
                <a:solidFill>
                  <a:srgbClr val="EEECE1"/>
                </a:solidFill>
                <a:latin typeface="Garamond" pitchFamily="18" charset="0"/>
              </a:rPr>
              <a:t>Replicas in Roman Art: Redeeming the Copy?</a:t>
            </a:r>
            <a:r>
              <a:rPr lang="it-IT" sz="1400" cap="small" dirty="0" smtClean="0">
                <a:solidFill>
                  <a:srgbClr val="EEECE1"/>
                </a:solidFill>
                <a:latin typeface="Garamond" pitchFamily="18" charset="0"/>
              </a:rPr>
              <a:t> – </a:t>
            </a:r>
            <a:r>
              <a:rPr lang="en-US" sz="1400" cap="small" dirty="0">
                <a:solidFill>
                  <a:schemeClr val="bg2"/>
                </a:solidFill>
                <a:latin typeface="Garamond" panose="02020404030301010803" pitchFamily="18" charset="0"/>
              </a:rPr>
              <a:t>CARC Workshop</a:t>
            </a:r>
            <a:r>
              <a:rPr lang="en-US" sz="1400" dirty="0">
                <a:solidFill>
                  <a:schemeClr val="bg2"/>
                </a:solidFill>
                <a:latin typeface="Garamond" panose="02020404030301010803" pitchFamily="18" charset="0"/>
              </a:rPr>
              <a:t>, </a:t>
            </a:r>
            <a:r>
              <a:rPr lang="en-US" sz="1400" cap="small" dirty="0">
                <a:solidFill>
                  <a:schemeClr val="bg2"/>
                </a:solidFill>
                <a:latin typeface="Garamond" panose="02020404030301010803" pitchFamily="18" charset="0"/>
              </a:rPr>
              <a:t>University of </a:t>
            </a:r>
            <a:r>
              <a:rPr lang="en-US" sz="1400" cap="small" dirty="0" smtClean="0">
                <a:solidFill>
                  <a:schemeClr val="bg2"/>
                </a:solidFill>
                <a:latin typeface="Garamond" panose="02020404030301010803" pitchFamily="18" charset="0"/>
              </a:rPr>
              <a:t>Oxford</a:t>
            </a:r>
            <a:endParaRPr lang="it-IT" sz="1400" cap="small" dirty="0">
              <a:solidFill>
                <a:srgbClr val="EEECE1"/>
              </a:solidFill>
              <a:latin typeface="Garamond" pitchFamily="18" charset="0"/>
            </a:endParaRPr>
          </a:p>
        </p:txBody>
      </p:sp>
    </p:spTree>
    <p:extLst>
      <p:ext uri="{BB962C8B-B14F-4D97-AF65-F5344CB8AC3E}">
        <p14:creationId xmlns:p14="http://schemas.microsoft.com/office/powerpoint/2010/main" val="225249189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13676" y="692696"/>
            <a:ext cx="9144000" cy="830997"/>
          </a:xfrm>
          <a:prstGeom prst="rect">
            <a:avLst/>
          </a:prstGeom>
        </p:spPr>
        <p:txBody>
          <a:bodyPr wrap="square">
            <a:spAutoFit/>
          </a:bodyPr>
          <a:lstStyle/>
          <a:p>
            <a:pPr algn="ctr">
              <a:spcBef>
                <a:spcPts val="1200"/>
              </a:spcBef>
            </a:pPr>
            <a:r>
              <a:rPr lang="en-US" sz="2000" b="1" cap="small" dirty="0" smtClean="0">
                <a:solidFill>
                  <a:srgbClr val="EEECE1"/>
                </a:solidFill>
                <a:latin typeface="Garamond" pitchFamily="18" charset="0"/>
              </a:rPr>
              <a:t>Anonymous </a:t>
            </a:r>
            <a:r>
              <a:rPr lang="en-US" sz="2000" b="1" cap="small" dirty="0" smtClean="0">
                <a:solidFill>
                  <a:srgbClr val="EEECE1"/>
                </a:solidFill>
                <a:latin typeface="Garamond" pitchFamily="18" charset="0"/>
              </a:rPr>
              <a:t>‘Originals’:</a:t>
            </a:r>
            <a:endParaRPr lang="en-US" sz="2000" b="1" cap="small" dirty="0">
              <a:solidFill>
                <a:srgbClr val="EEECE1"/>
              </a:solidFill>
              <a:latin typeface="Garamond" pitchFamily="18" charset="0"/>
            </a:endParaRPr>
          </a:p>
          <a:p>
            <a:pPr algn="ctr">
              <a:spcBef>
                <a:spcPts val="1200"/>
              </a:spcBef>
            </a:pPr>
            <a:r>
              <a:rPr lang="en-US" b="1" cap="small" dirty="0" smtClean="0">
                <a:solidFill>
                  <a:srgbClr val="EEECE1"/>
                </a:solidFill>
                <a:latin typeface="Garamond" pitchFamily="18" charset="0"/>
              </a:rPr>
              <a:t>Greek </a:t>
            </a:r>
            <a:r>
              <a:rPr lang="en-US" b="1" cap="small" dirty="0">
                <a:solidFill>
                  <a:srgbClr val="EEECE1"/>
                </a:solidFill>
                <a:latin typeface="Garamond" pitchFamily="18" charset="0"/>
              </a:rPr>
              <a:t>Sculpture of the Classical Period in Roman Context</a:t>
            </a:r>
            <a:endParaRPr lang="it-IT" b="1" cap="small" dirty="0">
              <a:solidFill>
                <a:srgbClr val="EEECE1"/>
              </a:solidFill>
              <a:latin typeface="Garamond" pitchFamily="18" charset="0"/>
            </a:endParaRPr>
          </a:p>
        </p:txBody>
      </p:sp>
      <p:sp>
        <p:nvSpPr>
          <p:cNvPr id="8" name="Rettangolo 7"/>
          <p:cNvSpPr/>
          <p:nvPr/>
        </p:nvSpPr>
        <p:spPr>
          <a:xfrm>
            <a:off x="0" y="5661248"/>
            <a:ext cx="9130324" cy="1046440"/>
          </a:xfrm>
          <a:prstGeom prst="rect">
            <a:avLst/>
          </a:prstGeom>
        </p:spPr>
        <p:txBody>
          <a:bodyPr wrap="square">
            <a:spAutoFit/>
          </a:bodyPr>
          <a:lstStyle/>
          <a:p>
            <a:pPr algn="ctr"/>
            <a:r>
              <a:rPr lang="en-US" b="1" cap="small" dirty="0">
                <a:solidFill>
                  <a:srgbClr val="EEECE1"/>
                </a:solidFill>
                <a:latin typeface="Garamond" pitchFamily="18" charset="0"/>
              </a:rPr>
              <a:t>Replicas in Roman Art: Redeeming the Copy</a:t>
            </a:r>
            <a:r>
              <a:rPr lang="en-US" b="1" cap="small" dirty="0" smtClean="0">
                <a:solidFill>
                  <a:srgbClr val="EEECE1"/>
                </a:solidFill>
                <a:latin typeface="Garamond" pitchFamily="18" charset="0"/>
              </a:rPr>
              <a:t>?</a:t>
            </a:r>
          </a:p>
          <a:p>
            <a:pPr algn="ctr">
              <a:spcBef>
                <a:spcPts val="600"/>
              </a:spcBef>
            </a:pPr>
            <a:r>
              <a:rPr lang="en-US" dirty="0">
                <a:solidFill>
                  <a:schemeClr val="bg2"/>
                </a:solidFill>
                <a:latin typeface="Garamond" panose="02020404030301010803" pitchFamily="18" charset="0"/>
              </a:rPr>
              <a:t>Thursday 1st and Friday 2nd October </a:t>
            </a:r>
            <a:r>
              <a:rPr lang="en-US" dirty="0" smtClean="0">
                <a:solidFill>
                  <a:schemeClr val="bg2"/>
                </a:solidFill>
                <a:latin typeface="Garamond" panose="02020404030301010803" pitchFamily="18" charset="0"/>
              </a:rPr>
              <a:t>2015</a:t>
            </a:r>
          </a:p>
          <a:p>
            <a:pPr algn="ctr">
              <a:spcBef>
                <a:spcPts val="600"/>
              </a:spcBef>
            </a:pPr>
            <a:r>
              <a:rPr lang="en-US" sz="1600" cap="small" dirty="0" smtClean="0">
                <a:solidFill>
                  <a:schemeClr val="bg2"/>
                </a:solidFill>
                <a:latin typeface="Garamond" panose="02020404030301010803" pitchFamily="18" charset="0"/>
              </a:rPr>
              <a:t>Classical </a:t>
            </a:r>
            <a:r>
              <a:rPr lang="en-US" sz="1600" cap="small" dirty="0">
                <a:solidFill>
                  <a:schemeClr val="bg2"/>
                </a:solidFill>
                <a:latin typeface="Garamond" panose="02020404030301010803" pitchFamily="18" charset="0"/>
              </a:rPr>
              <a:t>Art Research Centre, University of </a:t>
            </a:r>
            <a:r>
              <a:rPr lang="en-US" sz="1600" cap="small" dirty="0" smtClean="0">
                <a:solidFill>
                  <a:schemeClr val="bg2"/>
                </a:solidFill>
                <a:latin typeface="Garamond" panose="02020404030301010803" pitchFamily="18" charset="0"/>
              </a:rPr>
              <a:t>Oxford</a:t>
            </a:r>
            <a:endParaRPr lang="it-IT" sz="1600" cap="small" dirty="0" smtClean="0">
              <a:solidFill>
                <a:srgbClr val="EEECE1"/>
              </a:solidFill>
              <a:latin typeface="Garamond" pitchFamily="18" charset="0"/>
            </a:endParaRPr>
          </a:p>
        </p:txBody>
      </p:sp>
      <p:sp>
        <p:nvSpPr>
          <p:cNvPr id="2" name="Rettangolo 1"/>
          <p:cNvSpPr/>
          <p:nvPr/>
        </p:nvSpPr>
        <p:spPr>
          <a:xfrm>
            <a:off x="3014350" y="5180617"/>
            <a:ext cx="3115295" cy="307777"/>
          </a:xfrm>
          <a:prstGeom prst="rect">
            <a:avLst/>
          </a:prstGeom>
        </p:spPr>
        <p:txBody>
          <a:bodyPr wrap="square">
            <a:spAutoFit/>
          </a:bodyPr>
          <a:lstStyle/>
          <a:p>
            <a:pPr lvl="0" algn="ctr">
              <a:spcBef>
                <a:spcPts val="600"/>
              </a:spcBef>
            </a:pPr>
            <a:r>
              <a:rPr lang="it-IT" sz="1400" dirty="0">
                <a:solidFill>
                  <a:srgbClr val="EEECE1"/>
                </a:solidFill>
                <a:latin typeface="Garamond" pitchFamily="18" charset="0"/>
              </a:rPr>
              <a:t>-----------------------------------------</a:t>
            </a:r>
          </a:p>
        </p:txBody>
      </p:sp>
      <p:pic>
        <p:nvPicPr>
          <p:cNvPr id="7" name="Immagine 6" descr="logo_SNS_bianco.ep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0" y="2996952"/>
            <a:ext cx="775593" cy="1080120"/>
          </a:xfrm>
          <a:prstGeom prst="rect">
            <a:avLst/>
          </a:prstGeom>
        </p:spPr>
      </p:pic>
      <p:sp>
        <p:nvSpPr>
          <p:cNvPr id="9" name="Rettangolo 8"/>
          <p:cNvSpPr/>
          <p:nvPr/>
        </p:nvSpPr>
        <p:spPr>
          <a:xfrm>
            <a:off x="4525263" y="4265355"/>
            <a:ext cx="3851275" cy="549275"/>
          </a:xfrm>
          <a:prstGeom prst="rect">
            <a:avLst/>
          </a:prstGeom>
        </p:spPr>
        <p:txBody>
          <a:bodyPr>
            <a:spAutoFit/>
          </a:bodyPr>
          <a:lstStyle/>
          <a:p>
            <a:pPr fontAlgn="auto">
              <a:spcBef>
                <a:spcPts val="0"/>
              </a:spcBef>
              <a:spcAft>
                <a:spcPts val="0"/>
              </a:spcAft>
              <a:defRPr/>
            </a:pPr>
            <a:r>
              <a:rPr lang="it-IT" sz="1600" cap="small" spc="-50" dirty="0">
                <a:solidFill>
                  <a:srgbClr val="EEECE1"/>
                </a:solidFill>
                <a:latin typeface="Garamond" pitchFamily="18" charset="0"/>
                <a:cs typeface="+mn-cs"/>
              </a:rPr>
              <a:t>Gabriella </a:t>
            </a:r>
            <a:r>
              <a:rPr lang="it-IT" sz="1600" cap="small" spc="-50" dirty="0" err="1">
                <a:solidFill>
                  <a:srgbClr val="EEECE1"/>
                </a:solidFill>
                <a:latin typeface="Garamond" pitchFamily="18" charset="0"/>
                <a:cs typeface="+mn-cs"/>
              </a:rPr>
              <a:t>Cirucci</a:t>
            </a:r>
            <a:r>
              <a:rPr lang="it-IT" sz="1600" spc="-50" dirty="0">
                <a:solidFill>
                  <a:srgbClr val="EEECE1"/>
                </a:solidFill>
                <a:latin typeface="Garamond" pitchFamily="18" charset="0"/>
                <a:cs typeface="+mn-cs"/>
              </a:rPr>
              <a:t>	</a:t>
            </a:r>
          </a:p>
          <a:p>
            <a:pPr fontAlgn="auto">
              <a:spcBef>
                <a:spcPts val="0"/>
              </a:spcBef>
              <a:spcAft>
                <a:spcPts val="0"/>
              </a:spcAft>
              <a:defRPr/>
            </a:pPr>
            <a:r>
              <a:rPr lang="it-IT" sz="1400" spc="-50" dirty="0" smtClean="0">
                <a:solidFill>
                  <a:srgbClr val="EEECE1"/>
                </a:solidFill>
                <a:latin typeface="Garamond" pitchFamily="18" charset="0"/>
                <a:cs typeface="+mn-cs"/>
              </a:rPr>
              <a:t>gabriella.cirucci@sns.it</a:t>
            </a:r>
            <a:endParaRPr lang="it-IT" sz="1400" spc="-50" dirty="0">
              <a:solidFill>
                <a:srgbClr val="EEECE1"/>
              </a:solidFill>
              <a:latin typeface="Garamond" pitchFamily="18" charset="0"/>
              <a:cs typeface="+mn-cs"/>
            </a:endParaRPr>
          </a:p>
        </p:txBody>
      </p:sp>
      <p:pic>
        <p:nvPicPr>
          <p:cNvPr id="12" name="Picture 19" descr="stele Lamiani 1"/>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115" b="99841" l="327" r="99837">
                        <a14:backgroundMark x1="24673" y1="4140" x2="24673" y2="4140"/>
                        <a14:backgroundMark x1="23366" y1="7325" x2="17647" y2="0"/>
                        <a14:backgroundMark x1="25163" y1="5573" x2="28431" y2="478"/>
                        <a14:backgroundMark x1="17647" y1="478" x2="22386" y2="6847"/>
                      </a14:backgroundRemoval>
                    </a14:imgEffect>
                  </a14:imgLayer>
                </a14:imgProps>
              </a:ext>
              <a:ext uri="{28A0092B-C50C-407E-A947-70E740481C1C}">
                <a14:useLocalDpi xmlns:a14="http://schemas.microsoft.com/office/drawing/2010/main" val="0"/>
              </a:ext>
            </a:extLst>
          </a:blip>
          <a:srcRect/>
          <a:stretch>
            <a:fillRect/>
          </a:stretch>
        </p:blipFill>
        <p:spPr bwMode="auto">
          <a:xfrm>
            <a:off x="1763688" y="2082562"/>
            <a:ext cx="2654818" cy="2732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28097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p:cNvSpPr/>
          <p:nvPr/>
        </p:nvSpPr>
        <p:spPr>
          <a:xfrm>
            <a:off x="441416" y="4316799"/>
            <a:ext cx="8261168" cy="892552"/>
          </a:xfrm>
          <a:prstGeom prst="rect">
            <a:avLst/>
          </a:prstGeom>
        </p:spPr>
        <p:txBody>
          <a:bodyPr wrap="square">
            <a:spAutoFit/>
          </a:bodyPr>
          <a:lstStyle/>
          <a:p>
            <a:r>
              <a:rPr lang="en-US" sz="1400" spc="-30" dirty="0" smtClean="0">
                <a:solidFill>
                  <a:schemeClr val="bg2"/>
                </a:solidFill>
                <a:latin typeface="Garamond" panose="02020404030301010803" pitchFamily="18" charset="0"/>
              </a:rPr>
              <a:t>Roma. </a:t>
            </a:r>
            <a:r>
              <a:rPr lang="en-US" sz="1400" spc="-30" dirty="0" err="1">
                <a:solidFill>
                  <a:schemeClr val="bg2"/>
                </a:solidFill>
                <a:latin typeface="Garamond" panose="02020404030301010803" pitchFamily="18" charset="0"/>
              </a:rPr>
              <a:t>Musei</a:t>
            </a:r>
            <a:r>
              <a:rPr lang="en-US" sz="1400" spc="-30" dirty="0">
                <a:solidFill>
                  <a:schemeClr val="bg2"/>
                </a:solidFill>
                <a:latin typeface="Garamond" panose="02020404030301010803" pitchFamily="18" charset="0"/>
              </a:rPr>
              <a:t> </a:t>
            </a:r>
            <a:r>
              <a:rPr lang="en-US" sz="1400" spc="-30" dirty="0" err="1">
                <a:solidFill>
                  <a:schemeClr val="bg2"/>
                </a:solidFill>
                <a:latin typeface="Garamond" panose="02020404030301010803" pitchFamily="18" charset="0"/>
              </a:rPr>
              <a:t>Capitolini</a:t>
            </a:r>
            <a:r>
              <a:rPr lang="en-US" sz="1400" spc="-30" dirty="0">
                <a:solidFill>
                  <a:schemeClr val="bg2"/>
                </a:solidFill>
                <a:latin typeface="Garamond" panose="02020404030301010803" pitchFamily="18" charset="0"/>
              </a:rPr>
              <a:t>. </a:t>
            </a:r>
            <a:r>
              <a:rPr lang="en-US" sz="1400" spc="-30" dirty="0" err="1">
                <a:solidFill>
                  <a:schemeClr val="bg2"/>
                </a:solidFill>
                <a:latin typeface="Garamond" panose="02020404030301010803" pitchFamily="18" charset="0"/>
              </a:rPr>
              <a:t>Centrale</a:t>
            </a:r>
            <a:r>
              <a:rPr lang="en-US" sz="1400" spc="-30" dirty="0">
                <a:solidFill>
                  <a:schemeClr val="bg2"/>
                </a:solidFill>
                <a:latin typeface="Garamond" panose="02020404030301010803" pitchFamily="18" charset="0"/>
              </a:rPr>
              <a:t> </a:t>
            </a:r>
            <a:r>
              <a:rPr lang="en-US" sz="1400" spc="-30" dirty="0" err="1" smtClean="0">
                <a:solidFill>
                  <a:schemeClr val="bg2"/>
                </a:solidFill>
                <a:latin typeface="Garamond" panose="02020404030301010803" pitchFamily="18" charset="0"/>
              </a:rPr>
              <a:t>Montemartini</a:t>
            </a:r>
            <a:endParaRPr lang="en-US" sz="1400" spc="-30" dirty="0" smtClean="0">
              <a:solidFill>
                <a:schemeClr val="bg2"/>
              </a:solidFill>
              <a:latin typeface="Garamond" panose="02020404030301010803" pitchFamily="18" charset="0"/>
            </a:endParaRPr>
          </a:p>
          <a:p>
            <a:pPr>
              <a:spcBef>
                <a:spcPts val="600"/>
              </a:spcBef>
            </a:pPr>
            <a:r>
              <a:rPr lang="en-US" sz="1400" spc="-30" dirty="0" smtClean="0">
                <a:solidFill>
                  <a:schemeClr val="bg2"/>
                </a:solidFill>
                <a:latin typeface="Garamond" panose="02020404030301010803" pitchFamily="18" charset="0"/>
              </a:rPr>
              <a:t>Reconstruction  of the pediment of the Temple of Apollo </a:t>
            </a:r>
            <a:r>
              <a:rPr lang="en-US" sz="1400" spc="-30" dirty="0" err="1" smtClean="0">
                <a:solidFill>
                  <a:schemeClr val="bg2"/>
                </a:solidFill>
                <a:latin typeface="Garamond" panose="02020404030301010803" pitchFamily="18" charset="0"/>
              </a:rPr>
              <a:t>Sosianus</a:t>
            </a:r>
            <a:r>
              <a:rPr lang="en-US" sz="1400" spc="-30" dirty="0" smtClean="0">
                <a:solidFill>
                  <a:schemeClr val="bg2"/>
                </a:solidFill>
                <a:latin typeface="Garamond" panose="02020404030301010803" pitchFamily="18" charset="0"/>
              </a:rPr>
              <a:t> as proposed by Eugenio La Rocca.</a:t>
            </a:r>
            <a:endParaRPr lang="en-US" sz="1400" spc="-30" dirty="0">
              <a:solidFill>
                <a:schemeClr val="bg2"/>
              </a:solidFill>
              <a:latin typeface="Garamond" panose="02020404030301010803" pitchFamily="18" charset="0"/>
            </a:endParaRPr>
          </a:p>
          <a:p>
            <a:pPr>
              <a:spcBef>
                <a:spcPts val="600"/>
              </a:spcBef>
            </a:pPr>
            <a:r>
              <a:rPr lang="en-US" sz="1400" dirty="0" smtClean="0">
                <a:solidFill>
                  <a:schemeClr val="bg2"/>
                </a:solidFill>
                <a:latin typeface="Garamond" panose="02020404030301010803" pitchFamily="18" charset="0"/>
              </a:rPr>
              <a:t>(From: La </a:t>
            </a:r>
            <a:r>
              <a:rPr lang="en-US" sz="1400" dirty="0" smtClean="0">
                <a:solidFill>
                  <a:schemeClr val="bg2"/>
                </a:solidFill>
                <a:latin typeface="Garamond" panose="02020404030301010803" pitchFamily="18" charset="0"/>
              </a:rPr>
              <a:t>Rocca, E.  </a:t>
            </a:r>
            <a:r>
              <a:rPr lang="it-IT" sz="1400" i="1" dirty="0" err="1" smtClean="0">
                <a:solidFill>
                  <a:schemeClr val="bg2"/>
                </a:solidFill>
                <a:latin typeface="Garamond" panose="02020404030301010803" pitchFamily="18" charset="0"/>
              </a:rPr>
              <a:t>Amazzonomachia</a:t>
            </a:r>
            <a:r>
              <a:rPr lang="it-IT" sz="1400" i="1" dirty="0" smtClean="0">
                <a:solidFill>
                  <a:schemeClr val="bg2"/>
                </a:solidFill>
                <a:latin typeface="Garamond" panose="02020404030301010803" pitchFamily="18" charset="0"/>
              </a:rPr>
              <a:t>. </a:t>
            </a:r>
            <a:r>
              <a:rPr lang="it-IT" sz="1400" i="1" dirty="0">
                <a:solidFill>
                  <a:schemeClr val="bg2"/>
                </a:solidFill>
                <a:latin typeface="Garamond" panose="02020404030301010803" pitchFamily="18" charset="0"/>
              </a:rPr>
              <a:t>Le sculture frontonali del tempio di Apollo </a:t>
            </a:r>
            <a:r>
              <a:rPr lang="it-IT" sz="1400" i="1" dirty="0" err="1" smtClean="0">
                <a:solidFill>
                  <a:schemeClr val="bg2"/>
                </a:solidFill>
                <a:latin typeface="Garamond" panose="02020404030301010803" pitchFamily="18" charset="0"/>
              </a:rPr>
              <a:t>Sosiano</a:t>
            </a:r>
            <a:r>
              <a:rPr lang="it-IT" sz="1400" dirty="0" smtClean="0">
                <a:solidFill>
                  <a:schemeClr val="bg2"/>
                </a:solidFill>
                <a:latin typeface="Garamond" panose="02020404030301010803" pitchFamily="18" charset="0"/>
              </a:rPr>
              <a:t>. </a:t>
            </a:r>
            <a:r>
              <a:rPr lang="it-IT" sz="1400" dirty="0">
                <a:solidFill>
                  <a:schemeClr val="bg2"/>
                </a:solidFill>
                <a:latin typeface="Garamond" panose="02020404030301010803" pitchFamily="18" charset="0"/>
              </a:rPr>
              <a:t>Roma </a:t>
            </a:r>
            <a:r>
              <a:rPr lang="it-IT" sz="1400" dirty="0" smtClean="0">
                <a:solidFill>
                  <a:schemeClr val="bg2"/>
                </a:solidFill>
                <a:latin typeface="Garamond" panose="02020404030301010803" pitchFamily="18" charset="0"/>
              </a:rPr>
              <a:t>1985)</a:t>
            </a:r>
            <a:endParaRPr lang="en-US" sz="1400" dirty="0" smtClean="0">
              <a:solidFill>
                <a:schemeClr val="bg2"/>
              </a:solidFill>
              <a:latin typeface="Garamond" panose="02020404030301010803"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331" y="1268760"/>
            <a:ext cx="8261168" cy="30049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ttangolo 7"/>
          <p:cNvSpPr/>
          <p:nvPr/>
        </p:nvSpPr>
        <p:spPr>
          <a:xfrm>
            <a:off x="-4767" y="5905547"/>
            <a:ext cx="9143990" cy="307777"/>
          </a:xfrm>
          <a:prstGeom prst="rect">
            <a:avLst/>
          </a:prstGeom>
        </p:spPr>
        <p:txBody>
          <a:bodyPr wrap="square">
            <a:spAutoFit/>
          </a:bodyPr>
          <a:lstStyle/>
          <a:p>
            <a:pPr algn="ctr">
              <a:spcBef>
                <a:spcPts val="600"/>
              </a:spcBef>
            </a:pPr>
            <a:r>
              <a:rPr lang="it-IT" sz="1400" dirty="0" smtClean="0">
                <a:solidFill>
                  <a:srgbClr val="EEECE1"/>
                </a:solidFill>
                <a:latin typeface="Garamond" pitchFamily="18" charset="0"/>
              </a:rPr>
              <a:t>-----------------------------------------</a:t>
            </a:r>
            <a:endParaRPr lang="it-IT" sz="1400" dirty="0">
              <a:solidFill>
                <a:srgbClr val="EEECE1"/>
              </a:solidFill>
              <a:latin typeface="Garamond" pitchFamily="18" charset="0"/>
            </a:endParaRPr>
          </a:p>
        </p:txBody>
      </p:sp>
      <p:sp>
        <p:nvSpPr>
          <p:cNvPr id="10" name="Rettangolo 9"/>
          <p:cNvSpPr/>
          <p:nvPr/>
        </p:nvSpPr>
        <p:spPr>
          <a:xfrm>
            <a:off x="0" y="6213325"/>
            <a:ext cx="9144000" cy="523220"/>
          </a:xfrm>
          <a:prstGeom prst="rect">
            <a:avLst/>
          </a:prstGeom>
        </p:spPr>
        <p:txBody>
          <a:bodyPr wrap="square">
            <a:spAutoFit/>
          </a:bodyPr>
          <a:lstStyle/>
          <a:p>
            <a:pPr algn="ctr">
              <a:spcBef>
                <a:spcPts val="1200"/>
              </a:spcBef>
            </a:pPr>
            <a:r>
              <a:rPr lang="en-US" sz="1400" cap="small" dirty="0" smtClean="0">
                <a:solidFill>
                  <a:srgbClr val="EEECE1"/>
                </a:solidFill>
                <a:latin typeface="Garamond" panose="02020404030301010803" pitchFamily="18" charset="0"/>
              </a:rPr>
              <a:t>Gabriella </a:t>
            </a:r>
            <a:r>
              <a:rPr lang="en-US" sz="1400" cap="small" dirty="0" err="1" smtClean="0">
                <a:solidFill>
                  <a:srgbClr val="EEECE1"/>
                </a:solidFill>
                <a:latin typeface="Garamond" panose="02020404030301010803" pitchFamily="18" charset="0"/>
              </a:rPr>
              <a:t>Cirucci</a:t>
            </a:r>
            <a:r>
              <a:rPr lang="en-US" sz="1400" cap="small" dirty="0" smtClean="0">
                <a:solidFill>
                  <a:srgbClr val="EEECE1"/>
                </a:solidFill>
                <a:latin typeface="Garamond" panose="02020404030301010803" pitchFamily="18" charset="0"/>
              </a:rPr>
              <a:t>, </a:t>
            </a:r>
            <a:r>
              <a:rPr lang="it-IT" sz="1400" i="1" cap="small" dirty="0" smtClean="0">
                <a:solidFill>
                  <a:srgbClr val="EEECE1"/>
                </a:solidFill>
                <a:latin typeface="Garamond" pitchFamily="18" charset="0"/>
              </a:rPr>
              <a:t>Anonymous ‘</a:t>
            </a:r>
            <a:r>
              <a:rPr lang="it-IT" sz="1400" i="1" cap="small" dirty="0" err="1" smtClean="0">
                <a:solidFill>
                  <a:srgbClr val="EEECE1"/>
                </a:solidFill>
                <a:latin typeface="Garamond" pitchFamily="18" charset="0"/>
              </a:rPr>
              <a:t>Originals</a:t>
            </a:r>
            <a:r>
              <a:rPr lang="it-IT" sz="1400" i="1" cap="small" dirty="0" smtClean="0">
                <a:solidFill>
                  <a:srgbClr val="EEECE1"/>
                </a:solidFill>
                <a:latin typeface="Garamond" pitchFamily="18" charset="0"/>
              </a:rPr>
              <a:t>’. </a:t>
            </a:r>
            <a:r>
              <a:rPr lang="it-IT" sz="1400" i="1" cap="small" dirty="0" err="1">
                <a:solidFill>
                  <a:srgbClr val="EEECE1"/>
                </a:solidFill>
                <a:latin typeface="Garamond" pitchFamily="18" charset="0"/>
              </a:rPr>
              <a:t>Greek</a:t>
            </a:r>
            <a:r>
              <a:rPr lang="it-IT" sz="1400" i="1" cap="small" dirty="0">
                <a:solidFill>
                  <a:srgbClr val="EEECE1"/>
                </a:solidFill>
                <a:latin typeface="Garamond" pitchFamily="18" charset="0"/>
              </a:rPr>
              <a:t> </a:t>
            </a:r>
            <a:r>
              <a:rPr lang="it-IT" sz="1400" i="1" cap="small" dirty="0" err="1" smtClean="0">
                <a:solidFill>
                  <a:srgbClr val="EEECE1"/>
                </a:solidFill>
                <a:latin typeface="Garamond" pitchFamily="18" charset="0"/>
              </a:rPr>
              <a:t>Sculpture</a:t>
            </a:r>
            <a:r>
              <a:rPr lang="it-IT" sz="1400" i="1" cap="small" dirty="0" smtClean="0">
                <a:solidFill>
                  <a:srgbClr val="EEECE1"/>
                </a:solidFill>
                <a:latin typeface="Garamond" pitchFamily="18" charset="0"/>
              </a:rPr>
              <a:t> of the </a:t>
            </a:r>
            <a:r>
              <a:rPr lang="it-IT" sz="1400" i="1" cap="small" dirty="0" err="1" smtClean="0">
                <a:solidFill>
                  <a:srgbClr val="EEECE1"/>
                </a:solidFill>
                <a:latin typeface="Garamond" pitchFamily="18" charset="0"/>
              </a:rPr>
              <a:t>Classical</a:t>
            </a:r>
            <a:r>
              <a:rPr lang="it-IT" sz="1400" i="1" cap="small" dirty="0" smtClean="0">
                <a:solidFill>
                  <a:srgbClr val="EEECE1"/>
                </a:solidFill>
                <a:latin typeface="Garamond" pitchFamily="18" charset="0"/>
              </a:rPr>
              <a:t> </a:t>
            </a:r>
            <a:r>
              <a:rPr lang="it-IT" sz="1400" i="1" cap="small" dirty="0" err="1" smtClean="0">
                <a:solidFill>
                  <a:srgbClr val="EEECE1"/>
                </a:solidFill>
                <a:latin typeface="Garamond" pitchFamily="18" charset="0"/>
              </a:rPr>
              <a:t>Period</a:t>
            </a:r>
            <a:r>
              <a:rPr lang="it-IT" sz="1400" i="1" cap="small" dirty="0" smtClean="0">
                <a:solidFill>
                  <a:srgbClr val="EEECE1"/>
                </a:solidFill>
                <a:latin typeface="Garamond" pitchFamily="18" charset="0"/>
              </a:rPr>
              <a:t> in Roman </a:t>
            </a:r>
            <a:r>
              <a:rPr lang="it-IT" sz="1400" i="1" cap="small" dirty="0" err="1" smtClean="0">
                <a:solidFill>
                  <a:srgbClr val="EEECE1"/>
                </a:solidFill>
                <a:latin typeface="Garamond" pitchFamily="18" charset="0"/>
              </a:rPr>
              <a:t>Context</a:t>
            </a:r>
            <a:endParaRPr lang="it-IT" sz="1400" cap="small" dirty="0" smtClean="0">
              <a:solidFill>
                <a:srgbClr val="EEECE1"/>
              </a:solidFill>
              <a:latin typeface="Garamond" pitchFamily="18" charset="0"/>
            </a:endParaRPr>
          </a:p>
          <a:p>
            <a:pPr algn="ctr"/>
            <a:r>
              <a:rPr lang="en-US" sz="1400" cap="small" dirty="0" smtClean="0">
                <a:solidFill>
                  <a:srgbClr val="EEECE1"/>
                </a:solidFill>
                <a:latin typeface="Garamond" pitchFamily="18" charset="0"/>
              </a:rPr>
              <a:t>Replicas in Roman Art: Redeeming the Copy?</a:t>
            </a:r>
            <a:r>
              <a:rPr lang="it-IT" sz="1400" cap="small" dirty="0" smtClean="0">
                <a:solidFill>
                  <a:srgbClr val="EEECE1"/>
                </a:solidFill>
                <a:latin typeface="Garamond" pitchFamily="18" charset="0"/>
              </a:rPr>
              <a:t> – </a:t>
            </a:r>
            <a:r>
              <a:rPr lang="en-US" sz="1400" cap="small" dirty="0">
                <a:solidFill>
                  <a:schemeClr val="bg2"/>
                </a:solidFill>
                <a:latin typeface="Garamond" panose="02020404030301010803" pitchFamily="18" charset="0"/>
              </a:rPr>
              <a:t>CARC Workshop</a:t>
            </a:r>
            <a:r>
              <a:rPr lang="en-US" sz="1400" dirty="0">
                <a:solidFill>
                  <a:schemeClr val="bg2"/>
                </a:solidFill>
                <a:latin typeface="Garamond" panose="02020404030301010803" pitchFamily="18" charset="0"/>
              </a:rPr>
              <a:t>, </a:t>
            </a:r>
            <a:r>
              <a:rPr lang="en-US" sz="1400" cap="small" dirty="0">
                <a:solidFill>
                  <a:schemeClr val="bg2"/>
                </a:solidFill>
                <a:latin typeface="Garamond" panose="02020404030301010803" pitchFamily="18" charset="0"/>
              </a:rPr>
              <a:t>University of </a:t>
            </a:r>
            <a:r>
              <a:rPr lang="en-US" sz="1400" cap="small" dirty="0" smtClean="0">
                <a:solidFill>
                  <a:schemeClr val="bg2"/>
                </a:solidFill>
                <a:latin typeface="Garamond" panose="02020404030301010803" pitchFamily="18" charset="0"/>
              </a:rPr>
              <a:t>Oxford</a:t>
            </a:r>
            <a:endParaRPr lang="it-IT" sz="1400" cap="small" dirty="0">
              <a:solidFill>
                <a:srgbClr val="EEECE1"/>
              </a:solidFill>
              <a:latin typeface="Garamond" pitchFamily="18" charset="0"/>
            </a:endParaRPr>
          </a:p>
        </p:txBody>
      </p:sp>
      <p:sp>
        <p:nvSpPr>
          <p:cNvPr id="2" name="Rettangolo 1"/>
          <p:cNvSpPr/>
          <p:nvPr/>
        </p:nvSpPr>
        <p:spPr>
          <a:xfrm>
            <a:off x="3044617" y="404664"/>
            <a:ext cx="3126240" cy="369332"/>
          </a:xfrm>
          <a:prstGeom prst="rect">
            <a:avLst/>
          </a:prstGeom>
        </p:spPr>
        <p:txBody>
          <a:bodyPr wrap="none">
            <a:spAutoFit/>
          </a:bodyPr>
          <a:lstStyle/>
          <a:p>
            <a:pPr algn="ctr">
              <a:spcBef>
                <a:spcPts val="1200"/>
              </a:spcBef>
            </a:pPr>
            <a:r>
              <a:rPr lang="en-US" b="1" cap="small" dirty="0">
                <a:solidFill>
                  <a:srgbClr val="EEECE1"/>
                </a:solidFill>
                <a:latin typeface="Garamond" pitchFamily="18" charset="0"/>
              </a:rPr>
              <a:t>Greek ‘Originals’ in Rome </a:t>
            </a:r>
          </a:p>
        </p:txBody>
      </p:sp>
    </p:spTree>
    <p:extLst>
      <p:ext uri="{BB962C8B-B14F-4D97-AF65-F5344CB8AC3E}">
        <p14:creationId xmlns:p14="http://schemas.microsoft.com/office/powerpoint/2010/main" val="23704215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7"/>
          <p:cNvSpPr/>
          <p:nvPr/>
        </p:nvSpPr>
        <p:spPr>
          <a:xfrm>
            <a:off x="0" y="5805264"/>
            <a:ext cx="9130324" cy="692497"/>
          </a:xfrm>
          <a:prstGeom prst="rect">
            <a:avLst/>
          </a:prstGeom>
        </p:spPr>
        <p:txBody>
          <a:bodyPr wrap="square">
            <a:spAutoFit/>
          </a:bodyPr>
          <a:lstStyle/>
          <a:p>
            <a:pPr algn="ctr"/>
            <a:r>
              <a:rPr lang="en-US" cap="small" dirty="0">
                <a:solidFill>
                  <a:srgbClr val="EEECE1"/>
                </a:solidFill>
                <a:latin typeface="Garamond" pitchFamily="18" charset="0"/>
              </a:rPr>
              <a:t>Replicas in Roman Art: Redeeming the Copy</a:t>
            </a:r>
            <a:r>
              <a:rPr lang="en-US" cap="small" dirty="0" smtClean="0">
                <a:solidFill>
                  <a:srgbClr val="EEECE1"/>
                </a:solidFill>
                <a:latin typeface="Garamond" pitchFamily="18" charset="0"/>
              </a:rPr>
              <a:t>?</a:t>
            </a:r>
          </a:p>
          <a:p>
            <a:pPr algn="ctr">
              <a:spcBef>
                <a:spcPts val="600"/>
              </a:spcBef>
            </a:pPr>
            <a:r>
              <a:rPr lang="en-US" sz="1600" cap="small" dirty="0" smtClean="0">
                <a:solidFill>
                  <a:schemeClr val="bg2"/>
                </a:solidFill>
                <a:latin typeface="Garamond" panose="02020404030301010803" pitchFamily="18" charset="0"/>
              </a:rPr>
              <a:t>Classical </a:t>
            </a:r>
            <a:r>
              <a:rPr lang="en-US" sz="1600" cap="small" dirty="0">
                <a:solidFill>
                  <a:schemeClr val="bg2"/>
                </a:solidFill>
                <a:latin typeface="Garamond" panose="02020404030301010803" pitchFamily="18" charset="0"/>
              </a:rPr>
              <a:t>Art Research Centre, University of </a:t>
            </a:r>
            <a:r>
              <a:rPr lang="en-US" sz="1600" cap="small" dirty="0" smtClean="0">
                <a:solidFill>
                  <a:schemeClr val="bg2"/>
                </a:solidFill>
                <a:latin typeface="Garamond" panose="02020404030301010803" pitchFamily="18" charset="0"/>
              </a:rPr>
              <a:t>Oxford</a:t>
            </a:r>
            <a:endParaRPr lang="it-IT" sz="1600" cap="small" dirty="0" smtClean="0">
              <a:solidFill>
                <a:srgbClr val="EEECE1"/>
              </a:solidFill>
              <a:latin typeface="Garamond" pitchFamily="18" charset="0"/>
            </a:endParaRPr>
          </a:p>
        </p:txBody>
      </p:sp>
      <p:sp>
        <p:nvSpPr>
          <p:cNvPr id="2" name="Rettangolo 1"/>
          <p:cNvSpPr/>
          <p:nvPr/>
        </p:nvSpPr>
        <p:spPr>
          <a:xfrm>
            <a:off x="0" y="5488394"/>
            <a:ext cx="9130324" cy="316870"/>
          </a:xfrm>
          <a:prstGeom prst="rect">
            <a:avLst/>
          </a:prstGeom>
        </p:spPr>
        <p:txBody>
          <a:bodyPr wrap="square">
            <a:spAutoFit/>
          </a:bodyPr>
          <a:lstStyle/>
          <a:p>
            <a:pPr lvl="0" algn="ctr">
              <a:spcBef>
                <a:spcPts val="600"/>
              </a:spcBef>
            </a:pPr>
            <a:r>
              <a:rPr lang="it-IT" sz="1400" dirty="0">
                <a:solidFill>
                  <a:srgbClr val="EEECE1"/>
                </a:solidFill>
                <a:latin typeface="Garamond" pitchFamily="18" charset="0"/>
              </a:rPr>
              <a:t>-----------------------------------------</a:t>
            </a:r>
          </a:p>
        </p:txBody>
      </p:sp>
      <p:pic>
        <p:nvPicPr>
          <p:cNvPr id="12" name="Picture 19" descr="stele Lamiani 1"/>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115" b="99841" l="327" r="99837">
                        <a14:backgroundMark x1="24673" y1="4140" x2="24673" y2="4140"/>
                        <a14:backgroundMark x1="23366" y1="7325" x2="17647" y2="0"/>
                        <a14:backgroundMark x1="25163" y1="5573" x2="28431" y2="478"/>
                        <a14:backgroundMark x1="17647" y1="478" x2="22386" y2="6847"/>
                      </a14:backgroundRemoval>
                    </a14:imgEffect>
                  </a14:imgLayer>
                </a14:imgProps>
              </a:ext>
              <a:ext uri="{28A0092B-C50C-407E-A947-70E740481C1C}">
                <a14:useLocalDpi xmlns:a14="http://schemas.microsoft.com/office/drawing/2010/main" val="0"/>
              </a:ext>
            </a:extLst>
          </a:blip>
          <a:srcRect/>
          <a:stretch>
            <a:fillRect/>
          </a:stretch>
        </p:blipFill>
        <p:spPr bwMode="auto">
          <a:xfrm>
            <a:off x="3741354" y="2604067"/>
            <a:ext cx="1862384" cy="1916575"/>
          </a:xfrm>
          <a:prstGeom prst="rect">
            <a:avLst/>
          </a:prstGeom>
          <a:noFill/>
          <a:extLst>
            <a:ext uri="{909E8E84-426E-40DD-AFC4-6F175D3DCCD1}">
              <a14:hiddenFill xmlns:a14="http://schemas.microsoft.com/office/drawing/2010/main">
                <a:solidFill>
                  <a:srgbClr val="FFFFFF"/>
                </a:solidFill>
              </a14:hiddenFill>
            </a:ext>
          </a:extLst>
        </p:spPr>
      </p:pic>
      <p:sp>
        <p:nvSpPr>
          <p:cNvPr id="13" name="Rettangolo 12"/>
          <p:cNvSpPr/>
          <p:nvPr/>
        </p:nvSpPr>
        <p:spPr>
          <a:xfrm>
            <a:off x="1293081" y="4625838"/>
            <a:ext cx="2242645" cy="461665"/>
          </a:xfrm>
          <a:prstGeom prst="rect">
            <a:avLst/>
          </a:prstGeom>
        </p:spPr>
        <p:txBody>
          <a:bodyPr wrap="square">
            <a:spAutoFit/>
          </a:bodyPr>
          <a:lstStyle/>
          <a:p>
            <a:r>
              <a:rPr lang="it-IT" sz="1200" dirty="0" smtClean="0">
                <a:solidFill>
                  <a:schemeClr val="bg1"/>
                </a:solidFill>
                <a:latin typeface="Garamond" panose="02020404030301010803" pitchFamily="18" charset="0"/>
              </a:rPr>
              <a:t>«Palatine Aura». Roma. Museo Palatino. </a:t>
            </a:r>
            <a:r>
              <a:rPr lang="it-IT" sz="1200" dirty="0" err="1" smtClean="0">
                <a:solidFill>
                  <a:schemeClr val="bg1"/>
                </a:solidFill>
                <a:latin typeface="Garamond" panose="02020404030301010803" pitchFamily="18" charset="0"/>
              </a:rPr>
              <a:t>Inv</a:t>
            </a:r>
            <a:r>
              <a:rPr lang="it-IT" sz="1200" dirty="0" smtClean="0">
                <a:solidFill>
                  <a:schemeClr val="bg1"/>
                </a:solidFill>
                <a:latin typeface="Garamond" panose="02020404030301010803" pitchFamily="18" charset="0"/>
              </a:rPr>
              <a:t>. 124697</a:t>
            </a:r>
            <a:endParaRPr lang="it-IT" sz="1200" dirty="0">
              <a:solidFill>
                <a:schemeClr val="bg1"/>
              </a:solidFill>
              <a:latin typeface="Garamond" panose="02020404030301010803" pitchFamily="18" charset="0"/>
            </a:endParaRPr>
          </a:p>
        </p:txBody>
      </p:sp>
      <p:pic>
        <p:nvPicPr>
          <p:cNvPr id="14" name="Picture 10" descr="C:\Users\Gabriella\Desktop\IMG_2571.JPG"/>
          <p:cNvPicPr>
            <a:picLocks noChangeAspect="1" noChangeArrowheads="1"/>
          </p:cNvPicPr>
          <p:nvPr/>
        </p:nvPicPr>
        <p:blipFill rotWithShape="1">
          <a:blip r:embed="rId4" cstate="print">
            <a:grayscl/>
            <a:extLst>
              <a:ext uri="{28A0092B-C50C-407E-A947-70E740481C1C}">
                <a14:useLocalDpi xmlns:a14="http://schemas.microsoft.com/office/drawing/2010/main" val="0"/>
              </a:ext>
            </a:extLst>
          </a:blip>
          <a:srcRect l="2384" t="421" r="2483" b="1587"/>
          <a:stretch/>
        </p:blipFill>
        <p:spPr bwMode="auto">
          <a:xfrm>
            <a:off x="6042488" y="2971462"/>
            <a:ext cx="1754137" cy="1549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3"/>
          <p:cNvSpPr txBox="1">
            <a:spLocks noChangeArrowheads="1"/>
          </p:cNvSpPr>
          <p:nvPr/>
        </p:nvSpPr>
        <p:spPr bwMode="auto">
          <a:xfrm>
            <a:off x="5998639" y="4625838"/>
            <a:ext cx="1841836" cy="7366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FontTx/>
              <a:buNone/>
            </a:pPr>
            <a:r>
              <a:rPr lang="it-IT" altLang="it-IT" sz="1200" dirty="0" err="1" smtClean="0">
                <a:solidFill>
                  <a:schemeClr val="bg2"/>
                </a:solidFill>
                <a:latin typeface="Garamond" panose="02020404030301010803" pitchFamily="18" charset="0"/>
              </a:rPr>
              <a:t>Banquet</a:t>
            </a:r>
            <a:r>
              <a:rPr lang="it-IT" altLang="it-IT" sz="1200" dirty="0" smtClean="0">
                <a:solidFill>
                  <a:schemeClr val="bg2"/>
                </a:solidFill>
                <a:latin typeface="Garamond" panose="02020404030301010803" pitchFamily="18" charset="0"/>
              </a:rPr>
              <a:t> </a:t>
            </a:r>
            <a:r>
              <a:rPr lang="it-IT" altLang="it-IT" sz="1200" dirty="0" err="1" smtClean="0">
                <a:solidFill>
                  <a:schemeClr val="bg2"/>
                </a:solidFill>
                <a:latin typeface="Garamond" panose="02020404030301010803" pitchFamily="18" charset="0"/>
              </a:rPr>
              <a:t>Relief</a:t>
            </a:r>
            <a:r>
              <a:rPr lang="it-IT" altLang="it-IT" sz="1200" dirty="0" smtClean="0">
                <a:solidFill>
                  <a:schemeClr val="bg2"/>
                </a:solidFill>
                <a:latin typeface="Garamond" panose="02020404030301010803" pitchFamily="18" charset="0"/>
              </a:rPr>
              <a:t>.</a:t>
            </a:r>
          </a:p>
          <a:p>
            <a:pPr algn="just" eaLnBrk="1" hangingPunct="1">
              <a:spcBef>
                <a:spcPct val="0"/>
              </a:spcBef>
              <a:buFontTx/>
              <a:buNone/>
            </a:pPr>
            <a:r>
              <a:rPr lang="it-IT" altLang="it-IT" sz="1200" dirty="0" err="1" smtClean="0">
                <a:solidFill>
                  <a:schemeClr val="bg2"/>
                </a:solidFill>
                <a:latin typeface="Garamond" panose="02020404030301010803" pitchFamily="18" charset="0"/>
              </a:rPr>
              <a:t>Found</a:t>
            </a:r>
            <a:r>
              <a:rPr lang="it-IT" altLang="it-IT" sz="1200" dirty="0" smtClean="0">
                <a:solidFill>
                  <a:schemeClr val="bg2"/>
                </a:solidFill>
                <a:latin typeface="Garamond" panose="02020404030301010803" pitchFamily="18" charset="0"/>
              </a:rPr>
              <a:t> </a:t>
            </a:r>
            <a:r>
              <a:rPr lang="it-IT" altLang="it-IT" sz="1200" dirty="0" err="1" smtClean="0">
                <a:solidFill>
                  <a:schemeClr val="bg2"/>
                </a:solidFill>
                <a:latin typeface="Garamond" panose="02020404030301010803" pitchFamily="18" charset="0"/>
              </a:rPr>
              <a:t>near</a:t>
            </a:r>
            <a:r>
              <a:rPr lang="it-IT" altLang="it-IT" sz="1200" dirty="0" smtClean="0">
                <a:solidFill>
                  <a:schemeClr val="bg2"/>
                </a:solidFill>
                <a:latin typeface="Garamond" panose="02020404030301010803" pitchFamily="18" charset="0"/>
              </a:rPr>
              <a:t> Casale San Paolo, Via Ardeatina.</a:t>
            </a:r>
            <a:endParaRPr lang="it-IT" altLang="it-IT" sz="1200" dirty="0">
              <a:solidFill>
                <a:schemeClr val="bg2"/>
              </a:solidFill>
              <a:latin typeface="Garamond" panose="02020404030301010803" pitchFamily="18" charset="0"/>
            </a:endParaRPr>
          </a:p>
        </p:txBody>
      </p:sp>
      <p:pic>
        <p:nvPicPr>
          <p:cNvPr id="16" name="Picture 4" descr="D:\Dati Altri\Immagini lavoro\foto roma\museo palatino\aura palatino 4.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0" b="86998" l="810" r="89931"/>
                    </a14:imgEffect>
                  </a14:imgLayer>
                </a14:imgProps>
              </a:ext>
              <a:ext uri="{28A0092B-C50C-407E-A947-70E740481C1C}">
                <a14:useLocalDpi xmlns:a14="http://schemas.microsoft.com/office/drawing/2010/main" val="0"/>
              </a:ext>
            </a:extLst>
          </a:blip>
          <a:srcRect r="14497" b="12791"/>
          <a:stretch/>
        </p:blipFill>
        <p:spPr bwMode="auto">
          <a:xfrm rot="5400000">
            <a:off x="952077" y="1959886"/>
            <a:ext cx="2901760" cy="2219751"/>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p:cNvSpPr/>
          <p:nvPr/>
        </p:nvSpPr>
        <p:spPr>
          <a:xfrm>
            <a:off x="3741354" y="4625838"/>
            <a:ext cx="2134687" cy="276999"/>
          </a:xfrm>
          <a:prstGeom prst="rect">
            <a:avLst/>
          </a:prstGeom>
        </p:spPr>
        <p:txBody>
          <a:bodyPr wrap="none">
            <a:spAutoFit/>
          </a:bodyPr>
          <a:lstStyle/>
          <a:p>
            <a:pPr lvl="0">
              <a:spcBef>
                <a:spcPts val="600"/>
              </a:spcBef>
            </a:pPr>
            <a:r>
              <a:rPr lang="it-IT" sz="1200" dirty="0">
                <a:solidFill>
                  <a:srgbClr val="EEECE1"/>
                </a:solidFill>
                <a:latin typeface="Garamond" panose="02020404030301010803" pitchFamily="18" charset="0"/>
              </a:rPr>
              <a:t>Roma. Musei Capitolini. </a:t>
            </a:r>
            <a:r>
              <a:rPr lang="it-IT" sz="1200" dirty="0" err="1">
                <a:solidFill>
                  <a:srgbClr val="EEECE1"/>
                </a:solidFill>
                <a:latin typeface="Garamond" panose="02020404030301010803" pitchFamily="18" charset="0"/>
              </a:rPr>
              <a:t>Inv</a:t>
            </a:r>
            <a:r>
              <a:rPr lang="it-IT" sz="1200" dirty="0">
                <a:solidFill>
                  <a:srgbClr val="EEECE1"/>
                </a:solidFill>
                <a:latin typeface="Garamond" panose="02020404030301010803" pitchFamily="18" charset="0"/>
              </a:rPr>
              <a:t>. 984</a:t>
            </a:r>
          </a:p>
        </p:txBody>
      </p:sp>
      <p:sp>
        <p:nvSpPr>
          <p:cNvPr id="11" name="Rettangolo 10"/>
          <p:cNvSpPr/>
          <p:nvPr/>
        </p:nvSpPr>
        <p:spPr>
          <a:xfrm>
            <a:off x="-13676" y="603187"/>
            <a:ext cx="9144000" cy="830997"/>
          </a:xfrm>
          <a:prstGeom prst="rect">
            <a:avLst/>
          </a:prstGeom>
        </p:spPr>
        <p:txBody>
          <a:bodyPr wrap="square">
            <a:spAutoFit/>
          </a:bodyPr>
          <a:lstStyle/>
          <a:p>
            <a:pPr algn="ctr">
              <a:spcBef>
                <a:spcPts val="1200"/>
              </a:spcBef>
            </a:pPr>
            <a:r>
              <a:rPr lang="en-US" sz="2000" b="1" cap="small" dirty="0" smtClean="0">
                <a:solidFill>
                  <a:srgbClr val="EEECE1"/>
                </a:solidFill>
                <a:latin typeface="Garamond" pitchFamily="18" charset="0"/>
              </a:rPr>
              <a:t>Anonymous </a:t>
            </a:r>
            <a:r>
              <a:rPr lang="en-US" sz="2000" b="1" cap="small" dirty="0" smtClean="0">
                <a:solidFill>
                  <a:srgbClr val="EEECE1"/>
                </a:solidFill>
                <a:latin typeface="Garamond" pitchFamily="18" charset="0"/>
              </a:rPr>
              <a:t>‘Originals’:</a:t>
            </a:r>
            <a:endParaRPr lang="en-US" sz="2000" b="1" cap="small" dirty="0">
              <a:solidFill>
                <a:srgbClr val="EEECE1"/>
              </a:solidFill>
              <a:latin typeface="Garamond" pitchFamily="18" charset="0"/>
            </a:endParaRPr>
          </a:p>
          <a:p>
            <a:pPr algn="ctr">
              <a:spcBef>
                <a:spcPts val="1200"/>
              </a:spcBef>
            </a:pPr>
            <a:r>
              <a:rPr lang="en-US" b="1" cap="small" dirty="0" smtClean="0">
                <a:solidFill>
                  <a:srgbClr val="EEECE1"/>
                </a:solidFill>
                <a:latin typeface="Garamond" pitchFamily="18" charset="0"/>
              </a:rPr>
              <a:t>Greek </a:t>
            </a:r>
            <a:r>
              <a:rPr lang="en-US" b="1" cap="small" dirty="0">
                <a:solidFill>
                  <a:srgbClr val="EEECE1"/>
                </a:solidFill>
                <a:latin typeface="Garamond" pitchFamily="18" charset="0"/>
              </a:rPr>
              <a:t>Sculpture of the Classical Period in Roman Context</a:t>
            </a:r>
            <a:endParaRPr lang="it-IT" b="1" cap="small" dirty="0">
              <a:solidFill>
                <a:srgbClr val="EEECE1"/>
              </a:solidFill>
              <a:latin typeface="Garamond" pitchFamily="18" charset="0"/>
            </a:endParaRPr>
          </a:p>
        </p:txBody>
      </p:sp>
    </p:spTree>
    <p:extLst>
      <p:ext uri="{BB962C8B-B14F-4D97-AF65-F5344CB8AC3E}">
        <p14:creationId xmlns:p14="http://schemas.microsoft.com/office/powerpoint/2010/main" val="19894091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magin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3151" y="2488308"/>
            <a:ext cx="1537296" cy="2016225"/>
          </a:xfrm>
          <a:prstGeom prst="rect">
            <a:avLst/>
          </a:prstGeom>
        </p:spPr>
      </p:pic>
      <p:pic>
        <p:nvPicPr>
          <p:cNvPr id="18" name="Immagin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8157" y="2485637"/>
            <a:ext cx="1413228" cy="2018896"/>
          </a:xfrm>
          <a:prstGeom prst="rect">
            <a:avLst/>
          </a:prstGeom>
        </p:spPr>
      </p:pic>
      <p:pic>
        <p:nvPicPr>
          <p:cNvPr id="19" name="Immagin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2200" y="2485638"/>
            <a:ext cx="1502614" cy="2018896"/>
          </a:xfrm>
          <a:prstGeom prst="rect">
            <a:avLst/>
          </a:prstGeom>
        </p:spPr>
      </p:pic>
      <p:pic>
        <p:nvPicPr>
          <p:cNvPr id="21"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54733" y="2488308"/>
            <a:ext cx="1417346" cy="201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ttangolo 1"/>
          <p:cNvSpPr/>
          <p:nvPr/>
        </p:nvSpPr>
        <p:spPr>
          <a:xfrm>
            <a:off x="280984" y="4896135"/>
            <a:ext cx="8582024" cy="830997"/>
          </a:xfrm>
          <a:prstGeom prst="rect">
            <a:avLst/>
          </a:prstGeom>
        </p:spPr>
        <p:txBody>
          <a:bodyPr wrap="square">
            <a:spAutoFit/>
          </a:bodyPr>
          <a:lstStyle/>
          <a:p>
            <a:r>
              <a:rPr lang="it-IT" sz="1200" b="1" dirty="0" smtClean="0">
                <a:solidFill>
                  <a:schemeClr val="bg2"/>
                </a:solidFill>
                <a:latin typeface="Garamond" panose="02020404030301010803" pitchFamily="18" charset="0"/>
              </a:rPr>
              <a:t>Bravi</a:t>
            </a:r>
            <a:r>
              <a:rPr lang="it-IT" sz="1200" b="1" dirty="0">
                <a:solidFill>
                  <a:schemeClr val="bg2"/>
                </a:solidFill>
                <a:latin typeface="Garamond" panose="02020404030301010803" pitchFamily="18" charset="0"/>
              </a:rPr>
              <a:t>, A. </a:t>
            </a:r>
            <a:r>
              <a:rPr lang="it-IT" sz="1200" b="1" i="1" dirty="0">
                <a:solidFill>
                  <a:schemeClr val="bg2"/>
                </a:solidFill>
                <a:latin typeface="Garamond" panose="02020404030301010803" pitchFamily="18" charset="0"/>
              </a:rPr>
              <a:t>Ornamenta </a:t>
            </a:r>
            <a:r>
              <a:rPr lang="it-IT" sz="1200" b="1" i="1" dirty="0" err="1">
                <a:solidFill>
                  <a:schemeClr val="bg2"/>
                </a:solidFill>
                <a:latin typeface="Garamond" panose="02020404030301010803" pitchFamily="18" charset="0"/>
              </a:rPr>
              <a:t>Urbis</a:t>
            </a:r>
            <a:r>
              <a:rPr lang="it-IT" sz="1200" b="1" i="1" dirty="0">
                <a:solidFill>
                  <a:schemeClr val="bg2"/>
                </a:solidFill>
                <a:latin typeface="Garamond" panose="02020404030301010803" pitchFamily="18" charset="0"/>
              </a:rPr>
              <a:t>. Opere d’arte greche negli spazi romani. </a:t>
            </a:r>
            <a:r>
              <a:rPr lang="it-IT" sz="1200" b="1" dirty="0">
                <a:solidFill>
                  <a:schemeClr val="bg2"/>
                </a:solidFill>
                <a:latin typeface="Garamond" panose="02020404030301010803" pitchFamily="18" charset="0"/>
              </a:rPr>
              <a:t>Bari </a:t>
            </a:r>
            <a:r>
              <a:rPr lang="it-IT" sz="1200" b="1" dirty="0" smtClean="0">
                <a:solidFill>
                  <a:schemeClr val="bg2"/>
                </a:solidFill>
                <a:latin typeface="Garamond" panose="02020404030301010803" pitchFamily="18" charset="0"/>
              </a:rPr>
              <a:t>2012</a:t>
            </a:r>
          </a:p>
          <a:p>
            <a:r>
              <a:rPr lang="en-US" sz="1200" b="1" dirty="0">
                <a:solidFill>
                  <a:schemeClr val="bg2"/>
                </a:solidFill>
                <a:latin typeface="Garamond" panose="02020404030301010803" pitchFamily="18" charset="0"/>
              </a:rPr>
              <a:t>Rutledge, S</a:t>
            </a:r>
            <a:r>
              <a:rPr lang="en-US" sz="1200" b="1" dirty="0" smtClean="0">
                <a:solidFill>
                  <a:schemeClr val="bg2"/>
                </a:solidFill>
                <a:latin typeface="Garamond" panose="02020404030301010803" pitchFamily="18" charset="0"/>
              </a:rPr>
              <a:t>. </a:t>
            </a:r>
            <a:r>
              <a:rPr lang="en-US" sz="1200" b="1" i="1" dirty="0">
                <a:solidFill>
                  <a:schemeClr val="bg2"/>
                </a:solidFill>
                <a:latin typeface="Garamond" panose="02020404030301010803" pitchFamily="18" charset="0"/>
              </a:rPr>
              <a:t>Ancient Rome as a Museum: Power, Identity, and the Culture of Collecting</a:t>
            </a:r>
            <a:r>
              <a:rPr lang="en-US" sz="1200" b="1" dirty="0">
                <a:solidFill>
                  <a:schemeClr val="bg2"/>
                </a:solidFill>
                <a:latin typeface="Garamond" panose="02020404030301010803" pitchFamily="18" charset="0"/>
              </a:rPr>
              <a:t>. </a:t>
            </a:r>
            <a:r>
              <a:rPr lang="en-US" sz="1200" b="1" dirty="0" smtClean="0">
                <a:solidFill>
                  <a:schemeClr val="bg2"/>
                </a:solidFill>
                <a:latin typeface="Garamond" panose="02020404030301010803" pitchFamily="18" charset="0"/>
              </a:rPr>
              <a:t>Oxford 2012</a:t>
            </a:r>
          </a:p>
          <a:p>
            <a:r>
              <a:rPr lang="en-US" sz="1200" b="1" dirty="0" smtClean="0">
                <a:solidFill>
                  <a:schemeClr val="bg2"/>
                </a:solidFill>
                <a:latin typeface="Garamond" panose="02020404030301010803" pitchFamily="18" charset="0"/>
              </a:rPr>
              <a:t>Symposium: </a:t>
            </a:r>
            <a:r>
              <a:rPr lang="en-US" sz="1200" b="1" i="1" dirty="0" err="1" smtClean="0">
                <a:solidFill>
                  <a:schemeClr val="bg2"/>
                </a:solidFill>
                <a:latin typeface="Garamond" panose="02020404030301010803" pitchFamily="18" charset="0"/>
              </a:rPr>
              <a:t>Ornamenta</a:t>
            </a:r>
            <a:r>
              <a:rPr lang="en-US" sz="1200" b="1" i="1" dirty="0" smtClean="0">
                <a:solidFill>
                  <a:schemeClr val="bg2"/>
                </a:solidFill>
                <a:latin typeface="Garamond" panose="02020404030301010803" pitchFamily="18" charset="0"/>
              </a:rPr>
              <a:t> </a:t>
            </a:r>
            <a:r>
              <a:rPr lang="en-US" sz="1200" b="1" i="1" dirty="0">
                <a:solidFill>
                  <a:schemeClr val="bg2"/>
                </a:solidFill>
                <a:latin typeface="Garamond" panose="02020404030301010803" pitchFamily="18" charset="0"/>
              </a:rPr>
              <a:t>Urbis. </a:t>
            </a:r>
            <a:r>
              <a:rPr lang="it-IT" sz="1200" b="1" i="1" dirty="0">
                <a:solidFill>
                  <a:schemeClr val="bg2"/>
                </a:solidFill>
                <a:latin typeface="Garamond" panose="02020404030301010803" pitchFamily="18" charset="0"/>
              </a:rPr>
              <a:t>Opere greche e pubblico </a:t>
            </a:r>
            <a:r>
              <a:rPr lang="it-IT" sz="1200" b="1" i="1" dirty="0" smtClean="0">
                <a:solidFill>
                  <a:schemeClr val="bg2"/>
                </a:solidFill>
                <a:latin typeface="Garamond" panose="02020404030301010803" pitchFamily="18" charset="0"/>
              </a:rPr>
              <a:t>romano</a:t>
            </a:r>
            <a:r>
              <a:rPr lang="en-US" sz="1200" b="1" dirty="0" smtClean="0">
                <a:solidFill>
                  <a:schemeClr val="bg2"/>
                </a:solidFill>
                <a:latin typeface="Garamond" panose="02020404030301010803" pitchFamily="18" charset="0"/>
              </a:rPr>
              <a:t>. German </a:t>
            </a:r>
            <a:r>
              <a:rPr lang="en-US" sz="1200" b="1" dirty="0">
                <a:solidFill>
                  <a:schemeClr val="bg2"/>
                </a:solidFill>
                <a:latin typeface="Garamond" panose="02020404030301010803" pitchFamily="18" charset="0"/>
              </a:rPr>
              <a:t>Archaeological Institute (</a:t>
            </a:r>
            <a:r>
              <a:rPr lang="en-US" sz="1200" b="1" dirty="0" smtClean="0">
                <a:solidFill>
                  <a:schemeClr val="bg2"/>
                </a:solidFill>
                <a:latin typeface="Garamond" panose="02020404030301010803" pitchFamily="18" charset="0"/>
              </a:rPr>
              <a:t>DAI) Rome. Roma 2013</a:t>
            </a:r>
          </a:p>
          <a:p>
            <a:r>
              <a:rPr lang="en-US" altLang="it-IT" sz="1200" b="1" spc="-20" dirty="0">
                <a:solidFill>
                  <a:schemeClr val="bg2"/>
                </a:solidFill>
                <a:latin typeface="Garamond" panose="02020404030301010803" pitchFamily="18" charset="0"/>
              </a:rPr>
              <a:t>Wellington </a:t>
            </a:r>
            <a:r>
              <a:rPr lang="en-US" altLang="it-IT" sz="1200" b="1" spc="-20" dirty="0" err="1">
                <a:solidFill>
                  <a:schemeClr val="bg2"/>
                </a:solidFill>
                <a:latin typeface="Garamond" panose="02020404030301010803" pitchFamily="18" charset="0"/>
              </a:rPr>
              <a:t>Gahtan</a:t>
            </a:r>
            <a:r>
              <a:rPr lang="en-US" altLang="it-IT" sz="1200" b="1" spc="-20" dirty="0">
                <a:solidFill>
                  <a:schemeClr val="bg2"/>
                </a:solidFill>
                <a:latin typeface="Garamond" panose="02020404030301010803" pitchFamily="18" charset="0"/>
              </a:rPr>
              <a:t>, M. and D. </a:t>
            </a:r>
            <a:r>
              <a:rPr lang="en-US" altLang="it-IT" sz="1200" b="1" spc="-20" dirty="0" err="1" smtClean="0">
                <a:solidFill>
                  <a:schemeClr val="bg2"/>
                </a:solidFill>
                <a:latin typeface="Garamond" panose="02020404030301010803" pitchFamily="18" charset="0"/>
              </a:rPr>
              <a:t>Pegazzano</a:t>
            </a:r>
            <a:r>
              <a:rPr lang="en-US" altLang="it-IT" sz="1200" b="1" spc="-20" dirty="0" smtClean="0">
                <a:solidFill>
                  <a:schemeClr val="bg2"/>
                </a:solidFill>
                <a:latin typeface="Garamond" panose="02020404030301010803" pitchFamily="18" charset="0"/>
              </a:rPr>
              <a:t>. </a:t>
            </a:r>
            <a:r>
              <a:rPr lang="en-US" altLang="it-IT" sz="1200" b="1" i="1" spc="-20" dirty="0" smtClean="0">
                <a:solidFill>
                  <a:schemeClr val="bg2"/>
                </a:solidFill>
                <a:latin typeface="Garamond" panose="02020404030301010803" pitchFamily="18" charset="0"/>
              </a:rPr>
              <a:t>Museum </a:t>
            </a:r>
            <a:r>
              <a:rPr lang="en-US" altLang="it-IT" sz="1200" b="1" i="1" spc="-20" dirty="0">
                <a:solidFill>
                  <a:schemeClr val="bg2"/>
                </a:solidFill>
                <a:latin typeface="Garamond" panose="02020404030301010803" pitchFamily="18" charset="0"/>
              </a:rPr>
              <a:t>Archetypes and Collecting in the Ancient World</a:t>
            </a:r>
            <a:r>
              <a:rPr lang="en-US" altLang="it-IT" sz="1200" b="1" spc="-20" dirty="0">
                <a:solidFill>
                  <a:schemeClr val="bg2"/>
                </a:solidFill>
                <a:latin typeface="Garamond" panose="02020404030301010803" pitchFamily="18" charset="0"/>
              </a:rPr>
              <a:t>. Leiden </a:t>
            </a:r>
            <a:r>
              <a:rPr lang="en-US" altLang="it-IT" sz="1200" b="1" spc="-20" dirty="0" smtClean="0">
                <a:solidFill>
                  <a:schemeClr val="bg2"/>
                </a:solidFill>
                <a:latin typeface="Garamond" panose="02020404030301010803" pitchFamily="18" charset="0"/>
              </a:rPr>
              <a:t>2015</a:t>
            </a:r>
            <a:endParaRPr lang="it-IT" sz="1200" b="1" dirty="0">
              <a:solidFill>
                <a:schemeClr val="bg2"/>
              </a:solidFill>
              <a:latin typeface="Garamond" panose="02020404030301010803" pitchFamily="18" charset="0"/>
            </a:endParaRPr>
          </a:p>
        </p:txBody>
      </p:sp>
      <p:sp>
        <p:nvSpPr>
          <p:cNvPr id="14" name="Rettangolo 13"/>
          <p:cNvSpPr/>
          <p:nvPr/>
        </p:nvSpPr>
        <p:spPr>
          <a:xfrm>
            <a:off x="-4" y="1340768"/>
            <a:ext cx="9144000" cy="830997"/>
          </a:xfrm>
          <a:prstGeom prst="rect">
            <a:avLst/>
          </a:prstGeom>
        </p:spPr>
        <p:txBody>
          <a:bodyPr wrap="square">
            <a:spAutoFit/>
          </a:bodyPr>
          <a:lstStyle/>
          <a:p>
            <a:pPr algn="ctr">
              <a:spcBef>
                <a:spcPts val="1200"/>
              </a:spcBef>
            </a:pPr>
            <a:r>
              <a:rPr lang="en-US" sz="2000" b="1" cap="small" dirty="0" smtClean="0">
                <a:solidFill>
                  <a:srgbClr val="EEECE1"/>
                </a:solidFill>
                <a:latin typeface="Garamond" pitchFamily="18" charset="0"/>
              </a:rPr>
              <a:t>Greek </a:t>
            </a:r>
            <a:r>
              <a:rPr lang="en-US" sz="2000" b="1" cap="small" dirty="0">
                <a:solidFill>
                  <a:srgbClr val="EEECE1"/>
                </a:solidFill>
                <a:latin typeface="Garamond" pitchFamily="18" charset="0"/>
              </a:rPr>
              <a:t>‘</a:t>
            </a:r>
            <a:r>
              <a:rPr lang="en-US" sz="2000" b="1" cap="small" dirty="0" smtClean="0">
                <a:solidFill>
                  <a:srgbClr val="EEECE1"/>
                </a:solidFill>
                <a:latin typeface="Garamond" pitchFamily="18" charset="0"/>
              </a:rPr>
              <a:t>Originals</a:t>
            </a:r>
            <a:r>
              <a:rPr lang="en-US" sz="2000" b="1" cap="small" dirty="0" smtClean="0">
                <a:solidFill>
                  <a:srgbClr val="EEECE1"/>
                </a:solidFill>
                <a:latin typeface="Garamond" pitchFamily="18" charset="0"/>
              </a:rPr>
              <a:t>’ in Rome </a:t>
            </a:r>
            <a:endParaRPr lang="en-US" b="1" cap="small" dirty="0" smtClean="0">
              <a:solidFill>
                <a:srgbClr val="EEECE1"/>
              </a:solidFill>
              <a:latin typeface="Garamond" pitchFamily="18" charset="0"/>
            </a:endParaRPr>
          </a:p>
          <a:p>
            <a:pPr algn="ctr">
              <a:spcBef>
                <a:spcPts val="1200"/>
              </a:spcBef>
            </a:pPr>
            <a:r>
              <a:rPr lang="en-US" b="1" cap="small" dirty="0" smtClean="0">
                <a:solidFill>
                  <a:srgbClr val="EEECE1"/>
                </a:solidFill>
                <a:latin typeface="Garamond" pitchFamily="18" charset="0"/>
              </a:rPr>
              <a:t>Some Recent Contributions to the Discussion</a:t>
            </a:r>
            <a:endParaRPr lang="it-IT" b="1" cap="small" dirty="0">
              <a:solidFill>
                <a:srgbClr val="EEECE1"/>
              </a:solidFill>
              <a:latin typeface="Garamond" pitchFamily="18" charset="0"/>
            </a:endParaRPr>
          </a:p>
        </p:txBody>
      </p:sp>
      <p:sp>
        <p:nvSpPr>
          <p:cNvPr id="15" name="Rettangolo 14"/>
          <p:cNvSpPr/>
          <p:nvPr/>
        </p:nvSpPr>
        <p:spPr>
          <a:xfrm>
            <a:off x="-4767" y="5905547"/>
            <a:ext cx="9143990" cy="307777"/>
          </a:xfrm>
          <a:prstGeom prst="rect">
            <a:avLst/>
          </a:prstGeom>
        </p:spPr>
        <p:txBody>
          <a:bodyPr wrap="square">
            <a:spAutoFit/>
          </a:bodyPr>
          <a:lstStyle/>
          <a:p>
            <a:pPr algn="ctr">
              <a:spcBef>
                <a:spcPts val="600"/>
              </a:spcBef>
            </a:pPr>
            <a:r>
              <a:rPr lang="it-IT" sz="1400" dirty="0" smtClean="0">
                <a:solidFill>
                  <a:srgbClr val="EEECE1"/>
                </a:solidFill>
                <a:latin typeface="Garamond" pitchFamily="18" charset="0"/>
              </a:rPr>
              <a:t>-----------------------------------------</a:t>
            </a:r>
            <a:endParaRPr lang="it-IT" sz="1400" dirty="0">
              <a:solidFill>
                <a:srgbClr val="EEECE1"/>
              </a:solidFill>
              <a:latin typeface="Garamond" pitchFamily="18" charset="0"/>
            </a:endParaRPr>
          </a:p>
        </p:txBody>
      </p:sp>
      <p:sp>
        <p:nvSpPr>
          <p:cNvPr id="22" name="Rettangolo 21"/>
          <p:cNvSpPr/>
          <p:nvPr/>
        </p:nvSpPr>
        <p:spPr>
          <a:xfrm>
            <a:off x="0" y="6213325"/>
            <a:ext cx="9144000" cy="523220"/>
          </a:xfrm>
          <a:prstGeom prst="rect">
            <a:avLst/>
          </a:prstGeom>
        </p:spPr>
        <p:txBody>
          <a:bodyPr wrap="square">
            <a:spAutoFit/>
          </a:bodyPr>
          <a:lstStyle/>
          <a:p>
            <a:pPr algn="ctr">
              <a:spcBef>
                <a:spcPts val="1200"/>
              </a:spcBef>
            </a:pPr>
            <a:r>
              <a:rPr lang="en-US" sz="1400" cap="small" dirty="0" smtClean="0">
                <a:solidFill>
                  <a:srgbClr val="EEECE1"/>
                </a:solidFill>
                <a:latin typeface="Garamond" panose="02020404030301010803" pitchFamily="18" charset="0"/>
              </a:rPr>
              <a:t>Gabriella </a:t>
            </a:r>
            <a:r>
              <a:rPr lang="en-US" sz="1400" cap="small" dirty="0" err="1" smtClean="0">
                <a:solidFill>
                  <a:srgbClr val="EEECE1"/>
                </a:solidFill>
                <a:latin typeface="Garamond" panose="02020404030301010803" pitchFamily="18" charset="0"/>
              </a:rPr>
              <a:t>Cirucci</a:t>
            </a:r>
            <a:r>
              <a:rPr lang="en-US" sz="1400" cap="small" dirty="0" smtClean="0">
                <a:solidFill>
                  <a:srgbClr val="EEECE1"/>
                </a:solidFill>
                <a:latin typeface="Garamond" panose="02020404030301010803" pitchFamily="18" charset="0"/>
              </a:rPr>
              <a:t>, </a:t>
            </a:r>
            <a:r>
              <a:rPr lang="it-IT" sz="1400" i="1" cap="small" dirty="0" smtClean="0">
                <a:solidFill>
                  <a:srgbClr val="EEECE1"/>
                </a:solidFill>
                <a:latin typeface="Garamond" pitchFamily="18" charset="0"/>
              </a:rPr>
              <a:t>Anonymous ‘</a:t>
            </a:r>
            <a:r>
              <a:rPr lang="it-IT" sz="1400" i="1" cap="small" dirty="0" err="1" smtClean="0">
                <a:solidFill>
                  <a:srgbClr val="EEECE1"/>
                </a:solidFill>
                <a:latin typeface="Garamond" pitchFamily="18" charset="0"/>
              </a:rPr>
              <a:t>Originals</a:t>
            </a:r>
            <a:r>
              <a:rPr lang="it-IT" sz="1400" i="1" cap="small" dirty="0" smtClean="0">
                <a:solidFill>
                  <a:srgbClr val="EEECE1"/>
                </a:solidFill>
                <a:latin typeface="Garamond" pitchFamily="18" charset="0"/>
              </a:rPr>
              <a:t>’. </a:t>
            </a:r>
            <a:r>
              <a:rPr lang="it-IT" sz="1400" i="1" cap="small" dirty="0" err="1">
                <a:solidFill>
                  <a:srgbClr val="EEECE1"/>
                </a:solidFill>
                <a:latin typeface="Garamond" pitchFamily="18" charset="0"/>
              </a:rPr>
              <a:t>Greek</a:t>
            </a:r>
            <a:r>
              <a:rPr lang="it-IT" sz="1400" i="1" cap="small" dirty="0">
                <a:solidFill>
                  <a:srgbClr val="EEECE1"/>
                </a:solidFill>
                <a:latin typeface="Garamond" pitchFamily="18" charset="0"/>
              </a:rPr>
              <a:t> </a:t>
            </a:r>
            <a:r>
              <a:rPr lang="it-IT" sz="1400" i="1" cap="small" dirty="0" err="1" smtClean="0">
                <a:solidFill>
                  <a:srgbClr val="EEECE1"/>
                </a:solidFill>
                <a:latin typeface="Garamond" pitchFamily="18" charset="0"/>
              </a:rPr>
              <a:t>Sculpture</a:t>
            </a:r>
            <a:r>
              <a:rPr lang="it-IT" sz="1400" i="1" cap="small" dirty="0" smtClean="0">
                <a:solidFill>
                  <a:srgbClr val="EEECE1"/>
                </a:solidFill>
                <a:latin typeface="Garamond" pitchFamily="18" charset="0"/>
              </a:rPr>
              <a:t> of the </a:t>
            </a:r>
            <a:r>
              <a:rPr lang="it-IT" sz="1400" i="1" cap="small" dirty="0" err="1" smtClean="0">
                <a:solidFill>
                  <a:srgbClr val="EEECE1"/>
                </a:solidFill>
                <a:latin typeface="Garamond" pitchFamily="18" charset="0"/>
              </a:rPr>
              <a:t>Classical</a:t>
            </a:r>
            <a:r>
              <a:rPr lang="it-IT" sz="1400" i="1" cap="small" dirty="0" smtClean="0">
                <a:solidFill>
                  <a:srgbClr val="EEECE1"/>
                </a:solidFill>
                <a:latin typeface="Garamond" pitchFamily="18" charset="0"/>
              </a:rPr>
              <a:t> </a:t>
            </a:r>
            <a:r>
              <a:rPr lang="it-IT" sz="1400" i="1" cap="small" dirty="0" err="1" smtClean="0">
                <a:solidFill>
                  <a:srgbClr val="EEECE1"/>
                </a:solidFill>
                <a:latin typeface="Garamond" pitchFamily="18" charset="0"/>
              </a:rPr>
              <a:t>Period</a:t>
            </a:r>
            <a:r>
              <a:rPr lang="it-IT" sz="1400" i="1" cap="small" dirty="0" smtClean="0">
                <a:solidFill>
                  <a:srgbClr val="EEECE1"/>
                </a:solidFill>
                <a:latin typeface="Garamond" pitchFamily="18" charset="0"/>
              </a:rPr>
              <a:t> in Roman </a:t>
            </a:r>
            <a:r>
              <a:rPr lang="it-IT" sz="1400" i="1" cap="small" dirty="0" err="1" smtClean="0">
                <a:solidFill>
                  <a:srgbClr val="EEECE1"/>
                </a:solidFill>
                <a:latin typeface="Garamond" pitchFamily="18" charset="0"/>
              </a:rPr>
              <a:t>Context</a:t>
            </a:r>
            <a:endParaRPr lang="it-IT" sz="1400" cap="small" dirty="0" smtClean="0">
              <a:solidFill>
                <a:srgbClr val="EEECE1"/>
              </a:solidFill>
              <a:latin typeface="Garamond" pitchFamily="18" charset="0"/>
            </a:endParaRPr>
          </a:p>
          <a:p>
            <a:pPr algn="ctr"/>
            <a:r>
              <a:rPr lang="en-US" sz="1400" cap="small" dirty="0" smtClean="0">
                <a:solidFill>
                  <a:srgbClr val="EEECE1"/>
                </a:solidFill>
                <a:latin typeface="Garamond" pitchFamily="18" charset="0"/>
              </a:rPr>
              <a:t>Replicas in Roman Art: Redeeming the Copy?</a:t>
            </a:r>
            <a:r>
              <a:rPr lang="it-IT" sz="1400" cap="small" dirty="0" smtClean="0">
                <a:solidFill>
                  <a:srgbClr val="EEECE1"/>
                </a:solidFill>
                <a:latin typeface="Garamond" pitchFamily="18" charset="0"/>
              </a:rPr>
              <a:t> – </a:t>
            </a:r>
            <a:r>
              <a:rPr lang="en-US" sz="1400" cap="small" dirty="0">
                <a:solidFill>
                  <a:schemeClr val="bg2"/>
                </a:solidFill>
                <a:latin typeface="Garamond" panose="02020404030301010803" pitchFamily="18" charset="0"/>
              </a:rPr>
              <a:t>CARC Workshop</a:t>
            </a:r>
            <a:r>
              <a:rPr lang="en-US" sz="1400" dirty="0">
                <a:solidFill>
                  <a:schemeClr val="bg2"/>
                </a:solidFill>
                <a:latin typeface="Garamond" panose="02020404030301010803" pitchFamily="18" charset="0"/>
              </a:rPr>
              <a:t>, </a:t>
            </a:r>
            <a:r>
              <a:rPr lang="en-US" sz="1400" cap="small" dirty="0">
                <a:solidFill>
                  <a:schemeClr val="bg2"/>
                </a:solidFill>
                <a:latin typeface="Garamond" panose="02020404030301010803" pitchFamily="18" charset="0"/>
              </a:rPr>
              <a:t>University of </a:t>
            </a:r>
            <a:r>
              <a:rPr lang="en-US" sz="1400" cap="small" dirty="0" smtClean="0">
                <a:solidFill>
                  <a:schemeClr val="bg2"/>
                </a:solidFill>
                <a:latin typeface="Garamond" panose="02020404030301010803" pitchFamily="18" charset="0"/>
              </a:rPr>
              <a:t>Oxford</a:t>
            </a:r>
            <a:endParaRPr lang="it-IT" sz="1400" cap="small" dirty="0">
              <a:solidFill>
                <a:srgbClr val="EEECE1"/>
              </a:solidFill>
              <a:latin typeface="Garamond" pitchFamily="18" charset="0"/>
            </a:endParaRPr>
          </a:p>
        </p:txBody>
      </p:sp>
      <p:sp>
        <p:nvSpPr>
          <p:cNvPr id="23" name="Rettangolo 22"/>
          <p:cNvSpPr/>
          <p:nvPr/>
        </p:nvSpPr>
        <p:spPr>
          <a:xfrm>
            <a:off x="-27295" y="489477"/>
            <a:ext cx="9143988" cy="400110"/>
          </a:xfrm>
          <a:prstGeom prst="rect">
            <a:avLst/>
          </a:prstGeom>
        </p:spPr>
        <p:txBody>
          <a:bodyPr wrap="square">
            <a:spAutoFit/>
          </a:bodyPr>
          <a:lstStyle/>
          <a:p>
            <a:pPr algn="ctr"/>
            <a:r>
              <a:rPr lang="en-US" sz="2000" b="1" cap="small" dirty="0" smtClean="0">
                <a:solidFill>
                  <a:schemeClr val="bg2"/>
                </a:solidFill>
                <a:latin typeface="Garamond" panose="02020404030301010803" pitchFamily="18" charset="0"/>
              </a:rPr>
              <a:t>Introduction</a:t>
            </a:r>
            <a:endParaRPr lang="it-IT" sz="2000" b="1" dirty="0"/>
          </a:p>
        </p:txBody>
      </p:sp>
      <p:sp>
        <p:nvSpPr>
          <p:cNvPr id="24" name="Rettangolo 23"/>
          <p:cNvSpPr/>
          <p:nvPr/>
        </p:nvSpPr>
        <p:spPr>
          <a:xfrm>
            <a:off x="-4767" y="895787"/>
            <a:ext cx="9143990" cy="307777"/>
          </a:xfrm>
          <a:prstGeom prst="rect">
            <a:avLst/>
          </a:prstGeom>
        </p:spPr>
        <p:txBody>
          <a:bodyPr wrap="square">
            <a:spAutoFit/>
          </a:bodyPr>
          <a:lstStyle/>
          <a:p>
            <a:pPr algn="ctr">
              <a:spcBef>
                <a:spcPts val="600"/>
              </a:spcBef>
            </a:pPr>
            <a:r>
              <a:rPr lang="it-IT" sz="1400" dirty="0" smtClean="0">
                <a:solidFill>
                  <a:srgbClr val="EEECE1"/>
                </a:solidFill>
                <a:latin typeface="Garamond" pitchFamily="18" charset="0"/>
              </a:rPr>
              <a:t>-----------------------------------------</a:t>
            </a:r>
            <a:endParaRPr lang="it-IT" sz="1400" dirty="0">
              <a:solidFill>
                <a:srgbClr val="EEECE1"/>
              </a:solidFill>
              <a:latin typeface="Garamond" pitchFamily="18" charset="0"/>
            </a:endParaRPr>
          </a:p>
        </p:txBody>
      </p:sp>
    </p:spTree>
    <p:extLst>
      <p:ext uri="{BB962C8B-B14F-4D97-AF65-F5344CB8AC3E}">
        <p14:creationId xmlns:p14="http://schemas.microsoft.com/office/powerpoint/2010/main" val="36866183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51520" y="1026618"/>
            <a:ext cx="8640960" cy="18620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Rettangolo 19"/>
          <p:cNvSpPr/>
          <p:nvPr/>
        </p:nvSpPr>
        <p:spPr>
          <a:xfrm>
            <a:off x="8837" y="404664"/>
            <a:ext cx="9124737" cy="400110"/>
          </a:xfrm>
          <a:prstGeom prst="rect">
            <a:avLst/>
          </a:prstGeom>
        </p:spPr>
        <p:txBody>
          <a:bodyPr wrap="square">
            <a:spAutoFit/>
          </a:bodyPr>
          <a:lstStyle/>
          <a:p>
            <a:pPr algn="ctr"/>
            <a:r>
              <a:rPr lang="en-US" sz="2000" b="1" cap="small" dirty="0">
                <a:solidFill>
                  <a:srgbClr val="EEECE1"/>
                </a:solidFill>
                <a:latin typeface="Garamond" pitchFamily="18" charset="0"/>
              </a:rPr>
              <a:t>Greek ‘Originals’ </a:t>
            </a:r>
            <a:r>
              <a:rPr lang="en-US" sz="2000" b="1" cap="small" dirty="0" smtClean="0">
                <a:solidFill>
                  <a:srgbClr val="EEECE1"/>
                </a:solidFill>
                <a:latin typeface="Garamond" pitchFamily="18" charset="0"/>
              </a:rPr>
              <a:t>in </a:t>
            </a:r>
            <a:r>
              <a:rPr lang="en-US" sz="2000" b="1" cap="small" dirty="0" err="1" smtClean="0">
                <a:solidFill>
                  <a:srgbClr val="EEECE1"/>
                </a:solidFill>
                <a:latin typeface="Garamond" pitchFamily="18" charset="0"/>
              </a:rPr>
              <a:t>Museological</a:t>
            </a:r>
            <a:r>
              <a:rPr lang="en-US" sz="2000" b="1" cap="small" dirty="0" smtClean="0">
                <a:solidFill>
                  <a:srgbClr val="EEECE1"/>
                </a:solidFill>
                <a:latin typeface="Garamond" pitchFamily="18" charset="0"/>
              </a:rPr>
              <a:t> Perspective</a:t>
            </a:r>
          </a:p>
        </p:txBody>
      </p:sp>
      <p:sp>
        <p:nvSpPr>
          <p:cNvPr id="23" name="Rettangolo 22"/>
          <p:cNvSpPr/>
          <p:nvPr/>
        </p:nvSpPr>
        <p:spPr>
          <a:xfrm>
            <a:off x="240223" y="1149728"/>
            <a:ext cx="8640960" cy="1615827"/>
          </a:xfrm>
          <a:prstGeom prst="rect">
            <a:avLst/>
          </a:prstGeom>
        </p:spPr>
        <p:txBody>
          <a:bodyPr wrap="square">
            <a:spAutoFit/>
          </a:bodyPr>
          <a:lstStyle/>
          <a:p>
            <a:pPr algn="just"/>
            <a:r>
              <a:rPr lang="en-US" altLang="it-IT" sz="1600" dirty="0" smtClean="0">
                <a:latin typeface="Palatino Linotype" panose="02040502050505030304" pitchFamily="18" charset="0"/>
              </a:rPr>
              <a:t>”</a:t>
            </a:r>
            <a:r>
              <a:rPr lang="en-US" altLang="it-IT" sz="1600" dirty="0" smtClean="0">
                <a:latin typeface="Garamond" panose="02020404030301010803" pitchFamily="18" charset="0"/>
              </a:rPr>
              <a:t>With the public dedication of entire collections, the votive containers normally post-date the collected objects and were usually constructed (or re-constructed) for them so that their overall cultural meaning derives as much from the objects themselves and their dedicator, as from the architectural container erected to house them (…) </a:t>
            </a:r>
            <a:r>
              <a:rPr lang="en-US" altLang="it-IT" sz="1600" b="1" dirty="0" smtClean="0">
                <a:latin typeface="Garamond" panose="02020404030301010803" pitchFamily="18" charset="0"/>
              </a:rPr>
              <a:t>Collections are valued as collections of selected great works and as such required their own appropriate public viewing spaces</a:t>
            </a:r>
            <a:r>
              <a:rPr lang="en-US" altLang="it-IT" sz="1600" dirty="0" smtClean="0">
                <a:latin typeface="Garamond" panose="02020404030301010803" pitchFamily="18" charset="0"/>
              </a:rPr>
              <a:t> in the form of votive receptacles.</a:t>
            </a:r>
            <a:r>
              <a:rPr lang="de-DE" altLang="it-IT" sz="1600" dirty="0" smtClean="0">
                <a:latin typeface="Palatino Linotype" panose="02040502050505030304" pitchFamily="18" charset="0"/>
              </a:rPr>
              <a:t>” </a:t>
            </a:r>
          </a:p>
          <a:p>
            <a:pPr algn="just">
              <a:spcBef>
                <a:spcPts val="600"/>
              </a:spcBef>
            </a:pPr>
            <a:r>
              <a:rPr lang="en-US" altLang="it-IT" sz="1400" spc="-20" dirty="0" smtClean="0">
                <a:latin typeface="Palatino Linotype" panose="02040502050505030304" pitchFamily="18" charset="0"/>
              </a:rPr>
              <a:t>(Wellington </a:t>
            </a:r>
            <a:r>
              <a:rPr lang="en-US" altLang="it-IT" sz="1400" spc="-20" dirty="0" err="1" smtClean="0">
                <a:latin typeface="Palatino Linotype" panose="02040502050505030304" pitchFamily="18" charset="0"/>
              </a:rPr>
              <a:t>Gahtan</a:t>
            </a:r>
            <a:r>
              <a:rPr lang="en-US" altLang="it-IT" sz="1400" spc="-20" dirty="0" smtClean="0">
                <a:latin typeface="Palatino Linotype" panose="02040502050505030304" pitchFamily="18" charset="0"/>
              </a:rPr>
              <a:t>, M. and D. </a:t>
            </a:r>
            <a:r>
              <a:rPr lang="en-US" altLang="it-IT" sz="1400" spc="-20" dirty="0" err="1" smtClean="0">
                <a:latin typeface="Palatino Linotype" panose="02040502050505030304" pitchFamily="18" charset="0"/>
              </a:rPr>
              <a:t>Pegazzano</a:t>
            </a:r>
            <a:r>
              <a:rPr lang="en-US" altLang="it-IT" sz="1400" spc="-20" dirty="0">
                <a:latin typeface="Palatino Linotype" panose="02040502050505030304" pitchFamily="18" charset="0"/>
              </a:rPr>
              <a:t>.</a:t>
            </a:r>
            <a:r>
              <a:rPr lang="en-US" altLang="it-IT" sz="1400" spc="-20" dirty="0" smtClean="0">
                <a:latin typeface="Palatino Linotype" panose="02040502050505030304" pitchFamily="18" charset="0"/>
              </a:rPr>
              <a:t> </a:t>
            </a:r>
            <a:r>
              <a:rPr lang="en-US" altLang="it-IT" sz="1400" i="1" spc="-20" dirty="0" smtClean="0">
                <a:latin typeface="Palatino Linotype" panose="02040502050505030304" pitchFamily="18" charset="0"/>
              </a:rPr>
              <a:t>Museum Archetypes and Collecting in the Ancient World</a:t>
            </a:r>
            <a:r>
              <a:rPr lang="en-US" altLang="it-IT" sz="1400" spc="-20" dirty="0">
                <a:latin typeface="Palatino Linotype" panose="02040502050505030304" pitchFamily="18" charset="0"/>
              </a:rPr>
              <a:t>.</a:t>
            </a:r>
            <a:r>
              <a:rPr lang="en-US" altLang="it-IT" sz="1400" spc="-20" dirty="0" smtClean="0">
                <a:latin typeface="Palatino Linotype" panose="02040502050505030304" pitchFamily="18" charset="0"/>
              </a:rPr>
              <a:t> Leiden 2015)</a:t>
            </a:r>
            <a:endParaRPr lang="it-IT" sz="1400" spc="-20" dirty="0">
              <a:latin typeface="Palatino Linotype" panose="02040502050505030304" pitchFamily="18" charset="0"/>
            </a:endParaRPr>
          </a:p>
        </p:txBody>
      </p:sp>
      <p:sp>
        <p:nvSpPr>
          <p:cNvPr id="12" name="Rettangolo 11"/>
          <p:cNvSpPr/>
          <p:nvPr/>
        </p:nvSpPr>
        <p:spPr>
          <a:xfrm>
            <a:off x="-4767" y="5905547"/>
            <a:ext cx="9143990" cy="307777"/>
          </a:xfrm>
          <a:prstGeom prst="rect">
            <a:avLst/>
          </a:prstGeom>
        </p:spPr>
        <p:txBody>
          <a:bodyPr wrap="square">
            <a:spAutoFit/>
          </a:bodyPr>
          <a:lstStyle/>
          <a:p>
            <a:pPr algn="ctr">
              <a:spcBef>
                <a:spcPts val="600"/>
              </a:spcBef>
            </a:pPr>
            <a:r>
              <a:rPr lang="it-IT" sz="1400" dirty="0" smtClean="0">
                <a:solidFill>
                  <a:srgbClr val="EEECE1"/>
                </a:solidFill>
                <a:latin typeface="Garamond" pitchFamily="18" charset="0"/>
              </a:rPr>
              <a:t>-----------------------------------------</a:t>
            </a:r>
            <a:endParaRPr lang="it-IT" sz="1400" dirty="0">
              <a:solidFill>
                <a:srgbClr val="EEECE1"/>
              </a:solidFill>
              <a:latin typeface="Garamond" pitchFamily="18" charset="0"/>
            </a:endParaRPr>
          </a:p>
        </p:txBody>
      </p:sp>
      <p:sp>
        <p:nvSpPr>
          <p:cNvPr id="13" name="Rettangolo 12"/>
          <p:cNvSpPr/>
          <p:nvPr/>
        </p:nvSpPr>
        <p:spPr>
          <a:xfrm>
            <a:off x="0" y="6213325"/>
            <a:ext cx="9144000" cy="523220"/>
          </a:xfrm>
          <a:prstGeom prst="rect">
            <a:avLst/>
          </a:prstGeom>
        </p:spPr>
        <p:txBody>
          <a:bodyPr wrap="square">
            <a:spAutoFit/>
          </a:bodyPr>
          <a:lstStyle/>
          <a:p>
            <a:pPr algn="ctr">
              <a:spcBef>
                <a:spcPts val="1200"/>
              </a:spcBef>
            </a:pPr>
            <a:r>
              <a:rPr lang="en-US" sz="1400" cap="small" dirty="0" smtClean="0">
                <a:solidFill>
                  <a:srgbClr val="EEECE1"/>
                </a:solidFill>
                <a:latin typeface="Garamond" panose="02020404030301010803" pitchFamily="18" charset="0"/>
              </a:rPr>
              <a:t>Gabriella </a:t>
            </a:r>
            <a:r>
              <a:rPr lang="en-US" sz="1400" cap="small" dirty="0" err="1" smtClean="0">
                <a:solidFill>
                  <a:srgbClr val="EEECE1"/>
                </a:solidFill>
                <a:latin typeface="Garamond" panose="02020404030301010803" pitchFamily="18" charset="0"/>
              </a:rPr>
              <a:t>Cirucci</a:t>
            </a:r>
            <a:r>
              <a:rPr lang="en-US" sz="1400" cap="small" dirty="0" smtClean="0">
                <a:solidFill>
                  <a:srgbClr val="EEECE1"/>
                </a:solidFill>
                <a:latin typeface="Garamond" panose="02020404030301010803" pitchFamily="18" charset="0"/>
              </a:rPr>
              <a:t>, </a:t>
            </a:r>
            <a:r>
              <a:rPr lang="it-IT" sz="1400" i="1" cap="small" dirty="0" smtClean="0">
                <a:solidFill>
                  <a:srgbClr val="EEECE1"/>
                </a:solidFill>
                <a:latin typeface="Garamond" pitchFamily="18" charset="0"/>
              </a:rPr>
              <a:t>Anonymous ‘</a:t>
            </a:r>
            <a:r>
              <a:rPr lang="it-IT" sz="1400" i="1" cap="small" dirty="0" err="1" smtClean="0">
                <a:solidFill>
                  <a:srgbClr val="EEECE1"/>
                </a:solidFill>
                <a:latin typeface="Garamond" pitchFamily="18" charset="0"/>
              </a:rPr>
              <a:t>Originals</a:t>
            </a:r>
            <a:r>
              <a:rPr lang="it-IT" sz="1400" i="1" cap="small" dirty="0" smtClean="0">
                <a:solidFill>
                  <a:srgbClr val="EEECE1"/>
                </a:solidFill>
                <a:latin typeface="Garamond" pitchFamily="18" charset="0"/>
              </a:rPr>
              <a:t>’. </a:t>
            </a:r>
            <a:r>
              <a:rPr lang="it-IT" sz="1400" i="1" cap="small" dirty="0" err="1">
                <a:solidFill>
                  <a:srgbClr val="EEECE1"/>
                </a:solidFill>
                <a:latin typeface="Garamond" pitchFamily="18" charset="0"/>
              </a:rPr>
              <a:t>Greek</a:t>
            </a:r>
            <a:r>
              <a:rPr lang="it-IT" sz="1400" i="1" cap="small" dirty="0">
                <a:solidFill>
                  <a:srgbClr val="EEECE1"/>
                </a:solidFill>
                <a:latin typeface="Garamond" pitchFamily="18" charset="0"/>
              </a:rPr>
              <a:t> </a:t>
            </a:r>
            <a:r>
              <a:rPr lang="it-IT" sz="1400" i="1" cap="small" dirty="0" err="1" smtClean="0">
                <a:solidFill>
                  <a:srgbClr val="EEECE1"/>
                </a:solidFill>
                <a:latin typeface="Garamond" pitchFamily="18" charset="0"/>
              </a:rPr>
              <a:t>Sculpture</a:t>
            </a:r>
            <a:r>
              <a:rPr lang="it-IT" sz="1400" i="1" cap="small" dirty="0" smtClean="0">
                <a:solidFill>
                  <a:srgbClr val="EEECE1"/>
                </a:solidFill>
                <a:latin typeface="Garamond" pitchFamily="18" charset="0"/>
              </a:rPr>
              <a:t> of the </a:t>
            </a:r>
            <a:r>
              <a:rPr lang="it-IT" sz="1400" i="1" cap="small" dirty="0" err="1" smtClean="0">
                <a:solidFill>
                  <a:srgbClr val="EEECE1"/>
                </a:solidFill>
                <a:latin typeface="Garamond" pitchFamily="18" charset="0"/>
              </a:rPr>
              <a:t>Classical</a:t>
            </a:r>
            <a:r>
              <a:rPr lang="it-IT" sz="1400" i="1" cap="small" dirty="0" smtClean="0">
                <a:solidFill>
                  <a:srgbClr val="EEECE1"/>
                </a:solidFill>
                <a:latin typeface="Garamond" pitchFamily="18" charset="0"/>
              </a:rPr>
              <a:t> </a:t>
            </a:r>
            <a:r>
              <a:rPr lang="it-IT" sz="1400" i="1" cap="small" dirty="0" err="1" smtClean="0">
                <a:solidFill>
                  <a:srgbClr val="EEECE1"/>
                </a:solidFill>
                <a:latin typeface="Garamond" pitchFamily="18" charset="0"/>
              </a:rPr>
              <a:t>Period</a:t>
            </a:r>
            <a:r>
              <a:rPr lang="it-IT" sz="1400" i="1" cap="small" dirty="0" smtClean="0">
                <a:solidFill>
                  <a:srgbClr val="EEECE1"/>
                </a:solidFill>
                <a:latin typeface="Garamond" pitchFamily="18" charset="0"/>
              </a:rPr>
              <a:t> in Roman </a:t>
            </a:r>
            <a:r>
              <a:rPr lang="it-IT" sz="1400" i="1" cap="small" dirty="0" err="1" smtClean="0">
                <a:solidFill>
                  <a:srgbClr val="EEECE1"/>
                </a:solidFill>
                <a:latin typeface="Garamond" pitchFamily="18" charset="0"/>
              </a:rPr>
              <a:t>Context</a:t>
            </a:r>
            <a:endParaRPr lang="it-IT" sz="1400" cap="small" dirty="0" smtClean="0">
              <a:solidFill>
                <a:srgbClr val="EEECE1"/>
              </a:solidFill>
              <a:latin typeface="Garamond" pitchFamily="18" charset="0"/>
            </a:endParaRPr>
          </a:p>
          <a:p>
            <a:pPr algn="ctr"/>
            <a:r>
              <a:rPr lang="en-US" sz="1400" cap="small" dirty="0" smtClean="0">
                <a:solidFill>
                  <a:srgbClr val="EEECE1"/>
                </a:solidFill>
                <a:latin typeface="Garamond" pitchFamily="18" charset="0"/>
              </a:rPr>
              <a:t>Replicas in Roman Art: Redeeming the Copy?</a:t>
            </a:r>
            <a:r>
              <a:rPr lang="it-IT" sz="1400" cap="small" dirty="0" smtClean="0">
                <a:solidFill>
                  <a:srgbClr val="EEECE1"/>
                </a:solidFill>
                <a:latin typeface="Garamond" pitchFamily="18" charset="0"/>
              </a:rPr>
              <a:t> – </a:t>
            </a:r>
            <a:r>
              <a:rPr lang="en-US" sz="1400" cap="small" dirty="0">
                <a:solidFill>
                  <a:schemeClr val="bg2"/>
                </a:solidFill>
                <a:latin typeface="Garamond" panose="02020404030301010803" pitchFamily="18" charset="0"/>
              </a:rPr>
              <a:t>CARC Workshop</a:t>
            </a:r>
            <a:r>
              <a:rPr lang="en-US" sz="1400" dirty="0">
                <a:solidFill>
                  <a:schemeClr val="bg2"/>
                </a:solidFill>
                <a:latin typeface="Garamond" panose="02020404030301010803" pitchFamily="18" charset="0"/>
              </a:rPr>
              <a:t>, </a:t>
            </a:r>
            <a:r>
              <a:rPr lang="en-US" sz="1400" cap="small" dirty="0">
                <a:solidFill>
                  <a:schemeClr val="bg2"/>
                </a:solidFill>
                <a:latin typeface="Garamond" panose="02020404030301010803" pitchFamily="18" charset="0"/>
              </a:rPr>
              <a:t>University of </a:t>
            </a:r>
            <a:r>
              <a:rPr lang="en-US" sz="1400" cap="small" dirty="0" smtClean="0">
                <a:solidFill>
                  <a:schemeClr val="bg2"/>
                </a:solidFill>
                <a:latin typeface="Garamond" panose="02020404030301010803" pitchFamily="18" charset="0"/>
              </a:rPr>
              <a:t>Oxford</a:t>
            </a:r>
            <a:endParaRPr lang="it-IT" sz="1400" cap="small" dirty="0">
              <a:solidFill>
                <a:srgbClr val="EEECE1"/>
              </a:solidFill>
              <a:latin typeface="Garamond" pitchFamily="18" charset="0"/>
            </a:endParaRPr>
          </a:p>
        </p:txBody>
      </p:sp>
    </p:spTree>
    <p:extLst>
      <p:ext uri="{BB962C8B-B14F-4D97-AF65-F5344CB8AC3E}">
        <p14:creationId xmlns:p14="http://schemas.microsoft.com/office/powerpoint/2010/main" val="40398258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51520" y="1026618"/>
            <a:ext cx="8640960" cy="18620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Rettangolo 19"/>
          <p:cNvSpPr/>
          <p:nvPr/>
        </p:nvSpPr>
        <p:spPr>
          <a:xfrm>
            <a:off x="8837" y="404664"/>
            <a:ext cx="9124737" cy="400110"/>
          </a:xfrm>
          <a:prstGeom prst="rect">
            <a:avLst/>
          </a:prstGeom>
        </p:spPr>
        <p:txBody>
          <a:bodyPr wrap="square">
            <a:spAutoFit/>
          </a:bodyPr>
          <a:lstStyle/>
          <a:p>
            <a:pPr algn="ctr"/>
            <a:r>
              <a:rPr lang="en-US" sz="2000" b="1" cap="small" dirty="0">
                <a:solidFill>
                  <a:srgbClr val="EEECE1"/>
                </a:solidFill>
                <a:latin typeface="Garamond" pitchFamily="18" charset="0"/>
              </a:rPr>
              <a:t>Greek ‘Originals’ </a:t>
            </a:r>
            <a:r>
              <a:rPr lang="en-US" sz="2000" b="1" cap="small" dirty="0" smtClean="0">
                <a:solidFill>
                  <a:srgbClr val="EEECE1"/>
                </a:solidFill>
                <a:latin typeface="Garamond" pitchFamily="18" charset="0"/>
              </a:rPr>
              <a:t>in </a:t>
            </a:r>
            <a:r>
              <a:rPr lang="en-US" sz="2000" b="1" cap="small" dirty="0" err="1" smtClean="0">
                <a:solidFill>
                  <a:srgbClr val="EEECE1"/>
                </a:solidFill>
                <a:latin typeface="Garamond" pitchFamily="18" charset="0"/>
              </a:rPr>
              <a:t>Museological</a:t>
            </a:r>
            <a:r>
              <a:rPr lang="en-US" sz="2000" b="1" cap="small" dirty="0" smtClean="0">
                <a:solidFill>
                  <a:srgbClr val="EEECE1"/>
                </a:solidFill>
                <a:latin typeface="Garamond" pitchFamily="18" charset="0"/>
              </a:rPr>
              <a:t> Perspective</a:t>
            </a:r>
          </a:p>
        </p:txBody>
      </p:sp>
      <p:sp>
        <p:nvSpPr>
          <p:cNvPr id="23" name="Rettangolo 22"/>
          <p:cNvSpPr/>
          <p:nvPr/>
        </p:nvSpPr>
        <p:spPr>
          <a:xfrm>
            <a:off x="240223" y="1149728"/>
            <a:ext cx="8640960" cy="1615827"/>
          </a:xfrm>
          <a:prstGeom prst="rect">
            <a:avLst/>
          </a:prstGeom>
        </p:spPr>
        <p:txBody>
          <a:bodyPr wrap="square">
            <a:spAutoFit/>
          </a:bodyPr>
          <a:lstStyle/>
          <a:p>
            <a:pPr algn="just"/>
            <a:r>
              <a:rPr lang="en-US" altLang="it-IT" sz="1600" dirty="0" smtClean="0">
                <a:latin typeface="Palatino Linotype" panose="02040502050505030304" pitchFamily="18" charset="0"/>
              </a:rPr>
              <a:t>”</a:t>
            </a:r>
            <a:r>
              <a:rPr lang="en-US" altLang="it-IT" sz="1600" dirty="0" smtClean="0">
                <a:latin typeface="Garamond" panose="02020404030301010803" pitchFamily="18" charset="0"/>
              </a:rPr>
              <a:t>With the public dedication of entire collections, the votive containers normally post-date the collected objects and were usually constructed (or re-constructed) for them so that their overall cultural meaning derives as much from the objects themselves and their dedicator, as from the architectural container erected to house them (…) </a:t>
            </a:r>
            <a:r>
              <a:rPr lang="en-US" altLang="it-IT" sz="1600" b="1" dirty="0" smtClean="0">
                <a:latin typeface="Garamond" panose="02020404030301010803" pitchFamily="18" charset="0"/>
              </a:rPr>
              <a:t>Collections are valued as collections of selected great works and as such required their own appropriate public viewing spaces</a:t>
            </a:r>
            <a:r>
              <a:rPr lang="en-US" altLang="it-IT" sz="1600" dirty="0" smtClean="0">
                <a:latin typeface="Garamond" panose="02020404030301010803" pitchFamily="18" charset="0"/>
              </a:rPr>
              <a:t> in the form of votive receptacles.</a:t>
            </a:r>
            <a:r>
              <a:rPr lang="de-DE" altLang="it-IT" sz="1600" dirty="0" smtClean="0">
                <a:latin typeface="Palatino Linotype" panose="02040502050505030304" pitchFamily="18" charset="0"/>
              </a:rPr>
              <a:t>” </a:t>
            </a:r>
          </a:p>
          <a:p>
            <a:pPr algn="just">
              <a:spcBef>
                <a:spcPts val="600"/>
              </a:spcBef>
            </a:pPr>
            <a:r>
              <a:rPr lang="en-US" altLang="it-IT" sz="1400" spc="-20" dirty="0" smtClean="0">
                <a:latin typeface="Palatino Linotype" panose="02040502050505030304" pitchFamily="18" charset="0"/>
              </a:rPr>
              <a:t>(Wellington </a:t>
            </a:r>
            <a:r>
              <a:rPr lang="en-US" altLang="it-IT" sz="1400" spc="-20" dirty="0" err="1" smtClean="0">
                <a:latin typeface="Palatino Linotype" panose="02040502050505030304" pitchFamily="18" charset="0"/>
              </a:rPr>
              <a:t>Gahtan</a:t>
            </a:r>
            <a:r>
              <a:rPr lang="en-US" altLang="it-IT" sz="1400" spc="-20" dirty="0" smtClean="0">
                <a:latin typeface="Palatino Linotype" panose="02040502050505030304" pitchFamily="18" charset="0"/>
              </a:rPr>
              <a:t>, M. and D. </a:t>
            </a:r>
            <a:r>
              <a:rPr lang="en-US" altLang="it-IT" sz="1400" spc="-20" dirty="0" err="1" smtClean="0">
                <a:latin typeface="Palatino Linotype" panose="02040502050505030304" pitchFamily="18" charset="0"/>
              </a:rPr>
              <a:t>Pegazzano</a:t>
            </a:r>
            <a:r>
              <a:rPr lang="en-US" altLang="it-IT" sz="1400" spc="-20" dirty="0">
                <a:latin typeface="Palatino Linotype" panose="02040502050505030304" pitchFamily="18" charset="0"/>
              </a:rPr>
              <a:t>.</a:t>
            </a:r>
            <a:r>
              <a:rPr lang="en-US" altLang="it-IT" sz="1400" spc="-20" dirty="0" smtClean="0">
                <a:latin typeface="Palatino Linotype" panose="02040502050505030304" pitchFamily="18" charset="0"/>
              </a:rPr>
              <a:t> </a:t>
            </a:r>
            <a:r>
              <a:rPr lang="en-US" altLang="it-IT" sz="1400" i="1" spc="-20" dirty="0" smtClean="0">
                <a:latin typeface="Palatino Linotype" panose="02040502050505030304" pitchFamily="18" charset="0"/>
              </a:rPr>
              <a:t>Museum Archetypes and Collecting in the Ancient World</a:t>
            </a:r>
            <a:r>
              <a:rPr lang="en-US" altLang="it-IT" sz="1400" spc="-20" dirty="0">
                <a:latin typeface="Palatino Linotype" panose="02040502050505030304" pitchFamily="18" charset="0"/>
              </a:rPr>
              <a:t>.</a:t>
            </a:r>
            <a:r>
              <a:rPr lang="en-US" altLang="it-IT" sz="1400" spc="-20" dirty="0" smtClean="0">
                <a:latin typeface="Palatino Linotype" panose="02040502050505030304" pitchFamily="18" charset="0"/>
              </a:rPr>
              <a:t> Leiden 2015)</a:t>
            </a:r>
            <a:endParaRPr lang="it-IT" sz="1400" spc="-20" dirty="0">
              <a:latin typeface="Palatino Linotype" panose="02040502050505030304" pitchFamily="18" charset="0"/>
            </a:endParaRPr>
          </a:p>
        </p:txBody>
      </p:sp>
      <p:sp>
        <p:nvSpPr>
          <p:cNvPr id="8" name="Rettangolo 7"/>
          <p:cNvSpPr/>
          <p:nvPr/>
        </p:nvSpPr>
        <p:spPr>
          <a:xfrm>
            <a:off x="4859" y="3245307"/>
            <a:ext cx="9124737" cy="400110"/>
          </a:xfrm>
          <a:prstGeom prst="rect">
            <a:avLst/>
          </a:prstGeom>
        </p:spPr>
        <p:txBody>
          <a:bodyPr wrap="square">
            <a:spAutoFit/>
          </a:bodyPr>
          <a:lstStyle/>
          <a:p>
            <a:pPr algn="ctr"/>
            <a:r>
              <a:rPr lang="en-US" sz="2000" b="1" cap="small" dirty="0">
                <a:solidFill>
                  <a:srgbClr val="EEECE1"/>
                </a:solidFill>
                <a:latin typeface="Garamond" pitchFamily="18" charset="0"/>
              </a:rPr>
              <a:t>Greek ‘Originals’ </a:t>
            </a:r>
            <a:r>
              <a:rPr lang="en-US" sz="2000" b="1" cap="small" dirty="0" smtClean="0">
                <a:solidFill>
                  <a:srgbClr val="EEECE1"/>
                </a:solidFill>
                <a:latin typeface="Garamond" pitchFamily="18" charset="0"/>
              </a:rPr>
              <a:t>in the ‘Semantic System’</a:t>
            </a:r>
          </a:p>
        </p:txBody>
      </p:sp>
      <p:sp>
        <p:nvSpPr>
          <p:cNvPr id="10" name="Rettangolo 9"/>
          <p:cNvSpPr/>
          <p:nvPr/>
        </p:nvSpPr>
        <p:spPr>
          <a:xfrm>
            <a:off x="251520" y="3860915"/>
            <a:ext cx="8640960" cy="186218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p:cNvSpPr/>
          <p:nvPr/>
        </p:nvSpPr>
        <p:spPr>
          <a:xfrm>
            <a:off x="240223" y="3984090"/>
            <a:ext cx="8652257" cy="1615827"/>
          </a:xfrm>
          <a:prstGeom prst="rect">
            <a:avLst/>
          </a:prstGeom>
        </p:spPr>
        <p:txBody>
          <a:bodyPr wrap="square">
            <a:spAutoFit/>
          </a:bodyPr>
          <a:lstStyle/>
          <a:p>
            <a:pPr algn="just"/>
            <a:r>
              <a:rPr lang="en-US" altLang="it-IT" sz="1600" dirty="0" smtClean="0">
                <a:latin typeface="Palatino Linotype" pitchFamily="18" charset="0"/>
              </a:rPr>
              <a:t>”</a:t>
            </a:r>
            <a:r>
              <a:rPr lang="en-US" altLang="it-IT" sz="1600" dirty="0" smtClean="0">
                <a:latin typeface="Garamond" panose="02020404030301010803" pitchFamily="18" charset="0"/>
              </a:rPr>
              <a:t>Alessandra </a:t>
            </a:r>
            <a:r>
              <a:rPr lang="en-US" altLang="it-IT" sz="1600" dirty="0" err="1" smtClean="0">
                <a:latin typeface="Garamond" panose="02020404030301010803" pitchFamily="18" charset="0"/>
              </a:rPr>
              <a:t>Bravi</a:t>
            </a:r>
            <a:r>
              <a:rPr lang="en-US" altLang="it-IT" sz="1600" dirty="0" smtClean="0">
                <a:latin typeface="Garamond" panose="02020404030301010803" pitchFamily="18" charset="0"/>
              </a:rPr>
              <a:t> starts from realizing that </a:t>
            </a:r>
            <a:r>
              <a:rPr lang="en-US" altLang="it-IT" sz="1600" b="1" dirty="0" smtClean="0">
                <a:latin typeface="Garamond" panose="02020404030301010803" pitchFamily="18" charset="0"/>
              </a:rPr>
              <a:t>the Museum </a:t>
            </a:r>
            <a:r>
              <a:rPr lang="en-US" altLang="it-IT" sz="1600" b="1" dirty="0">
                <a:latin typeface="Garamond" panose="02020404030301010803" pitchFamily="18" charset="0"/>
              </a:rPr>
              <a:t>is </a:t>
            </a:r>
            <a:r>
              <a:rPr lang="en-US" altLang="it-IT" sz="1600" b="1" dirty="0" smtClean="0">
                <a:latin typeface="Garamond" panose="02020404030301010803" pitchFamily="18" charset="0"/>
              </a:rPr>
              <a:t>basically a modern Institution</a:t>
            </a:r>
            <a:r>
              <a:rPr lang="en-US" altLang="it-IT" sz="1600" dirty="0" smtClean="0">
                <a:latin typeface="Garamond" panose="02020404030301010803" pitchFamily="18" charset="0"/>
              </a:rPr>
              <a:t>, that cannot be </a:t>
            </a:r>
            <a:r>
              <a:rPr lang="en-US" altLang="it-IT" sz="1600" dirty="0">
                <a:latin typeface="Garamond" panose="02020404030301010803" pitchFamily="18" charset="0"/>
              </a:rPr>
              <a:t>anachronistically </a:t>
            </a:r>
            <a:r>
              <a:rPr lang="en-US" altLang="it-IT" sz="1600" dirty="0" err="1" smtClean="0">
                <a:latin typeface="Garamond" panose="02020404030301010803" pitchFamily="18" charset="0"/>
              </a:rPr>
              <a:t>retrojected</a:t>
            </a:r>
            <a:r>
              <a:rPr lang="en-US" altLang="it-IT" sz="1600" dirty="0" smtClean="0">
                <a:latin typeface="Garamond" panose="02020404030301010803" pitchFamily="18" charset="0"/>
              </a:rPr>
              <a:t> </a:t>
            </a:r>
            <a:r>
              <a:rPr lang="en-US" altLang="it-IT" sz="1600" dirty="0">
                <a:latin typeface="Garamond" panose="02020404030301010803" pitchFamily="18" charset="0"/>
              </a:rPr>
              <a:t>back upon </a:t>
            </a:r>
            <a:r>
              <a:rPr lang="en-US" altLang="it-IT" sz="1600" dirty="0" smtClean="0">
                <a:latin typeface="Garamond" panose="02020404030301010803" pitchFamily="18" charset="0"/>
              </a:rPr>
              <a:t>antiquity. Instead, she shows the </a:t>
            </a:r>
            <a:r>
              <a:rPr lang="en-US" altLang="it-IT" sz="1600" b="1" dirty="0" smtClean="0">
                <a:latin typeface="Garamond" panose="02020404030301010803" pitchFamily="18" charset="0"/>
              </a:rPr>
              <a:t>artworks transferred to Rome from Greece were displayed in specific places first and foremost for semantic reasons</a:t>
            </a:r>
            <a:r>
              <a:rPr lang="en-US" altLang="it-IT" sz="1600" dirty="0" smtClean="0">
                <a:latin typeface="Garamond" panose="02020404030301010803" pitchFamily="18" charset="0"/>
              </a:rPr>
              <a:t>, on account of their subjects. There they served to visually convey political, social, cultural, or religious meaning to the spaces of public life</a:t>
            </a:r>
            <a:r>
              <a:rPr lang="en-US" altLang="it-IT" sz="1600" dirty="0" smtClean="0">
                <a:latin typeface="Palatino Linotype" pitchFamily="18" charset="0"/>
              </a:rPr>
              <a:t>.</a:t>
            </a:r>
            <a:r>
              <a:rPr lang="de-DE" altLang="it-IT" sz="1600" dirty="0" smtClean="0">
                <a:latin typeface="Palatino Linotype" pitchFamily="18" charset="0"/>
              </a:rPr>
              <a:t>” </a:t>
            </a:r>
          </a:p>
          <a:p>
            <a:pPr algn="just">
              <a:spcBef>
                <a:spcPts val="600"/>
              </a:spcBef>
            </a:pPr>
            <a:r>
              <a:rPr lang="en-US" altLang="it-IT" sz="1400" dirty="0" smtClean="0">
                <a:latin typeface="Palatino Linotype" pitchFamily="18" charset="0"/>
              </a:rPr>
              <a:t>(</a:t>
            </a:r>
            <a:r>
              <a:rPr lang="en-US" altLang="it-IT" sz="1400" dirty="0" err="1" smtClean="0">
                <a:latin typeface="Palatino Linotype" pitchFamily="18" charset="0"/>
              </a:rPr>
              <a:t>Hölscher</a:t>
            </a:r>
            <a:r>
              <a:rPr lang="en-US" altLang="it-IT" sz="1400" dirty="0" smtClean="0">
                <a:latin typeface="Palatino Linotype" pitchFamily="18" charset="0"/>
              </a:rPr>
              <a:t>, </a:t>
            </a:r>
            <a:r>
              <a:rPr lang="en-US" altLang="it-IT" sz="1400" dirty="0">
                <a:latin typeface="Palatino Linotype" pitchFamily="18" charset="0"/>
              </a:rPr>
              <a:t>T. </a:t>
            </a:r>
            <a:r>
              <a:rPr lang="en-US" altLang="it-IT" sz="1400" dirty="0" smtClean="0">
                <a:latin typeface="Palatino Linotype" pitchFamily="18" charset="0"/>
              </a:rPr>
              <a:t>“Preface.” In </a:t>
            </a:r>
            <a:r>
              <a:rPr lang="en-US" altLang="it-IT" sz="1400" dirty="0" err="1" smtClean="0">
                <a:latin typeface="Palatino Linotype" pitchFamily="18" charset="0"/>
              </a:rPr>
              <a:t>Bravi</a:t>
            </a:r>
            <a:r>
              <a:rPr lang="en-US" altLang="it-IT" sz="1400" dirty="0" smtClean="0">
                <a:latin typeface="Palatino Linotype" pitchFamily="18" charset="0"/>
              </a:rPr>
              <a:t>, A. </a:t>
            </a:r>
            <a:r>
              <a:rPr lang="en-US" altLang="it-IT" sz="1400" i="1" dirty="0" err="1" smtClean="0">
                <a:latin typeface="Palatino Linotype" pitchFamily="18" charset="0"/>
              </a:rPr>
              <a:t>Ornamenta</a:t>
            </a:r>
            <a:r>
              <a:rPr lang="en-US" altLang="it-IT" sz="1400" i="1" dirty="0" smtClean="0">
                <a:latin typeface="Palatino Linotype" pitchFamily="18" charset="0"/>
              </a:rPr>
              <a:t> Urbis. </a:t>
            </a:r>
            <a:r>
              <a:rPr lang="en-US" altLang="it-IT" sz="1400" i="1" dirty="0" err="1" smtClean="0">
                <a:latin typeface="Palatino Linotype" pitchFamily="18" charset="0"/>
              </a:rPr>
              <a:t>Opere</a:t>
            </a:r>
            <a:r>
              <a:rPr lang="en-US" altLang="it-IT" sz="1400" i="1" dirty="0" smtClean="0">
                <a:latin typeface="Palatino Linotype" pitchFamily="18" charset="0"/>
              </a:rPr>
              <a:t> </a:t>
            </a:r>
            <a:r>
              <a:rPr lang="en-US" altLang="it-IT" sz="1400" i="1" dirty="0" err="1" smtClean="0">
                <a:latin typeface="Palatino Linotype" pitchFamily="18" charset="0"/>
              </a:rPr>
              <a:t>d’arte</a:t>
            </a:r>
            <a:r>
              <a:rPr lang="en-US" altLang="it-IT" sz="1400" i="1" dirty="0" smtClean="0">
                <a:latin typeface="Palatino Linotype" pitchFamily="18" charset="0"/>
              </a:rPr>
              <a:t> </a:t>
            </a:r>
            <a:r>
              <a:rPr lang="en-US" altLang="it-IT" sz="1400" i="1" dirty="0" err="1" smtClean="0">
                <a:latin typeface="Palatino Linotype" pitchFamily="18" charset="0"/>
              </a:rPr>
              <a:t>greche</a:t>
            </a:r>
            <a:r>
              <a:rPr lang="en-US" altLang="it-IT" sz="1400" i="1" dirty="0" smtClean="0">
                <a:latin typeface="Palatino Linotype" pitchFamily="18" charset="0"/>
              </a:rPr>
              <a:t> </a:t>
            </a:r>
            <a:r>
              <a:rPr lang="en-US" altLang="it-IT" sz="1400" i="1" dirty="0" err="1" smtClean="0">
                <a:latin typeface="Palatino Linotype" pitchFamily="18" charset="0"/>
              </a:rPr>
              <a:t>negli</a:t>
            </a:r>
            <a:r>
              <a:rPr lang="en-US" altLang="it-IT" sz="1400" i="1" dirty="0" smtClean="0">
                <a:latin typeface="Palatino Linotype" pitchFamily="18" charset="0"/>
              </a:rPr>
              <a:t> </a:t>
            </a:r>
            <a:r>
              <a:rPr lang="en-US" altLang="it-IT" sz="1400" i="1" dirty="0" err="1" smtClean="0">
                <a:latin typeface="Palatino Linotype" pitchFamily="18" charset="0"/>
              </a:rPr>
              <a:t>spazi</a:t>
            </a:r>
            <a:r>
              <a:rPr lang="en-US" altLang="it-IT" sz="1400" i="1" dirty="0" smtClean="0">
                <a:latin typeface="Palatino Linotype" pitchFamily="18" charset="0"/>
              </a:rPr>
              <a:t> </a:t>
            </a:r>
            <a:r>
              <a:rPr lang="en-US" altLang="it-IT" sz="1400" i="1" dirty="0" err="1" smtClean="0">
                <a:latin typeface="Palatino Linotype" pitchFamily="18" charset="0"/>
              </a:rPr>
              <a:t>romani</a:t>
            </a:r>
            <a:r>
              <a:rPr lang="en-US" altLang="it-IT" sz="1400" dirty="0">
                <a:latin typeface="Palatino Linotype" pitchFamily="18" charset="0"/>
              </a:rPr>
              <a:t>.</a:t>
            </a:r>
            <a:r>
              <a:rPr lang="en-US" altLang="it-IT" sz="1400" dirty="0" smtClean="0">
                <a:latin typeface="Palatino Linotype" pitchFamily="18" charset="0"/>
              </a:rPr>
              <a:t> Bari 2012)</a:t>
            </a:r>
            <a:endParaRPr lang="it-IT" sz="1400" i="1" dirty="0"/>
          </a:p>
        </p:txBody>
      </p:sp>
      <p:sp>
        <p:nvSpPr>
          <p:cNvPr id="12" name="Rettangolo 11"/>
          <p:cNvSpPr/>
          <p:nvPr/>
        </p:nvSpPr>
        <p:spPr>
          <a:xfrm>
            <a:off x="-4767" y="5905547"/>
            <a:ext cx="9143990" cy="307777"/>
          </a:xfrm>
          <a:prstGeom prst="rect">
            <a:avLst/>
          </a:prstGeom>
        </p:spPr>
        <p:txBody>
          <a:bodyPr wrap="square">
            <a:spAutoFit/>
          </a:bodyPr>
          <a:lstStyle/>
          <a:p>
            <a:pPr algn="ctr">
              <a:spcBef>
                <a:spcPts val="600"/>
              </a:spcBef>
            </a:pPr>
            <a:r>
              <a:rPr lang="it-IT" sz="1400" dirty="0" smtClean="0">
                <a:solidFill>
                  <a:srgbClr val="EEECE1"/>
                </a:solidFill>
                <a:latin typeface="Garamond" pitchFamily="18" charset="0"/>
              </a:rPr>
              <a:t>-----------------------------------------</a:t>
            </a:r>
            <a:endParaRPr lang="it-IT" sz="1400" dirty="0">
              <a:solidFill>
                <a:srgbClr val="EEECE1"/>
              </a:solidFill>
              <a:latin typeface="Garamond" pitchFamily="18" charset="0"/>
            </a:endParaRPr>
          </a:p>
        </p:txBody>
      </p:sp>
      <p:sp>
        <p:nvSpPr>
          <p:cNvPr id="13" name="Rettangolo 12"/>
          <p:cNvSpPr/>
          <p:nvPr/>
        </p:nvSpPr>
        <p:spPr>
          <a:xfrm>
            <a:off x="0" y="6213325"/>
            <a:ext cx="9144000" cy="523220"/>
          </a:xfrm>
          <a:prstGeom prst="rect">
            <a:avLst/>
          </a:prstGeom>
        </p:spPr>
        <p:txBody>
          <a:bodyPr wrap="square">
            <a:spAutoFit/>
          </a:bodyPr>
          <a:lstStyle/>
          <a:p>
            <a:pPr algn="ctr">
              <a:spcBef>
                <a:spcPts val="1200"/>
              </a:spcBef>
            </a:pPr>
            <a:r>
              <a:rPr lang="en-US" sz="1400" cap="small" dirty="0" smtClean="0">
                <a:solidFill>
                  <a:srgbClr val="EEECE1"/>
                </a:solidFill>
                <a:latin typeface="Garamond" panose="02020404030301010803" pitchFamily="18" charset="0"/>
              </a:rPr>
              <a:t>Gabriella </a:t>
            </a:r>
            <a:r>
              <a:rPr lang="en-US" sz="1400" cap="small" dirty="0" err="1" smtClean="0">
                <a:solidFill>
                  <a:srgbClr val="EEECE1"/>
                </a:solidFill>
                <a:latin typeface="Garamond" panose="02020404030301010803" pitchFamily="18" charset="0"/>
              </a:rPr>
              <a:t>Cirucci</a:t>
            </a:r>
            <a:r>
              <a:rPr lang="en-US" sz="1400" cap="small" dirty="0" smtClean="0">
                <a:solidFill>
                  <a:srgbClr val="EEECE1"/>
                </a:solidFill>
                <a:latin typeface="Garamond" panose="02020404030301010803" pitchFamily="18" charset="0"/>
              </a:rPr>
              <a:t>, </a:t>
            </a:r>
            <a:r>
              <a:rPr lang="it-IT" sz="1400" i="1" cap="small" dirty="0" smtClean="0">
                <a:solidFill>
                  <a:srgbClr val="EEECE1"/>
                </a:solidFill>
                <a:latin typeface="Garamond" pitchFamily="18" charset="0"/>
              </a:rPr>
              <a:t>Anonymous ‘</a:t>
            </a:r>
            <a:r>
              <a:rPr lang="it-IT" sz="1400" i="1" cap="small" dirty="0" err="1" smtClean="0">
                <a:solidFill>
                  <a:srgbClr val="EEECE1"/>
                </a:solidFill>
                <a:latin typeface="Garamond" pitchFamily="18" charset="0"/>
              </a:rPr>
              <a:t>Originals</a:t>
            </a:r>
            <a:r>
              <a:rPr lang="it-IT" sz="1400" i="1" cap="small" dirty="0" smtClean="0">
                <a:solidFill>
                  <a:srgbClr val="EEECE1"/>
                </a:solidFill>
                <a:latin typeface="Garamond" pitchFamily="18" charset="0"/>
              </a:rPr>
              <a:t>’. </a:t>
            </a:r>
            <a:r>
              <a:rPr lang="it-IT" sz="1400" i="1" cap="small" dirty="0" err="1">
                <a:solidFill>
                  <a:srgbClr val="EEECE1"/>
                </a:solidFill>
                <a:latin typeface="Garamond" pitchFamily="18" charset="0"/>
              </a:rPr>
              <a:t>Greek</a:t>
            </a:r>
            <a:r>
              <a:rPr lang="it-IT" sz="1400" i="1" cap="small" dirty="0">
                <a:solidFill>
                  <a:srgbClr val="EEECE1"/>
                </a:solidFill>
                <a:latin typeface="Garamond" pitchFamily="18" charset="0"/>
              </a:rPr>
              <a:t> </a:t>
            </a:r>
            <a:r>
              <a:rPr lang="it-IT" sz="1400" i="1" cap="small" dirty="0" err="1" smtClean="0">
                <a:solidFill>
                  <a:srgbClr val="EEECE1"/>
                </a:solidFill>
                <a:latin typeface="Garamond" pitchFamily="18" charset="0"/>
              </a:rPr>
              <a:t>Sculpture</a:t>
            </a:r>
            <a:r>
              <a:rPr lang="it-IT" sz="1400" i="1" cap="small" dirty="0" smtClean="0">
                <a:solidFill>
                  <a:srgbClr val="EEECE1"/>
                </a:solidFill>
                <a:latin typeface="Garamond" pitchFamily="18" charset="0"/>
              </a:rPr>
              <a:t> of the </a:t>
            </a:r>
            <a:r>
              <a:rPr lang="it-IT" sz="1400" i="1" cap="small" dirty="0" err="1" smtClean="0">
                <a:solidFill>
                  <a:srgbClr val="EEECE1"/>
                </a:solidFill>
                <a:latin typeface="Garamond" pitchFamily="18" charset="0"/>
              </a:rPr>
              <a:t>Classical</a:t>
            </a:r>
            <a:r>
              <a:rPr lang="it-IT" sz="1400" i="1" cap="small" dirty="0" smtClean="0">
                <a:solidFill>
                  <a:srgbClr val="EEECE1"/>
                </a:solidFill>
                <a:latin typeface="Garamond" pitchFamily="18" charset="0"/>
              </a:rPr>
              <a:t> </a:t>
            </a:r>
            <a:r>
              <a:rPr lang="it-IT" sz="1400" i="1" cap="small" dirty="0" err="1" smtClean="0">
                <a:solidFill>
                  <a:srgbClr val="EEECE1"/>
                </a:solidFill>
                <a:latin typeface="Garamond" pitchFamily="18" charset="0"/>
              </a:rPr>
              <a:t>Period</a:t>
            </a:r>
            <a:r>
              <a:rPr lang="it-IT" sz="1400" i="1" cap="small" dirty="0" smtClean="0">
                <a:solidFill>
                  <a:srgbClr val="EEECE1"/>
                </a:solidFill>
                <a:latin typeface="Garamond" pitchFamily="18" charset="0"/>
              </a:rPr>
              <a:t> in Roman </a:t>
            </a:r>
            <a:r>
              <a:rPr lang="it-IT" sz="1400" i="1" cap="small" dirty="0" err="1" smtClean="0">
                <a:solidFill>
                  <a:srgbClr val="EEECE1"/>
                </a:solidFill>
                <a:latin typeface="Garamond" pitchFamily="18" charset="0"/>
              </a:rPr>
              <a:t>Context</a:t>
            </a:r>
            <a:endParaRPr lang="it-IT" sz="1400" cap="small" dirty="0" smtClean="0">
              <a:solidFill>
                <a:srgbClr val="EEECE1"/>
              </a:solidFill>
              <a:latin typeface="Garamond" pitchFamily="18" charset="0"/>
            </a:endParaRPr>
          </a:p>
          <a:p>
            <a:pPr algn="ctr"/>
            <a:r>
              <a:rPr lang="en-US" sz="1400" cap="small" dirty="0" smtClean="0">
                <a:solidFill>
                  <a:srgbClr val="EEECE1"/>
                </a:solidFill>
                <a:latin typeface="Garamond" pitchFamily="18" charset="0"/>
              </a:rPr>
              <a:t>Replicas in Roman Art: Redeeming the Copy?</a:t>
            </a:r>
            <a:r>
              <a:rPr lang="it-IT" sz="1400" cap="small" dirty="0" smtClean="0">
                <a:solidFill>
                  <a:srgbClr val="EEECE1"/>
                </a:solidFill>
                <a:latin typeface="Garamond" pitchFamily="18" charset="0"/>
              </a:rPr>
              <a:t> – </a:t>
            </a:r>
            <a:r>
              <a:rPr lang="en-US" sz="1400" cap="small" dirty="0">
                <a:solidFill>
                  <a:schemeClr val="bg2"/>
                </a:solidFill>
                <a:latin typeface="Garamond" panose="02020404030301010803" pitchFamily="18" charset="0"/>
              </a:rPr>
              <a:t>CARC Workshop</a:t>
            </a:r>
            <a:r>
              <a:rPr lang="en-US" sz="1400" dirty="0">
                <a:solidFill>
                  <a:schemeClr val="bg2"/>
                </a:solidFill>
                <a:latin typeface="Garamond" panose="02020404030301010803" pitchFamily="18" charset="0"/>
              </a:rPr>
              <a:t>, </a:t>
            </a:r>
            <a:r>
              <a:rPr lang="en-US" sz="1400" cap="small" dirty="0">
                <a:solidFill>
                  <a:schemeClr val="bg2"/>
                </a:solidFill>
                <a:latin typeface="Garamond" panose="02020404030301010803" pitchFamily="18" charset="0"/>
              </a:rPr>
              <a:t>University of </a:t>
            </a:r>
            <a:r>
              <a:rPr lang="en-US" sz="1400" cap="small" dirty="0" smtClean="0">
                <a:solidFill>
                  <a:schemeClr val="bg2"/>
                </a:solidFill>
                <a:latin typeface="Garamond" panose="02020404030301010803" pitchFamily="18" charset="0"/>
              </a:rPr>
              <a:t>Oxford</a:t>
            </a:r>
            <a:endParaRPr lang="it-IT" sz="1400" cap="small" dirty="0">
              <a:solidFill>
                <a:srgbClr val="EEECE1"/>
              </a:solidFill>
              <a:latin typeface="Garamond" pitchFamily="18" charset="0"/>
            </a:endParaRPr>
          </a:p>
        </p:txBody>
      </p:sp>
    </p:spTree>
    <p:extLst>
      <p:ext uri="{BB962C8B-B14F-4D97-AF65-F5344CB8AC3E}">
        <p14:creationId xmlns:p14="http://schemas.microsoft.com/office/powerpoint/2010/main" val="37275686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ttangolo 13"/>
          <p:cNvSpPr/>
          <p:nvPr/>
        </p:nvSpPr>
        <p:spPr>
          <a:xfrm>
            <a:off x="232728" y="1474915"/>
            <a:ext cx="6355496" cy="224676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Rettangolo 1"/>
          <p:cNvSpPr/>
          <p:nvPr/>
        </p:nvSpPr>
        <p:spPr>
          <a:xfrm>
            <a:off x="232727" y="3933056"/>
            <a:ext cx="6355495" cy="18661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Rettangolo 19"/>
          <p:cNvSpPr/>
          <p:nvPr/>
        </p:nvSpPr>
        <p:spPr>
          <a:xfrm>
            <a:off x="-4767" y="404664"/>
            <a:ext cx="9139223" cy="400110"/>
          </a:xfrm>
          <a:prstGeom prst="rect">
            <a:avLst/>
          </a:prstGeom>
        </p:spPr>
        <p:txBody>
          <a:bodyPr wrap="square">
            <a:spAutoFit/>
          </a:bodyPr>
          <a:lstStyle/>
          <a:p>
            <a:pPr algn="ctr"/>
            <a:r>
              <a:rPr lang="en-US" sz="2000" b="1" cap="small" dirty="0">
                <a:solidFill>
                  <a:srgbClr val="EEECE1"/>
                </a:solidFill>
                <a:latin typeface="Garamond" pitchFamily="18" charset="0"/>
              </a:rPr>
              <a:t>Greek ‘Originals’ </a:t>
            </a:r>
            <a:r>
              <a:rPr lang="en-US" sz="2000" b="1" cap="small" dirty="0">
                <a:solidFill>
                  <a:srgbClr val="EEECE1"/>
                </a:solidFill>
                <a:latin typeface="Garamond" pitchFamily="18" charset="0"/>
              </a:rPr>
              <a:t>in Roman </a:t>
            </a:r>
            <a:r>
              <a:rPr lang="en-US" sz="2000" b="1" cap="small" dirty="0" smtClean="0">
                <a:solidFill>
                  <a:srgbClr val="EEECE1"/>
                </a:solidFill>
                <a:latin typeface="Garamond" pitchFamily="18" charset="0"/>
              </a:rPr>
              <a:t>Contexts:</a:t>
            </a:r>
            <a:endParaRPr lang="en-US" sz="2000" b="1" cap="small" dirty="0">
              <a:solidFill>
                <a:srgbClr val="EEECE1"/>
              </a:solidFill>
              <a:latin typeface="Garamond" pitchFamily="18" charset="0"/>
            </a:endParaRPr>
          </a:p>
        </p:txBody>
      </p:sp>
      <p:sp>
        <p:nvSpPr>
          <p:cNvPr id="23" name="Rettangolo 22"/>
          <p:cNvSpPr/>
          <p:nvPr/>
        </p:nvSpPr>
        <p:spPr>
          <a:xfrm>
            <a:off x="232726" y="3933056"/>
            <a:ext cx="6341285" cy="1862048"/>
          </a:xfrm>
          <a:prstGeom prst="rect">
            <a:avLst/>
          </a:prstGeom>
        </p:spPr>
        <p:txBody>
          <a:bodyPr wrap="square">
            <a:spAutoFit/>
          </a:bodyPr>
          <a:lstStyle/>
          <a:p>
            <a:pPr algn="just"/>
            <a:r>
              <a:rPr lang="en-US" altLang="it-IT" sz="1600" dirty="0" smtClean="0">
                <a:latin typeface="Garamond" panose="02020404030301010803" pitchFamily="18" charset="0"/>
              </a:rPr>
              <a:t>”Ancient Roma possessed </a:t>
            </a:r>
            <a:r>
              <a:rPr lang="en-US" altLang="it-IT" sz="1600" b="1" dirty="0" smtClean="0">
                <a:latin typeface="Garamond" panose="02020404030301010803" pitchFamily="18" charset="0"/>
              </a:rPr>
              <a:t>real open-air museums </a:t>
            </a:r>
            <a:r>
              <a:rPr lang="en-US" altLang="it-IT" sz="1600" dirty="0" smtClean="0">
                <a:latin typeface="Garamond" panose="02020404030301010803" pitchFamily="18" charset="0"/>
              </a:rPr>
              <a:t>in the form of the imperial gardens (...) which were originally agricultural in function, but then given over to </a:t>
            </a:r>
            <a:r>
              <a:rPr lang="en-US" altLang="it-IT" sz="1600" b="1" dirty="0" smtClean="0">
                <a:latin typeface="Garamond" panose="02020404030301010803" pitchFamily="18" charset="0"/>
              </a:rPr>
              <a:t>new uses as places to display collections of ancient and recent statues according to refined programs</a:t>
            </a:r>
            <a:r>
              <a:rPr lang="en-US" altLang="it-IT" sz="1600" dirty="0" smtClean="0">
                <a:latin typeface="Garamond" panose="02020404030301010803" pitchFamily="18" charset="0"/>
              </a:rPr>
              <a:t> (…) These statues belonged to different styles and included original Greek Attic </a:t>
            </a:r>
            <a:r>
              <a:rPr lang="en-US" altLang="it-IT" sz="1600" dirty="0" err="1" smtClean="0">
                <a:latin typeface="Garamond" panose="02020404030301010803" pitchFamily="18" charset="0"/>
              </a:rPr>
              <a:t>stelai</a:t>
            </a:r>
            <a:r>
              <a:rPr lang="en-US" altLang="it-IT" sz="1600" dirty="0" smtClean="0">
                <a:latin typeface="Garamond" panose="02020404030301010803" pitchFamily="18" charset="0"/>
              </a:rPr>
              <a:t>, statues from Magna Graecia, and contemporary works and copies of famous works.</a:t>
            </a:r>
            <a:r>
              <a:rPr lang="de-DE" altLang="it-IT" sz="1600" dirty="0" smtClean="0">
                <a:latin typeface="Palatino Linotype" pitchFamily="18" charset="0"/>
              </a:rPr>
              <a:t>” </a:t>
            </a:r>
          </a:p>
          <a:p>
            <a:pPr>
              <a:spcBef>
                <a:spcPts val="600"/>
              </a:spcBef>
            </a:pPr>
            <a:r>
              <a:rPr lang="en-US" altLang="it-IT" sz="1400" spc="-20" dirty="0" smtClean="0">
                <a:latin typeface="Palatino Linotype" pitchFamily="18" charset="0"/>
              </a:rPr>
              <a:t>(Maia Wellington </a:t>
            </a:r>
            <a:r>
              <a:rPr lang="en-US" altLang="it-IT" sz="1400" spc="-20" dirty="0" err="1" smtClean="0">
                <a:latin typeface="Palatino Linotype" pitchFamily="18" charset="0"/>
              </a:rPr>
              <a:t>Gahtan</a:t>
            </a:r>
            <a:r>
              <a:rPr lang="en-US" altLang="it-IT" sz="1400" spc="-20" dirty="0" smtClean="0">
                <a:latin typeface="Palatino Linotype" pitchFamily="18" charset="0"/>
              </a:rPr>
              <a:t> and Donatella </a:t>
            </a:r>
            <a:r>
              <a:rPr lang="en-US" altLang="it-IT" sz="1400" spc="-20" dirty="0" err="1" smtClean="0">
                <a:latin typeface="Palatino Linotype" pitchFamily="18" charset="0"/>
              </a:rPr>
              <a:t>Pegazzano</a:t>
            </a:r>
            <a:r>
              <a:rPr lang="en-US" altLang="it-IT" sz="1400" spc="-20" dirty="0" smtClean="0">
                <a:latin typeface="Palatino Linotype" pitchFamily="18" charset="0"/>
              </a:rPr>
              <a:t> 2015)</a:t>
            </a:r>
            <a:endParaRPr lang="it-IT" sz="1400" spc="-20" dirty="0">
              <a:latin typeface="Palatino Linotype" panose="02040502050505030304" pitchFamily="18" charset="0"/>
            </a:endParaRPr>
          </a:p>
        </p:txBody>
      </p:sp>
      <p:sp>
        <p:nvSpPr>
          <p:cNvPr id="8" name="Rettangolo 7"/>
          <p:cNvSpPr/>
          <p:nvPr/>
        </p:nvSpPr>
        <p:spPr>
          <a:xfrm>
            <a:off x="232726" y="1474915"/>
            <a:ext cx="6355498" cy="2246769"/>
          </a:xfrm>
          <a:prstGeom prst="rect">
            <a:avLst/>
          </a:prstGeom>
        </p:spPr>
        <p:txBody>
          <a:bodyPr wrap="square">
            <a:spAutoFit/>
          </a:bodyPr>
          <a:lstStyle/>
          <a:p>
            <a:pPr algn="just"/>
            <a:r>
              <a:rPr lang="en-US" altLang="it-IT" sz="1600" dirty="0" smtClean="0">
                <a:latin typeface="Palatino Linotype" pitchFamily="18" charset="0"/>
              </a:rPr>
              <a:t>”</a:t>
            </a:r>
            <a:r>
              <a:rPr lang="en-US" altLang="it-IT" sz="1600" dirty="0" smtClean="0">
                <a:latin typeface="Garamond" panose="02020404030301010803" pitchFamily="18" charset="0"/>
              </a:rPr>
              <a:t>Confirmation comes from the relatively large number of original Greek reliefs, especially votive and grave reliefs, that have been found in Rome and its surroundings and that must have served essentially to adorn fashionable residences. </a:t>
            </a:r>
            <a:r>
              <a:rPr lang="en-US" altLang="it-IT" sz="1600" b="1" dirty="0" smtClean="0">
                <a:latin typeface="Garamond" panose="02020404030301010803" pitchFamily="18" charset="0"/>
              </a:rPr>
              <a:t>Their large mediocre quality</a:t>
            </a:r>
            <a:r>
              <a:rPr lang="en-US" altLang="it-IT" sz="1600" dirty="0" smtClean="0">
                <a:latin typeface="Garamond" panose="02020404030301010803" pitchFamily="18" charset="0"/>
              </a:rPr>
              <a:t> already speaks against the idea that the high estimation of art was a primary factor (...) The primary factor was the </a:t>
            </a:r>
            <a:r>
              <a:rPr lang="en-US" altLang="it-IT" sz="1600" b="1" dirty="0" smtClean="0">
                <a:latin typeface="Garamond" panose="02020404030301010803" pitchFamily="18" charset="0"/>
              </a:rPr>
              <a:t>adornment of urban and suburban villas with appropriate subject matter</a:t>
            </a:r>
            <a:r>
              <a:rPr lang="en-US" altLang="it-IT" sz="1600" i="1" dirty="0" smtClean="0">
                <a:latin typeface="Palatino Linotype" pitchFamily="18" charset="0"/>
              </a:rPr>
              <a:t>.</a:t>
            </a:r>
            <a:r>
              <a:rPr lang="de-DE" altLang="it-IT" sz="1600" dirty="0" smtClean="0">
                <a:latin typeface="Palatino Linotype" pitchFamily="18" charset="0"/>
              </a:rPr>
              <a:t>” </a:t>
            </a:r>
          </a:p>
          <a:p>
            <a:pPr algn="just"/>
            <a:r>
              <a:rPr lang="en-US" altLang="it-IT" sz="1400" dirty="0" smtClean="0">
                <a:latin typeface="Palatino Linotype" pitchFamily="18" charset="0"/>
              </a:rPr>
              <a:t>(</a:t>
            </a:r>
            <a:r>
              <a:rPr lang="en-US" altLang="it-IT" sz="1400" dirty="0" err="1" smtClean="0">
                <a:latin typeface="Palatino Linotype" pitchFamily="18" charset="0"/>
              </a:rPr>
              <a:t>Hölscher</a:t>
            </a:r>
            <a:r>
              <a:rPr lang="en-US" altLang="it-IT" sz="1400" dirty="0" smtClean="0">
                <a:latin typeface="Palatino Linotype" pitchFamily="18" charset="0"/>
              </a:rPr>
              <a:t>, T. “Greek Styles and Greek Art in Augustan Rome.</a:t>
            </a:r>
            <a:r>
              <a:rPr lang="en-US" altLang="it-IT" sz="1400" dirty="0">
                <a:latin typeface="Palatino Linotype" pitchFamily="18" charset="0"/>
              </a:rPr>
              <a:t> Issues of the Present versus Records of the Past</a:t>
            </a:r>
            <a:r>
              <a:rPr lang="en-US" altLang="it-IT" sz="1400" dirty="0" smtClean="0">
                <a:latin typeface="Palatino Linotype" pitchFamily="18" charset="0"/>
              </a:rPr>
              <a:t>” In </a:t>
            </a:r>
            <a:r>
              <a:rPr lang="en-US" altLang="it-IT" sz="1400" i="1" dirty="0" smtClean="0">
                <a:latin typeface="Palatino Linotype" pitchFamily="18" charset="0"/>
              </a:rPr>
              <a:t>Classical Pasts</a:t>
            </a:r>
            <a:r>
              <a:rPr lang="en-US" altLang="it-IT" sz="1400" dirty="0" smtClean="0">
                <a:latin typeface="Palatino Linotype" pitchFamily="18" charset="0"/>
              </a:rPr>
              <a:t>, </a:t>
            </a:r>
            <a:r>
              <a:rPr lang="en-US" altLang="it-IT" sz="1400" dirty="0">
                <a:latin typeface="Palatino Linotype" pitchFamily="18" charset="0"/>
              </a:rPr>
              <a:t>edited </a:t>
            </a:r>
            <a:r>
              <a:rPr lang="en-US" altLang="it-IT" sz="1400" dirty="0" smtClean="0">
                <a:latin typeface="Palatino Linotype" pitchFamily="18" charset="0"/>
              </a:rPr>
              <a:t>by J</a:t>
            </a:r>
            <a:r>
              <a:rPr lang="en-US" altLang="it-IT" sz="1400" dirty="0">
                <a:latin typeface="Palatino Linotype" pitchFamily="18" charset="0"/>
              </a:rPr>
              <a:t>. Porter, </a:t>
            </a:r>
            <a:r>
              <a:rPr lang="en-US" altLang="it-IT" sz="1400" dirty="0" smtClean="0">
                <a:latin typeface="Palatino Linotype" pitchFamily="18" charset="0"/>
              </a:rPr>
              <a:t>2006)</a:t>
            </a:r>
            <a:endParaRPr lang="it-IT" sz="1400" dirty="0"/>
          </a:p>
        </p:txBody>
      </p:sp>
      <p:pic>
        <p:nvPicPr>
          <p:cNvPr id="1026" name="Picture 2" descr="SR 1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23613" y="1474915"/>
            <a:ext cx="2179788" cy="18118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6" name="Picture 19" descr="stele Lamiani 1"/>
          <p:cNvPicPr>
            <a:picLocks noChangeAspect="1" noChangeArrowheads="1"/>
          </p:cNvPicPr>
          <p:nvPr/>
        </p:nvPicPr>
        <p:blipFill>
          <a:blip r:embed="rId3" cstate="print">
            <a:grayscl/>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723613" y="3556018"/>
            <a:ext cx="2179788" cy="2243214"/>
          </a:xfrm>
          <a:prstGeom prst="rect">
            <a:avLst/>
          </a:prstGeom>
          <a:noFill/>
          <a:extLst>
            <a:ext uri="{909E8E84-426E-40DD-AFC4-6F175D3DCCD1}">
              <a14:hiddenFill xmlns:a14="http://schemas.microsoft.com/office/drawing/2010/main">
                <a:solidFill>
                  <a:srgbClr val="FFFFFF"/>
                </a:solidFill>
              </a14:hiddenFill>
            </a:ext>
          </a:extLst>
        </p:spPr>
      </p:pic>
      <p:sp>
        <p:nvSpPr>
          <p:cNvPr id="6" name="Rettangolo 5"/>
          <p:cNvSpPr/>
          <p:nvPr/>
        </p:nvSpPr>
        <p:spPr>
          <a:xfrm>
            <a:off x="-4767" y="804774"/>
            <a:ext cx="9134456" cy="369332"/>
          </a:xfrm>
          <a:prstGeom prst="rect">
            <a:avLst/>
          </a:prstGeom>
        </p:spPr>
        <p:txBody>
          <a:bodyPr wrap="square">
            <a:spAutoFit/>
          </a:bodyPr>
          <a:lstStyle/>
          <a:p>
            <a:pPr algn="ctr">
              <a:spcBef>
                <a:spcPts val="600"/>
              </a:spcBef>
            </a:pPr>
            <a:r>
              <a:rPr lang="en-US" b="1" cap="small" dirty="0">
                <a:solidFill>
                  <a:srgbClr val="EEECE1"/>
                </a:solidFill>
                <a:latin typeface="Garamond" pitchFamily="18" charset="0"/>
              </a:rPr>
              <a:t>Contrasting Interpretations</a:t>
            </a:r>
          </a:p>
        </p:txBody>
      </p:sp>
      <p:sp>
        <p:nvSpPr>
          <p:cNvPr id="12" name="Rettangolo 11"/>
          <p:cNvSpPr/>
          <p:nvPr/>
        </p:nvSpPr>
        <p:spPr>
          <a:xfrm>
            <a:off x="-4767" y="5905547"/>
            <a:ext cx="9143990" cy="307777"/>
          </a:xfrm>
          <a:prstGeom prst="rect">
            <a:avLst/>
          </a:prstGeom>
        </p:spPr>
        <p:txBody>
          <a:bodyPr wrap="square">
            <a:spAutoFit/>
          </a:bodyPr>
          <a:lstStyle/>
          <a:p>
            <a:pPr algn="ctr">
              <a:spcBef>
                <a:spcPts val="600"/>
              </a:spcBef>
            </a:pPr>
            <a:r>
              <a:rPr lang="it-IT" sz="1400" dirty="0" smtClean="0">
                <a:solidFill>
                  <a:srgbClr val="EEECE1"/>
                </a:solidFill>
                <a:latin typeface="Garamond" pitchFamily="18" charset="0"/>
              </a:rPr>
              <a:t>-----------------------------------------</a:t>
            </a:r>
            <a:endParaRPr lang="it-IT" sz="1400" dirty="0">
              <a:solidFill>
                <a:srgbClr val="EEECE1"/>
              </a:solidFill>
              <a:latin typeface="Garamond" pitchFamily="18" charset="0"/>
            </a:endParaRPr>
          </a:p>
        </p:txBody>
      </p:sp>
      <p:sp>
        <p:nvSpPr>
          <p:cNvPr id="13" name="Rettangolo 12"/>
          <p:cNvSpPr/>
          <p:nvPr/>
        </p:nvSpPr>
        <p:spPr>
          <a:xfrm>
            <a:off x="0" y="6213325"/>
            <a:ext cx="9144000" cy="523220"/>
          </a:xfrm>
          <a:prstGeom prst="rect">
            <a:avLst/>
          </a:prstGeom>
        </p:spPr>
        <p:txBody>
          <a:bodyPr wrap="square">
            <a:spAutoFit/>
          </a:bodyPr>
          <a:lstStyle/>
          <a:p>
            <a:pPr algn="ctr">
              <a:spcBef>
                <a:spcPts val="1200"/>
              </a:spcBef>
            </a:pPr>
            <a:r>
              <a:rPr lang="en-US" sz="1400" cap="small" dirty="0" smtClean="0">
                <a:solidFill>
                  <a:srgbClr val="EEECE1"/>
                </a:solidFill>
                <a:latin typeface="Garamond" panose="02020404030301010803" pitchFamily="18" charset="0"/>
              </a:rPr>
              <a:t>Gabriella </a:t>
            </a:r>
            <a:r>
              <a:rPr lang="en-US" sz="1400" cap="small" dirty="0" err="1" smtClean="0">
                <a:solidFill>
                  <a:srgbClr val="EEECE1"/>
                </a:solidFill>
                <a:latin typeface="Garamond" panose="02020404030301010803" pitchFamily="18" charset="0"/>
              </a:rPr>
              <a:t>Cirucci</a:t>
            </a:r>
            <a:r>
              <a:rPr lang="en-US" sz="1400" cap="small" dirty="0" smtClean="0">
                <a:solidFill>
                  <a:srgbClr val="EEECE1"/>
                </a:solidFill>
                <a:latin typeface="Garamond" panose="02020404030301010803" pitchFamily="18" charset="0"/>
              </a:rPr>
              <a:t>, </a:t>
            </a:r>
            <a:r>
              <a:rPr lang="it-IT" sz="1400" i="1" cap="small" dirty="0" smtClean="0">
                <a:solidFill>
                  <a:srgbClr val="EEECE1"/>
                </a:solidFill>
                <a:latin typeface="Garamond" pitchFamily="18" charset="0"/>
              </a:rPr>
              <a:t>Anonymous ‘</a:t>
            </a:r>
            <a:r>
              <a:rPr lang="it-IT" sz="1400" i="1" cap="small" dirty="0" err="1" smtClean="0">
                <a:solidFill>
                  <a:srgbClr val="EEECE1"/>
                </a:solidFill>
                <a:latin typeface="Garamond" pitchFamily="18" charset="0"/>
              </a:rPr>
              <a:t>Originals</a:t>
            </a:r>
            <a:r>
              <a:rPr lang="it-IT" sz="1400" i="1" cap="small" dirty="0" smtClean="0">
                <a:solidFill>
                  <a:srgbClr val="EEECE1"/>
                </a:solidFill>
                <a:latin typeface="Garamond" pitchFamily="18" charset="0"/>
              </a:rPr>
              <a:t>’. </a:t>
            </a:r>
            <a:r>
              <a:rPr lang="it-IT" sz="1400" i="1" cap="small" dirty="0" err="1">
                <a:solidFill>
                  <a:srgbClr val="EEECE1"/>
                </a:solidFill>
                <a:latin typeface="Garamond" pitchFamily="18" charset="0"/>
              </a:rPr>
              <a:t>Greek</a:t>
            </a:r>
            <a:r>
              <a:rPr lang="it-IT" sz="1400" i="1" cap="small" dirty="0">
                <a:solidFill>
                  <a:srgbClr val="EEECE1"/>
                </a:solidFill>
                <a:latin typeface="Garamond" pitchFamily="18" charset="0"/>
              </a:rPr>
              <a:t> </a:t>
            </a:r>
            <a:r>
              <a:rPr lang="it-IT" sz="1400" i="1" cap="small" dirty="0" err="1" smtClean="0">
                <a:solidFill>
                  <a:srgbClr val="EEECE1"/>
                </a:solidFill>
                <a:latin typeface="Garamond" pitchFamily="18" charset="0"/>
              </a:rPr>
              <a:t>Sculpture</a:t>
            </a:r>
            <a:r>
              <a:rPr lang="it-IT" sz="1400" i="1" cap="small" dirty="0" smtClean="0">
                <a:solidFill>
                  <a:srgbClr val="EEECE1"/>
                </a:solidFill>
                <a:latin typeface="Garamond" pitchFamily="18" charset="0"/>
              </a:rPr>
              <a:t> of the </a:t>
            </a:r>
            <a:r>
              <a:rPr lang="it-IT" sz="1400" i="1" cap="small" dirty="0" err="1" smtClean="0">
                <a:solidFill>
                  <a:srgbClr val="EEECE1"/>
                </a:solidFill>
                <a:latin typeface="Garamond" pitchFamily="18" charset="0"/>
              </a:rPr>
              <a:t>Classical</a:t>
            </a:r>
            <a:r>
              <a:rPr lang="it-IT" sz="1400" i="1" cap="small" dirty="0" smtClean="0">
                <a:solidFill>
                  <a:srgbClr val="EEECE1"/>
                </a:solidFill>
                <a:latin typeface="Garamond" pitchFamily="18" charset="0"/>
              </a:rPr>
              <a:t> </a:t>
            </a:r>
            <a:r>
              <a:rPr lang="it-IT" sz="1400" i="1" cap="small" dirty="0" err="1" smtClean="0">
                <a:solidFill>
                  <a:srgbClr val="EEECE1"/>
                </a:solidFill>
                <a:latin typeface="Garamond" pitchFamily="18" charset="0"/>
              </a:rPr>
              <a:t>Period</a:t>
            </a:r>
            <a:r>
              <a:rPr lang="it-IT" sz="1400" i="1" cap="small" dirty="0" smtClean="0">
                <a:solidFill>
                  <a:srgbClr val="EEECE1"/>
                </a:solidFill>
                <a:latin typeface="Garamond" pitchFamily="18" charset="0"/>
              </a:rPr>
              <a:t> in Roman </a:t>
            </a:r>
            <a:r>
              <a:rPr lang="it-IT" sz="1400" i="1" cap="small" dirty="0" err="1" smtClean="0">
                <a:solidFill>
                  <a:srgbClr val="EEECE1"/>
                </a:solidFill>
                <a:latin typeface="Garamond" pitchFamily="18" charset="0"/>
              </a:rPr>
              <a:t>Context</a:t>
            </a:r>
            <a:endParaRPr lang="it-IT" sz="1400" cap="small" dirty="0" smtClean="0">
              <a:solidFill>
                <a:srgbClr val="EEECE1"/>
              </a:solidFill>
              <a:latin typeface="Garamond" pitchFamily="18" charset="0"/>
            </a:endParaRPr>
          </a:p>
          <a:p>
            <a:pPr algn="ctr"/>
            <a:r>
              <a:rPr lang="en-US" sz="1400" cap="small" dirty="0" smtClean="0">
                <a:solidFill>
                  <a:srgbClr val="EEECE1"/>
                </a:solidFill>
                <a:latin typeface="Garamond" pitchFamily="18" charset="0"/>
              </a:rPr>
              <a:t>Replicas in Roman Art: Redeeming the Copy?</a:t>
            </a:r>
            <a:r>
              <a:rPr lang="it-IT" sz="1400" cap="small" dirty="0" smtClean="0">
                <a:solidFill>
                  <a:srgbClr val="EEECE1"/>
                </a:solidFill>
                <a:latin typeface="Garamond" pitchFamily="18" charset="0"/>
              </a:rPr>
              <a:t> – </a:t>
            </a:r>
            <a:r>
              <a:rPr lang="en-US" sz="1400" cap="small" dirty="0">
                <a:solidFill>
                  <a:schemeClr val="bg2"/>
                </a:solidFill>
                <a:latin typeface="Garamond" panose="02020404030301010803" pitchFamily="18" charset="0"/>
              </a:rPr>
              <a:t>CARC Workshop</a:t>
            </a:r>
            <a:r>
              <a:rPr lang="en-US" sz="1400" dirty="0">
                <a:solidFill>
                  <a:schemeClr val="bg2"/>
                </a:solidFill>
                <a:latin typeface="Garamond" panose="02020404030301010803" pitchFamily="18" charset="0"/>
              </a:rPr>
              <a:t>, </a:t>
            </a:r>
            <a:r>
              <a:rPr lang="en-US" sz="1400" cap="small" dirty="0">
                <a:solidFill>
                  <a:schemeClr val="bg2"/>
                </a:solidFill>
                <a:latin typeface="Garamond" panose="02020404030301010803" pitchFamily="18" charset="0"/>
              </a:rPr>
              <a:t>University of </a:t>
            </a:r>
            <a:r>
              <a:rPr lang="en-US" sz="1400" cap="small" dirty="0" smtClean="0">
                <a:solidFill>
                  <a:schemeClr val="bg2"/>
                </a:solidFill>
                <a:latin typeface="Garamond" panose="02020404030301010803" pitchFamily="18" charset="0"/>
              </a:rPr>
              <a:t>Oxford</a:t>
            </a:r>
            <a:endParaRPr lang="it-IT" sz="1400" cap="small" dirty="0">
              <a:solidFill>
                <a:srgbClr val="EEECE1"/>
              </a:solidFill>
              <a:latin typeface="Garamond" pitchFamily="18" charset="0"/>
            </a:endParaRPr>
          </a:p>
        </p:txBody>
      </p:sp>
    </p:spTree>
    <p:extLst>
      <p:ext uri="{BB962C8B-B14F-4D97-AF65-F5344CB8AC3E}">
        <p14:creationId xmlns:p14="http://schemas.microsoft.com/office/powerpoint/2010/main" val="3938235068"/>
      </p:ext>
    </p:extLst>
  </p:cSld>
  <p:clrMapOvr>
    <a:masterClrMapping/>
  </p:clrMapOvr>
  <p:timing>
    <p:tnLst>
      <p:par>
        <p:cTn id="1" dur="indefinite" restart="never" nodeType="tmRoot"/>
      </p:par>
    </p:tnLst>
  </p:timing>
</p:sld>
</file>

<file path=ppt/theme/theme1.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5170</TotalTime>
  <Words>3472</Words>
  <Application>Microsoft Office PowerPoint</Application>
  <PresentationFormat>Presentazione su schermo (4:3)</PresentationFormat>
  <Paragraphs>327</Paragraphs>
  <Slides>31</Slides>
  <Notes>0</Notes>
  <HiddenSlides>0</HiddenSlides>
  <MMClips>0</MMClips>
  <ScaleCrop>false</ScaleCrop>
  <HeadingPairs>
    <vt:vector size="4" baseType="variant">
      <vt:variant>
        <vt:lpstr>Tema</vt:lpstr>
      </vt:variant>
      <vt:variant>
        <vt:i4>1</vt:i4>
      </vt:variant>
      <vt:variant>
        <vt:lpstr>Titoli diapositive</vt:lpstr>
      </vt:variant>
      <vt:variant>
        <vt:i4>31</vt:i4>
      </vt:variant>
    </vt:vector>
  </HeadingPairs>
  <TitlesOfParts>
    <vt:vector size="32" baseType="lpstr">
      <vt:lpstr>1_Tema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Gabriella Cirucci</dc:creator>
  <cp:lastModifiedBy>Gabriella Cirucci</cp:lastModifiedBy>
  <cp:revision>370</cp:revision>
  <dcterms:created xsi:type="dcterms:W3CDTF">2015-03-15T10:05:58Z</dcterms:created>
  <dcterms:modified xsi:type="dcterms:W3CDTF">2015-09-30T19:21:39Z</dcterms:modified>
</cp:coreProperties>
</file>